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6" r:id="rId1"/>
  </p:sldMasterIdLst>
  <p:notesMasterIdLst>
    <p:notesMasterId r:id="rId151"/>
  </p:notesMasterIdLst>
  <p:handoutMasterIdLst>
    <p:handoutMasterId r:id="rId152"/>
  </p:handoutMasterIdLst>
  <p:sldIdLst>
    <p:sldId id="256" r:id="rId2"/>
    <p:sldId id="345" r:id="rId3"/>
    <p:sldId id="257" r:id="rId4"/>
    <p:sldId id="260" r:id="rId5"/>
    <p:sldId id="261" r:id="rId6"/>
    <p:sldId id="262" r:id="rId7"/>
    <p:sldId id="318" r:id="rId8"/>
    <p:sldId id="319" r:id="rId9"/>
    <p:sldId id="320" r:id="rId10"/>
    <p:sldId id="265" r:id="rId11"/>
    <p:sldId id="266" r:id="rId12"/>
    <p:sldId id="321" r:id="rId13"/>
    <p:sldId id="491" r:id="rId14"/>
    <p:sldId id="492" r:id="rId15"/>
    <p:sldId id="489" r:id="rId16"/>
    <p:sldId id="490" r:id="rId17"/>
    <p:sldId id="310" r:id="rId18"/>
    <p:sldId id="311" r:id="rId19"/>
    <p:sldId id="312" r:id="rId20"/>
    <p:sldId id="313" r:id="rId21"/>
    <p:sldId id="478" r:id="rId22"/>
    <p:sldId id="314" r:id="rId23"/>
    <p:sldId id="315" r:id="rId24"/>
    <p:sldId id="419" r:id="rId25"/>
    <p:sldId id="316" r:id="rId26"/>
    <p:sldId id="435" r:id="rId27"/>
    <p:sldId id="436" r:id="rId28"/>
    <p:sldId id="437" r:id="rId29"/>
    <p:sldId id="438" r:id="rId30"/>
    <p:sldId id="440" r:id="rId31"/>
    <p:sldId id="439" r:id="rId32"/>
    <p:sldId id="434" r:id="rId33"/>
    <p:sldId id="473" r:id="rId34"/>
    <p:sldId id="474" r:id="rId35"/>
    <p:sldId id="475" r:id="rId36"/>
    <p:sldId id="518" r:id="rId37"/>
    <p:sldId id="274" r:id="rId38"/>
    <p:sldId id="370" r:id="rId39"/>
    <p:sldId id="275" r:id="rId40"/>
    <p:sldId id="276" r:id="rId41"/>
    <p:sldId id="277" r:id="rId42"/>
    <p:sldId id="343" r:id="rId43"/>
    <p:sldId id="344" r:id="rId44"/>
    <p:sldId id="366" r:id="rId45"/>
    <p:sldId id="367" r:id="rId46"/>
    <p:sldId id="368" r:id="rId47"/>
    <p:sldId id="417" r:id="rId48"/>
    <p:sldId id="369" r:id="rId49"/>
    <p:sldId id="431" r:id="rId50"/>
    <p:sldId id="479" r:id="rId51"/>
    <p:sldId id="371" r:id="rId52"/>
    <p:sldId id="477" r:id="rId53"/>
    <p:sldId id="372" r:id="rId54"/>
    <p:sldId id="373" r:id="rId55"/>
    <p:sldId id="374" r:id="rId56"/>
    <p:sldId id="432" r:id="rId57"/>
    <p:sldId id="442" r:id="rId58"/>
    <p:sldId id="476" r:id="rId59"/>
    <p:sldId id="420" r:id="rId60"/>
    <p:sldId id="418" r:id="rId61"/>
    <p:sldId id="413" r:id="rId62"/>
    <p:sldId id="414" r:id="rId63"/>
    <p:sldId id="423" r:id="rId64"/>
    <p:sldId id="422" r:id="rId65"/>
    <p:sldId id="421" r:id="rId66"/>
    <p:sldId id="486" r:id="rId67"/>
    <p:sldId id="448" r:id="rId68"/>
    <p:sldId id="449" r:id="rId69"/>
    <p:sldId id="433" r:id="rId70"/>
    <p:sldId id="519" r:id="rId71"/>
    <p:sldId id="278" r:id="rId72"/>
    <p:sldId id="347" r:id="rId73"/>
    <p:sldId id="352" r:id="rId74"/>
    <p:sldId id="353" r:id="rId75"/>
    <p:sldId id="354" r:id="rId76"/>
    <p:sldId id="355" r:id="rId77"/>
    <p:sldId id="356" r:id="rId78"/>
    <p:sldId id="357" r:id="rId79"/>
    <p:sldId id="358" r:id="rId80"/>
    <p:sldId id="359" r:id="rId81"/>
    <p:sldId id="444" r:id="rId82"/>
    <p:sldId id="445" r:id="rId83"/>
    <p:sldId id="447" r:id="rId84"/>
    <p:sldId id="451" r:id="rId85"/>
    <p:sldId id="306" r:id="rId86"/>
    <p:sldId id="426" r:id="rId87"/>
    <p:sldId id="307" r:id="rId88"/>
    <p:sldId id="427" r:id="rId89"/>
    <p:sldId id="480" r:id="rId90"/>
    <p:sldId id="331" r:id="rId91"/>
    <p:sldId id="481" r:id="rId92"/>
    <p:sldId id="482" r:id="rId93"/>
    <p:sldId id="483" r:id="rId94"/>
    <p:sldId id="484" r:id="rId95"/>
    <p:sldId id="399" r:id="rId96"/>
    <p:sldId id="424" r:id="rId97"/>
    <p:sldId id="428" r:id="rId98"/>
    <p:sldId id="341" r:id="rId99"/>
    <p:sldId id="425" r:id="rId100"/>
    <p:sldId id="453" r:id="rId101"/>
    <p:sldId id="520" r:id="rId102"/>
    <p:sldId id="289" r:id="rId103"/>
    <p:sldId id="334" r:id="rId104"/>
    <p:sldId id="335" r:id="rId105"/>
    <p:sldId id="259" r:id="rId106"/>
    <p:sldId id="294" r:id="rId107"/>
    <p:sldId id="493" r:id="rId108"/>
    <p:sldId id="295" r:id="rId109"/>
    <p:sldId id="336" r:id="rId110"/>
    <p:sldId id="337" r:id="rId111"/>
    <p:sldId id="338" r:id="rId112"/>
    <p:sldId id="339" r:id="rId113"/>
    <p:sldId id="340" r:id="rId114"/>
    <p:sldId id="297" r:id="rId115"/>
    <p:sldId id="342" r:id="rId116"/>
    <p:sldId id="302" r:id="rId117"/>
    <p:sldId id="494" r:id="rId118"/>
    <p:sldId id="309" r:id="rId119"/>
    <p:sldId id="495" r:id="rId120"/>
    <p:sldId id="496" r:id="rId121"/>
    <p:sldId id="497" r:id="rId122"/>
    <p:sldId id="498" r:id="rId123"/>
    <p:sldId id="499" r:id="rId124"/>
    <p:sldId id="267" r:id="rId125"/>
    <p:sldId id="500" r:id="rId126"/>
    <p:sldId id="501" r:id="rId127"/>
    <p:sldId id="502" r:id="rId128"/>
    <p:sldId id="348" r:id="rId129"/>
    <p:sldId id="351" r:id="rId130"/>
    <p:sldId id="349" r:id="rId131"/>
    <p:sldId id="503" r:id="rId132"/>
    <p:sldId id="504" r:id="rId133"/>
    <p:sldId id="363" r:id="rId134"/>
    <p:sldId id="364" r:id="rId135"/>
    <p:sldId id="365" r:id="rId136"/>
    <p:sldId id="375" r:id="rId137"/>
    <p:sldId id="505" r:id="rId138"/>
    <p:sldId id="506" r:id="rId139"/>
    <p:sldId id="507" r:id="rId140"/>
    <p:sldId id="509" r:id="rId141"/>
    <p:sldId id="510" r:id="rId142"/>
    <p:sldId id="511" r:id="rId143"/>
    <p:sldId id="512" r:id="rId144"/>
    <p:sldId id="513" r:id="rId145"/>
    <p:sldId id="514" r:id="rId146"/>
    <p:sldId id="515" r:id="rId147"/>
    <p:sldId id="346" r:id="rId148"/>
    <p:sldId id="516" r:id="rId149"/>
    <p:sldId id="517" r:id="rId150"/>
  </p:sldIdLst>
  <p:sldSz cx="9144000" cy="6858000" type="screen4x3"/>
  <p:notesSz cx="7315200" cy="9601200"/>
  <p:custDataLst>
    <p:tags r:id="rId153"/>
  </p:custDataLst>
  <p:defaultTextStyle>
    <a:defPPr>
      <a:defRPr lang="en-US"/>
    </a:defPPr>
    <a:lvl1pPr algn="ctr" rtl="0" eaLnBrk="0" fontAlgn="base" hangingPunct="0">
      <a:spcBef>
        <a:spcPct val="0"/>
      </a:spcBef>
      <a:spcAft>
        <a:spcPct val="0"/>
      </a:spcAft>
      <a:defRPr sz="20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20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20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20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2000" b="1" kern="1200">
        <a:solidFill>
          <a:schemeClr val="tx1"/>
        </a:solidFill>
        <a:latin typeface="Arial Narrow" pitchFamily="34" charset="0"/>
        <a:ea typeface="+mn-ea"/>
        <a:cs typeface="+mn-cs"/>
      </a:defRPr>
    </a:lvl5pPr>
    <a:lvl6pPr marL="2286000" algn="l" defTabSz="914400" rtl="0" eaLnBrk="1" latinLnBrk="0" hangingPunct="1">
      <a:defRPr sz="2000" b="1" kern="1200">
        <a:solidFill>
          <a:schemeClr val="tx1"/>
        </a:solidFill>
        <a:latin typeface="Arial Narrow" pitchFamily="34" charset="0"/>
        <a:ea typeface="+mn-ea"/>
        <a:cs typeface="+mn-cs"/>
      </a:defRPr>
    </a:lvl6pPr>
    <a:lvl7pPr marL="2743200" algn="l" defTabSz="914400" rtl="0" eaLnBrk="1" latinLnBrk="0" hangingPunct="1">
      <a:defRPr sz="2000" b="1" kern="1200">
        <a:solidFill>
          <a:schemeClr val="tx1"/>
        </a:solidFill>
        <a:latin typeface="Arial Narrow" pitchFamily="34" charset="0"/>
        <a:ea typeface="+mn-ea"/>
        <a:cs typeface="+mn-cs"/>
      </a:defRPr>
    </a:lvl7pPr>
    <a:lvl8pPr marL="3200400" algn="l" defTabSz="914400" rtl="0" eaLnBrk="1" latinLnBrk="0" hangingPunct="1">
      <a:defRPr sz="2000" b="1" kern="1200">
        <a:solidFill>
          <a:schemeClr val="tx1"/>
        </a:solidFill>
        <a:latin typeface="Arial Narrow" pitchFamily="34" charset="0"/>
        <a:ea typeface="+mn-ea"/>
        <a:cs typeface="+mn-cs"/>
      </a:defRPr>
    </a:lvl8pPr>
    <a:lvl9pPr marL="3657600" algn="l" defTabSz="914400" rtl="0" eaLnBrk="1" latinLnBrk="0" hangingPunct="1">
      <a:defRPr sz="20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FF"/>
    <a:srgbClr val="FCF004"/>
    <a:srgbClr val="FFC000"/>
    <a:srgbClr val="F5B1B1"/>
    <a:srgbClr val="008080"/>
    <a:srgbClr val="60C99C"/>
    <a:srgbClr val="C4F8F8"/>
    <a:srgbClr val="262699"/>
    <a:srgbClr val="A56B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4" autoAdjust="0"/>
    <p:restoredTop sz="94911" autoAdjust="0"/>
  </p:normalViewPr>
  <p:slideViewPr>
    <p:cSldViewPr>
      <p:cViewPr varScale="1">
        <p:scale>
          <a:sx n="107" d="100"/>
          <a:sy n="107" d="100"/>
        </p:scale>
        <p:origin x="1626" y="96"/>
      </p:cViewPr>
      <p:guideLst>
        <p:guide orient="horz" pos="2160"/>
        <p:guide pos="2880"/>
      </p:guideLst>
    </p:cSldViewPr>
  </p:slideViewPr>
  <p:outlineViewPr>
    <p:cViewPr>
      <p:scale>
        <a:sx n="33" d="100"/>
        <a:sy n="33" d="100"/>
      </p:scale>
      <p:origin x="0" y="34560"/>
    </p:cViewPr>
    <p:sldLst>
      <p:sld r:id="rId1" collapse="1"/>
    </p:sldLst>
  </p:outlineViewPr>
  <p:notesTextViewPr>
    <p:cViewPr>
      <p:scale>
        <a:sx n="100" d="100"/>
        <a:sy n="100" d="100"/>
      </p:scale>
      <p:origin x="0" y="0"/>
    </p:cViewPr>
  </p:notesTextViewPr>
  <p:sorterViewPr>
    <p:cViewPr>
      <p:scale>
        <a:sx n="100" d="100"/>
        <a:sy n="100" d="100"/>
      </p:scale>
      <p:origin x="0" y="6894"/>
    </p:cViewPr>
  </p:sorterViewPr>
  <p:notesViewPr>
    <p:cSldViewPr>
      <p:cViewPr varScale="1">
        <p:scale>
          <a:sx n="116" d="100"/>
          <a:sy n="116" d="100"/>
        </p:scale>
        <p:origin x="4956" y="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en-US" altLang="zh-CN" sz="1800" b="1" i="0" baseline="0" dirty="0">
                <a:effectLst/>
              </a:rPr>
              <a:t>% of </a:t>
            </a:r>
            <a:r>
              <a:rPr lang="en-US" altLang="zh-CN" sz="1800" b="1" i="0" u="none" strike="noStrike" kern="1200" spc="0" baseline="0" dirty="0">
                <a:solidFill>
                  <a:srgbClr val="000000">
                    <a:lumMod val="65000"/>
                    <a:lumOff val="35000"/>
                  </a:srgbClr>
                </a:solidFill>
                <a:effectLst/>
                <a:latin typeface="+mn-lt"/>
                <a:ea typeface="+mn-ea"/>
                <a:cs typeface="+mn-cs"/>
              </a:rPr>
              <a:t>vulnerabilities that are format string</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w="88900">
              <a:solidFill>
                <a:schemeClr val="accent1"/>
              </a:solidFill>
            </a:ln>
            <a:effectLst/>
          </c:spPr>
          <c:invertIfNegative val="0"/>
          <c:cat>
            <c:numRef>
              <c:f>Sheet1!$A$2:$A$21</c:f>
              <c:numCache>
                <c:formatCode>General</c:formatCode>
                <c:ptCount val="20"/>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numCache>
            </c:numRef>
          </c:cat>
          <c:val>
            <c:numRef>
              <c:f>Sheet1!$B$2:$B$21</c:f>
              <c:numCache>
                <c:formatCode>0.00%</c:formatCode>
                <c:ptCount val="20"/>
                <c:pt idx="0">
                  <c:v>4.1000000000000003E-3</c:v>
                </c:pt>
                <c:pt idx="1">
                  <c:v>0</c:v>
                </c:pt>
                <c:pt idx="2">
                  <c:v>2.5499999999999998E-2</c:v>
                </c:pt>
                <c:pt idx="3">
                  <c:v>2.7400000000000001E-2</c:v>
                </c:pt>
                <c:pt idx="4">
                  <c:v>1.9900000000000001E-2</c:v>
                </c:pt>
                <c:pt idx="5">
                  <c:v>2.1000000000000001E-2</c:v>
                </c:pt>
                <c:pt idx="6">
                  <c:v>2.5700000000000001E-2</c:v>
                </c:pt>
                <c:pt idx="7">
                  <c:v>1.72E-2</c:v>
                </c:pt>
                <c:pt idx="8">
                  <c:v>9.7999999999999997E-3</c:v>
                </c:pt>
                <c:pt idx="9">
                  <c:v>1.14E-2</c:v>
                </c:pt>
                <c:pt idx="10">
                  <c:v>5.7000000000000002E-3</c:v>
                </c:pt>
                <c:pt idx="11">
                  <c:v>5.5999999999999999E-3</c:v>
                </c:pt>
                <c:pt idx="12">
                  <c:v>3.8999999999999998E-3</c:v>
                </c:pt>
                <c:pt idx="13">
                  <c:v>2.3999999999999998E-3</c:v>
                </c:pt>
                <c:pt idx="14">
                  <c:v>2.8E-3</c:v>
                </c:pt>
                <c:pt idx="15">
                  <c:v>2.3E-3</c:v>
                </c:pt>
                <c:pt idx="16">
                  <c:v>1.5E-3</c:v>
                </c:pt>
                <c:pt idx="17">
                  <c:v>1.1000000000000001E-3</c:v>
                </c:pt>
                <c:pt idx="18">
                  <c:v>1.4E-3</c:v>
                </c:pt>
                <c:pt idx="19">
                  <c:v>2E-3</c:v>
                </c:pt>
              </c:numCache>
            </c:numRef>
          </c:val>
          <c:extLst>
            <c:ext xmlns:c16="http://schemas.microsoft.com/office/drawing/2014/chart" uri="{C3380CC4-5D6E-409C-BE32-E72D297353CC}">
              <c16:uniqueId val="{00000000-227E-47E4-95DA-BCA957989933}"/>
            </c:ext>
          </c:extLst>
        </c:ser>
        <c:dLbls>
          <c:showLegendKey val="0"/>
          <c:showVal val="0"/>
          <c:showCatName val="0"/>
          <c:showSerName val="0"/>
          <c:showPercent val="0"/>
          <c:showBubbleSize val="0"/>
        </c:dLbls>
        <c:gapWidth val="219"/>
        <c:overlap val="-27"/>
        <c:axId val="2077079424"/>
        <c:axId val="2071042112"/>
      </c:barChart>
      <c:catAx>
        <c:axId val="207707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1042112"/>
        <c:crosses val="autoZero"/>
        <c:auto val="1"/>
        <c:lblAlgn val="ctr"/>
        <c:lblOffset val="100"/>
        <c:noMultiLvlLbl val="0"/>
      </c:catAx>
      <c:valAx>
        <c:axId val="20710421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707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38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l" defTabSz="965200">
              <a:defRPr sz="1300" b="0">
                <a:latin typeface="Times New Roman" pitchFamily="18" charset="0"/>
              </a:defRPr>
            </a:lvl1pPr>
          </a:lstStyle>
          <a:p>
            <a:pPr>
              <a:defRPr/>
            </a:pPr>
            <a:endParaRPr lang="en-US"/>
          </a:p>
        </p:txBody>
      </p:sp>
      <p:sp>
        <p:nvSpPr>
          <p:cNvPr id="46387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defTabSz="965200">
              <a:defRPr sz="1300" b="0">
                <a:latin typeface="Times New Roman" pitchFamily="18" charset="0"/>
              </a:defRPr>
            </a:lvl1pPr>
          </a:lstStyle>
          <a:p>
            <a:pPr>
              <a:defRPr/>
            </a:pPr>
            <a:endParaRPr lang="en-US"/>
          </a:p>
        </p:txBody>
      </p:sp>
      <p:sp>
        <p:nvSpPr>
          <p:cNvPr id="46387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l" defTabSz="965200">
              <a:defRPr sz="1300" b="0">
                <a:latin typeface="Times New Roman" pitchFamily="18" charset="0"/>
              </a:defRPr>
            </a:lvl1pPr>
          </a:lstStyle>
          <a:p>
            <a:pPr>
              <a:defRPr/>
            </a:pPr>
            <a:r>
              <a:rPr lang="en-US"/>
              <a:t>Copyright © 2005 by Michael Reiter</a:t>
            </a:r>
          </a:p>
          <a:p>
            <a:pPr>
              <a:defRPr/>
            </a:pPr>
            <a:r>
              <a:rPr lang="en-US"/>
              <a:t>All rights reserved.</a:t>
            </a:r>
          </a:p>
        </p:txBody>
      </p:sp>
      <p:sp>
        <p:nvSpPr>
          <p:cNvPr id="46387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defTabSz="965200">
              <a:defRPr sz="1300" b="0">
                <a:latin typeface="Times New Roman" pitchFamily="18" charset="0"/>
              </a:defRPr>
            </a:lvl1pPr>
          </a:lstStyle>
          <a:p>
            <a:pPr>
              <a:defRPr/>
            </a:pPr>
            <a:fld id="{1D366CD6-78B5-47CC-9C09-6AA0446737A6}" type="slidenum">
              <a:rPr lang="en-US"/>
              <a:pPr>
                <a:defRPr/>
              </a:pPr>
              <a:t>‹#›</a:t>
            </a:fld>
            <a:endParaRPr lang="en-US"/>
          </a:p>
        </p:txBody>
      </p:sp>
    </p:spTree>
    <p:extLst>
      <p:ext uri="{BB962C8B-B14F-4D97-AF65-F5344CB8AC3E}">
        <p14:creationId xmlns:p14="http://schemas.microsoft.com/office/powerpoint/2010/main" val="275811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41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l" defTabSz="965200">
              <a:defRPr sz="1300" b="0">
                <a:latin typeface="Times New Roman" pitchFamily="18" charset="0"/>
              </a:defRPr>
            </a:lvl1pPr>
          </a:lstStyle>
          <a:p>
            <a:pPr>
              <a:defRPr/>
            </a:pPr>
            <a:endParaRPr lang="en-US"/>
          </a:p>
        </p:txBody>
      </p:sp>
      <p:sp>
        <p:nvSpPr>
          <p:cNvPr id="4741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defTabSz="965200">
              <a:defRPr sz="1300" b="0">
                <a:latin typeface="Times New Roman" pitchFamily="18" charset="0"/>
              </a:defRPr>
            </a:lvl1pPr>
          </a:lstStyle>
          <a:p>
            <a:pPr>
              <a:defRPr/>
            </a:pPr>
            <a:endParaRPr lang="en-US"/>
          </a:p>
        </p:txBody>
      </p:sp>
      <p:sp>
        <p:nvSpPr>
          <p:cNvPr id="2458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7411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7411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l" defTabSz="965200">
              <a:defRPr sz="1300" b="0">
                <a:latin typeface="Times New Roman" pitchFamily="18" charset="0"/>
              </a:defRPr>
            </a:lvl1pPr>
          </a:lstStyle>
          <a:p>
            <a:pPr>
              <a:defRPr/>
            </a:pPr>
            <a:endParaRPr lang="en-US"/>
          </a:p>
        </p:txBody>
      </p:sp>
      <p:sp>
        <p:nvSpPr>
          <p:cNvPr id="47411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defTabSz="965200">
              <a:defRPr sz="1300" b="0">
                <a:latin typeface="Times New Roman" pitchFamily="18" charset="0"/>
              </a:defRPr>
            </a:lvl1pPr>
          </a:lstStyle>
          <a:p>
            <a:pPr>
              <a:defRPr/>
            </a:pPr>
            <a:fld id="{5CB2625A-E683-42E5-9B24-D498E6561508}" type="slidenum">
              <a:rPr lang="en-US"/>
              <a:pPr>
                <a:defRPr/>
              </a:pPr>
              <a:t>‹#›</a:t>
            </a:fld>
            <a:endParaRPr lang="en-US"/>
          </a:p>
        </p:txBody>
      </p:sp>
    </p:spTree>
    <p:extLst>
      <p:ext uri="{BB962C8B-B14F-4D97-AF65-F5344CB8AC3E}">
        <p14:creationId xmlns:p14="http://schemas.microsoft.com/office/powerpoint/2010/main" val="156995260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en.wikipedia.org/wiki/Libc" TargetMode="External"/><Relationship Id="rId3" Type="http://schemas.openxmlformats.org/officeDocument/2006/relationships/hyperlink" Target="http://en.wikipedia.org/wiki/Computer_security" TargetMode="External"/><Relationship Id="rId7" Type="http://schemas.openxmlformats.org/officeDocument/2006/relationships/hyperlink" Target="http://en.wikipedia.org/wiki/Function_(computer_science)"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en.wikipedia.org/wiki/Stack" TargetMode="External"/><Relationship Id="rId5" Type="http://schemas.openxmlformats.org/officeDocument/2006/relationships/hyperlink" Target="http://en.wikipedia.org/wiki/Return_statement" TargetMode="External"/><Relationship Id="rId10" Type="http://schemas.openxmlformats.org/officeDocument/2006/relationships/hyperlink" Target="http://en.wikipedia.org/wiki/System_(C_standard_library)" TargetMode="External"/><Relationship Id="rId4" Type="http://schemas.openxmlformats.org/officeDocument/2006/relationships/hyperlink" Target="http://en.wikipedia.org/wiki/Buffer_overflow" TargetMode="External"/><Relationship Id="rId9" Type="http://schemas.openxmlformats.org/officeDocument/2006/relationships/hyperlink" Target="http://en.wikipedia.org/wiki/UNIX"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966D500D-C0D5-4F17-B4E1-1B61C60E6A93}" type="slidenum">
              <a:rPr lang="en-US" smtClean="0"/>
              <a:pPr/>
              <a:t>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144536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pitchFamily="34" charset="0"/>
            </a:endParaRPr>
          </a:p>
        </p:txBody>
      </p:sp>
      <p:sp>
        <p:nvSpPr>
          <p:cNvPr id="819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9F1087F4-5A62-4CC0-AAD2-59EA584F9CD9}" type="slidenum">
              <a:rPr lang="en-US" smtClean="0"/>
              <a:pPr/>
              <a:t>17</a:t>
            </a:fld>
            <a:endParaRPr lang="en-US"/>
          </a:p>
        </p:txBody>
      </p:sp>
    </p:spTree>
    <p:extLst>
      <p:ext uri="{BB962C8B-B14F-4D97-AF65-F5344CB8AC3E}">
        <p14:creationId xmlns:p14="http://schemas.microsoft.com/office/powerpoint/2010/main" val="319760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Oct 2013: Screen</a:t>
            </a:r>
            <a:r>
              <a:rPr lang="en-US" baseline="0" dirty="0">
                <a:latin typeface="Arial" pitchFamily="34" charset="0"/>
              </a:rPr>
              <a:t> Sharing Server in </a:t>
            </a:r>
            <a:r>
              <a:rPr lang="en-US" baseline="0" dirty="0" err="1">
                <a:latin typeface="Arial" pitchFamily="34" charset="0"/>
              </a:rPr>
              <a:t>MacOS</a:t>
            </a:r>
            <a:r>
              <a:rPr lang="en-US" baseline="0" dirty="0">
                <a:latin typeface="Arial" pitchFamily="34" charset="0"/>
              </a:rPr>
              <a:t> X before 10.9 and Apple Remote Desktop 3.5.4 </a:t>
            </a:r>
            <a:r>
              <a:rPr lang="en-US" dirty="0"/>
              <a:t>allows remote attackers to execute arbitrary code via format string </a:t>
            </a:r>
            <a:r>
              <a:rPr lang="en-US" dirty="0" err="1"/>
              <a:t>specifiers</a:t>
            </a:r>
            <a:r>
              <a:rPr lang="en-US" dirty="0"/>
              <a:t> in a VNC username</a:t>
            </a:r>
          </a:p>
          <a:p>
            <a:endParaRPr lang="en-US" dirty="0">
              <a:latin typeface="Arial" pitchFamily="34" charset="0"/>
            </a:endParaRPr>
          </a:p>
          <a:p>
            <a:r>
              <a:rPr lang="en-US" dirty="0">
                <a:latin typeface="Arial" pitchFamily="34" charset="0"/>
              </a:rPr>
              <a:t>Dec</a:t>
            </a:r>
            <a:r>
              <a:rPr lang="en-US" baseline="0" dirty="0">
                <a:latin typeface="Arial" pitchFamily="34" charset="0"/>
              </a:rPr>
              <a:t> 2013: </a:t>
            </a:r>
            <a:r>
              <a:rPr lang="en-US" dirty="0"/>
              <a:t>Format string vulnerability in the client in Tftpd32 before 4.50 allows remote servers to cause a denial of service (crash) or possibly execute arbitrary code via format string </a:t>
            </a:r>
            <a:r>
              <a:rPr lang="en-US" dirty="0" err="1"/>
              <a:t>specifiers</a:t>
            </a:r>
            <a:r>
              <a:rPr lang="en-US" dirty="0"/>
              <a:t> in the Remote File field.</a:t>
            </a:r>
            <a:endParaRPr lang="en-US" dirty="0">
              <a:latin typeface="Arial" pitchFamily="34" charset="0"/>
            </a:endParaRPr>
          </a:p>
        </p:txBody>
      </p:sp>
      <p:sp>
        <p:nvSpPr>
          <p:cNvPr id="829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106962F8-CB46-41E0-AEC6-4186A67FFC60}" type="slidenum">
              <a:rPr lang="en-US" smtClean="0"/>
              <a:pPr/>
              <a:t>18</a:t>
            </a:fld>
            <a:endParaRPr lang="en-US"/>
          </a:p>
        </p:txBody>
      </p:sp>
    </p:spTree>
    <p:extLst>
      <p:ext uri="{BB962C8B-B14F-4D97-AF65-F5344CB8AC3E}">
        <p14:creationId xmlns:p14="http://schemas.microsoft.com/office/powerpoint/2010/main" val="236401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839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8CD02B17-4E3C-41C0-B0DA-B6F5F525843E}" type="slidenum">
              <a:rPr lang="en-US" smtClean="0"/>
              <a:pPr/>
              <a:t>19</a:t>
            </a:fld>
            <a:endParaRPr lang="en-US"/>
          </a:p>
        </p:txBody>
      </p:sp>
    </p:spTree>
    <p:extLst>
      <p:ext uri="{BB962C8B-B14F-4D97-AF65-F5344CB8AC3E}">
        <p14:creationId xmlns:p14="http://schemas.microsoft.com/office/powerpoint/2010/main" val="246214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sz="1200" dirty="0">
                <a:latin typeface="Arial" pitchFamily="34" charset="0"/>
              </a:rPr>
              <a:t>Functionality</a:t>
            </a:r>
          </a:p>
          <a:p>
            <a:pPr lvl="1">
              <a:lnSpc>
                <a:spcPct val="90000"/>
              </a:lnSpc>
            </a:pPr>
            <a:r>
              <a:rPr lang="en-US" sz="1200" dirty="0">
                <a:latin typeface="Arial" pitchFamily="34" charset="0"/>
              </a:rPr>
              <a:t>used to convert simple C </a:t>
            </a:r>
            <a:r>
              <a:rPr lang="en-US" sz="1200" dirty="0" err="1">
                <a:latin typeface="Arial" pitchFamily="34" charset="0"/>
              </a:rPr>
              <a:t>datatypes</a:t>
            </a:r>
            <a:r>
              <a:rPr lang="en-US" sz="1200" dirty="0">
                <a:latin typeface="Arial" pitchFamily="34" charset="0"/>
              </a:rPr>
              <a:t> to a string representation</a:t>
            </a:r>
          </a:p>
          <a:p>
            <a:pPr lvl="1">
              <a:lnSpc>
                <a:spcPct val="90000"/>
              </a:lnSpc>
            </a:pPr>
            <a:r>
              <a:rPr lang="en-US" sz="1200" dirty="0">
                <a:latin typeface="Arial" pitchFamily="34" charset="0"/>
              </a:rPr>
              <a:t>allow to specify the format of the representation</a:t>
            </a:r>
          </a:p>
          <a:p>
            <a:pPr lvl="1">
              <a:lnSpc>
                <a:spcPct val="90000"/>
              </a:lnSpc>
            </a:pPr>
            <a:r>
              <a:rPr lang="en-US" sz="1200" dirty="0">
                <a:latin typeface="Arial" pitchFamily="34" charset="0"/>
              </a:rPr>
              <a:t>process the resulting string (output to </a:t>
            </a:r>
            <a:r>
              <a:rPr lang="en-US" sz="1200" dirty="0" err="1">
                <a:latin typeface="Arial" pitchFamily="34" charset="0"/>
              </a:rPr>
              <a:t>stderr</a:t>
            </a:r>
            <a:r>
              <a:rPr lang="en-US" sz="1200" dirty="0">
                <a:latin typeface="Arial" pitchFamily="34" charset="0"/>
              </a:rPr>
              <a:t>, </a:t>
            </a:r>
            <a:r>
              <a:rPr lang="en-US" sz="1200" dirty="0" err="1">
                <a:latin typeface="Arial" pitchFamily="34" charset="0"/>
              </a:rPr>
              <a:t>stdout</a:t>
            </a:r>
            <a:r>
              <a:rPr lang="en-US" sz="1200" dirty="0">
                <a:latin typeface="Arial" pitchFamily="34" charset="0"/>
              </a:rPr>
              <a:t>, syslog, ...)</a:t>
            </a:r>
          </a:p>
          <a:p>
            <a:pPr>
              <a:lnSpc>
                <a:spcPct val="90000"/>
              </a:lnSpc>
            </a:pPr>
            <a:r>
              <a:rPr lang="en-US" sz="1200" dirty="0">
                <a:latin typeface="Arial" pitchFamily="34" charset="0"/>
              </a:rPr>
              <a:t>How the format function works</a:t>
            </a:r>
          </a:p>
          <a:p>
            <a:pPr lvl="1">
              <a:lnSpc>
                <a:spcPct val="90000"/>
              </a:lnSpc>
            </a:pPr>
            <a:r>
              <a:rPr lang="en-US" sz="1200" dirty="0">
                <a:latin typeface="Arial" pitchFamily="34" charset="0"/>
              </a:rPr>
              <a:t>the format string controls the </a:t>
            </a:r>
            <a:r>
              <a:rPr lang="en-US" sz="1200" dirty="0" err="1">
                <a:latin typeface="Arial" pitchFamily="34" charset="0"/>
              </a:rPr>
              <a:t>behaviour</a:t>
            </a:r>
            <a:r>
              <a:rPr lang="en-US" sz="1200" dirty="0">
                <a:latin typeface="Arial" pitchFamily="34" charset="0"/>
              </a:rPr>
              <a:t> of the function</a:t>
            </a:r>
          </a:p>
          <a:p>
            <a:pPr lvl="1">
              <a:lnSpc>
                <a:spcPct val="90000"/>
              </a:lnSpc>
            </a:pPr>
            <a:r>
              <a:rPr lang="en-US" sz="1200" dirty="0">
                <a:latin typeface="Arial" pitchFamily="34" charset="0"/>
              </a:rPr>
              <a:t>it specifies the type of parameters that should be printed</a:t>
            </a:r>
          </a:p>
          <a:p>
            <a:pPr lvl="1">
              <a:lnSpc>
                <a:spcPct val="90000"/>
              </a:lnSpc>
            </a:pPr>
            <a:r>
              <a:rPr lang="en-US" sz="1200" dirty="0">
                <a:latin typeface="Arial" pitchFamily="34" charset="0"/>
              </a:rPr>
              <a:t>parameters are saved on the stack (pushed)</a:t>
            </a:r>
          </a:p>
          <a:p>
            <a:pPr lvl="1">
              <a:lnSpc>
                <a:spcPct val="90000"/>
              </a:lnSpc>
            </a:pPr>
            <a:r>
              <a:rPr lang="en-US" sz="1200" dirty="0">
                <a:latin typeface="Arial" pitchFamily="34" charset="0"/>
              </a:rPr>
              <a:t>saved either directly (by value), or indirectly (by reference)</a:t>
            </a:r>
          </a:p>
          <a:p>
            <a:pPr>
              <a:lnSpc>
                <a:spcPct val="90000"/>
              </a:lnSpc>
            </a:pPr>
            <a:r>
              <a:rPr lang="en-US" sz="1200" dirty="0">
                <a:latin typeface="Arial" pitchFamily="34" charset="0"/>
              </a:rPr>
              <a:t>The calling function</a:t>
            </a:r>
          </a:p>
          <a:p>
            <a:pPr lvl="1">
              <a:lnSpc>
                <a:spcPct val="90000"/>
              </a:lnSpc>
            </a:pPr>
            <a:r>
              <a:rPr lang="en-US" sz="1200" dirty="0">
                <a:latin typeface="Arial" pitchFamily="34" charset="0"/>
              </a:rPr>
              <a:t>has to know how many parameters it pushes to the stack, since it has to do the stack correction, when the format function returns</a:t>
            </a:r>
          </a:p>
          <a:p>
            <a:pPr lvl="1">
              <a:lnSpc>
                <a:spcPct val="90000"/>
              </a:lnSpc>
              <a:buFont typeface="Wingdings" pitchFamily="2" charset="2"/>
              <a:buNone/>
            </a:pPr>
            <a:endParaRPr lang="en-US" sz="1200" dirty="0">
              <a:latin typeface="Arial" pitchFamily="34" charset="0"/>
            </a:endParaRPr>
          </a:p>
          <a:p>
            <a:endParaRPr lang="en-US" sz="1200" dirty="0">
              <a:latin typeface="Arial" pitchFamily="34" charset="0"/>
            </a:endParaRPr>
          </a:p>
        </p:txBody>
      </p:sp>
      <p:sp>
        <p:nvSpPr>
          <p:cNvPr id="849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17DB4A0A-0087-4078-A831-7659196DEC92}" type="slidenum">
              <a:rPr lang="en-US" smtClean="0"/>
              <a:pPr/>
              <a:t>20</a:t>
            </a:fld>
            <a:endParaRPr lang="en-US"/>
          </a:p>
        </p:txBody>
      </p:sp>
    </p:spTree>
    <p:extLst>
      <p:ext uri="{BB962C8B-B14F-4D97-AF65-F5344CB8AC3E}">
        <p14:creationId xmlns:p14="http://schemas.microsoft.com/office/powerpoint/2010/main" val="32193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860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7C287A94-BE69-41EF-A830-77F9FA6B59E8}" type="slidenum">
              <a:rPr lang="en-US" smtClean="0"/>
              <a:pPr/>
              <a:t>22</a:t>
            </a:fld>
            <a:endParaRPr lang="en-US"/>
          </a:p>
        </p:txBody>
      </p:sp>
    </p:spTree>
    <p:extLst>
      <p:ext uri="{BB962C8B-B14F-4D97-AF65-F5344CB8AC3E}">
        <p14:creationId xmlns:p14="http://schemas.microsoft.com/office/powerpoint/2010/main" val="364434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8DF44E20-D3EE-457A-A880-F920E9B2E32D}" type="slidenum">
              <a:rPr lang="en-US" smtClean="0"/>
              <a:pPr/>
              <a:t>23</a:t>
            </a:fld>
            <a:endParaRPr lang="en-US"/>
          </a:p>
        </p:txBody>
      </p:sp>
    </p:spTree>
    <p:extLst>
      <p:ext uri="{BB962C8B-B14F-4D97-AF65-F5344CB8AC3E}">
        <p14:creationId xmlns:p14="http://schemas.microsoft.com/office/powerpoint/2010/main" val="2764324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pitchFamily="34" charset="0"/>
            </a:endParaRPr>
          </a:p>
        </p:txBody>
      </p:sp>
      <p:sp>
        <p:nvSpPr>
          <p:cNvPr id="870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8DF44E20-D3EE-457A-A880-F920E9B2E32D}" type="slidenum">
              <a:rPr lang="en-US" smtClean="0"/>
              <a:pPr/>
              <a:t>24</a:t>
            </a:fld>
            <a:endParaRPr lang="en-US"/>
          </a:p>
        </p:txBody>
      </p:sp>
    </p:spTree>
    <p:extLst>
      <p:ext uri="{BB962C8B-B14F-4D97-AF65-F5344CB8AC3E}">
        <p14:creationId xmlns:p14="http://schemas.microsoft.com/office/powerpoint/2010/main" val="247693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pitchFamily="34" charset="0"/>
            </a:endParaRPr>
          </a:p>
        </p:txBody>
      </p:sp>
      <p:sp>
        <p:nvSpPr>
          <p:cNvPr id="880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2410565E-AA66-4BB1-A87F-D5008C5D648F}" type="slidenum">
              <a:rPr lang="en-US" smtClean="0"/>
              <a:pPr/>
              <a:t>25</a:t>
            </a:fld>
            <a:endParaRPr lang="en-US"/>
          </a:p>
        </p:txBody>
      </p:sp>
    </p:spTree>
    <p:extLst>
      <p:ext uri="{BB962C8B-B14F-4D97-AF65-F5344CB8AC3E}">
        <p14:creationId xmlns:p14="http://schemas.microsoft.com/office/powerpoint/2010/main" val="133961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在</a:t>
            </a:r>
            <a:r>
              <a:rPr lang="en-US" altLang="zh-CN" dirty="0"/>
              <a:t>C</a:t>
            </a:r>
            <a:r>
              <a:rPr lang="zh-CN" altLang="en-US" dirty="0"/>
              <a:t>语言中是一个格式占位符，它表示以十六进制形式输出一个指针的地址</a:t>
            </a:r>
            <a:endParaRPr lang="en-US" altLang="zh-CN" dirty="0"/>
          </a:p>
          <a:p>
            <a:r>
              <a:rPr lang="en-US" altLang="zh-CN" dirty="0"/>
              <a:t>%n</a:t>
            </a:r>
            <a:r>
              <a:rPr lang="zh-CN" altLang="en-US" dirty="0"/>
              <a:t>是一个格式化输出的转换说明符，用于将已经输出的字符数保存到一个整数变量中</a:t>
            </a:r>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26</a:t>
            </a:fld>
            <a:endParaRPr lang="en-US"/>
          </a:p>
        </p:txBody>
      </p:sp>
    </p:spTree>
    <p:extLst>
      <p:ext uri="{BB962C8B-B14F-4D97-AF65-F5344CB8AC3E}">
        <p14:creationId xmlns:p14="http://schemas.microsoft.com/office/powerpoint/2010/main" val="944649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BSS</a:t>
            </a:r>
            <a:r>
              <a:rPr lang="zh-CN" altLang="en-US" dirty="0"/>
              <a:t>段通常是指用来存放程序中未初始化的或者初始化为</a:t>
            </a:r>
            <a:r>
              <a:rPr lang="en-US" altLang="zh-CN" dirty="0"/>
              <a:t>0</a:t>
            </a:r>
            <a:r>
              <a:rPr lang="zh-CN" altLang="en-US" dirty="0"/>
              <a:t>的全局变量和静态变量的一块内存区域。特点是可读写的，在程序执行之前</a:t>
            </a:r>
            <a:r>
              <a:rPr lang="en-US" altLang="zh-CN" dirty="0"/>
              <a:t>BSS</a:t>
            </a:r>
            <a:r>
              <a:rPr lang="zh-CN" altLang="en-US" dirty="0"/>
              <a:t>段会自动清</a:t>
            </a:r>
            <a:r>
              <a:rPr lang="en-US" altLang="zh-CN" dirty="0"/>
              <a:t>0</a:t>
            </a:r>
            <a:r>
              <a:rPr lang="zh-CN" altLang="en-US" dirty="0"/>
              <a:t>。</a:t>
            </a:r>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34</a:t>
            </a:fld>
            <a:endParaRPr lang="en-US"/>
          </a:p>
        </p:txBody>
      </p:sp>
    </p:spTree>
    <p:extLst>
      <p:ext uri="{BB962C8B-B14F-4D97-AF65-F5344CB8AC3E}">
        <p14:creationId xmlns:p14="http://schemas.microsoft.com/office/powerpoint/2010/main" val="346281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5786E40A-4185-43DC-9193-060AC05A64C1}" type="slidenum">
              <a:rPr lang="en-US" smtClean="0"/>
              <a:pPr/>
              <a:t>3</a:t>
            </a:fld>
            <a:endParaRPr lang="en-US"/>
          </a:p>
        </p:txBody>
      </p:sp>
    </p:spTree>
    <p:extLst>
      <p:ext uri="{BB962C8B-B14F-4D97-AF65-F5344CB8AC3E}">
        <p14:creationId xmlns:p14="http://schemas.microsoft.com/office/powerpoint/2010/main" val="207859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https://bbs.pediy.com/thread-226696.htm</a:t>
            </a:r>
          </a:p>
        </p:txBody>
      </p:sp>
      <p:sp>
        <p:nvSpPr>
          <p:cNvPr id="6861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A22AB5EE-87CF-4C4A-8E77-E62D2067912A}" type="slidenum">
              <a:rPr lang="en-US" smtClean="0"/>
              <a:pPr/>
              <a:t>37</a:t>
            </a:fld>
            <a:endParaRPr lang="en-US"/>
          </a:p>
        </p:txBody>
      </p:sp>
    </p:spTree>
    <p:extLst>
      <p:ext uri="{BB962C8B-B14F-4D97-AF65-F5344CB8AC3E}">
        <p14:creationId xmlns:p14="http://schemas.microsoft.com/office/powerpoint/2010/main" val="2814916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6861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A22AB5EE-87CF-4C4A-8E77-E62D2067912A}" type="slidenum">
              <a:rPr lang="en-US" smtClean="0"/>
              <a:pPr/>
              <a:t>38</a:t>
            </a:fld>
            <a:endParaRPr lang="en-US"/>
          </a:p>
        </p:txBody>
      </p:sp>
    </p:spTree>
    <p:extLst>
      <p:ext uri="{BB962C8B-B14F-4D97-AF65-F5344CB8AC3E}">
        <p14:creationId xmlns:p14="http://schemas.microsoft.com/office/powerpoint/2010/main" val="211206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696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F8E6AF70-343D-44CE-AC6A-59D55BDAF2C3}" type="slidenum">
              <a:rPr lang="en-US" smtClean="0"/>
              <a:pPr/>
              <a:t>39</a:t>
            </a:fld>
            <a:endParaRPr lang="en-US"/>
          </a:p>
        </p:txBody>
      </p:sp>
    </p:spTree>
    <p:extLst>
      <p:ext uri="{BB962C8B-B14F-4D97-AF65-F5344CB8AC3E}">
        <p14:creationId xmlns:p14="http://schemas.microsoft.com/office/powerpoint/2010/main" val="220615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260475" y="720725"/>
            <a:ext cx="4797425" cy="3598863"/>
          </a:xfrm>
          <a:ln/>
        </p:spPr>
      </p:sp>
      <p:sp>
        <p:nvSpPr>
          <p:cNvPr id="706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err="1">
                <a:latin typeface="Arial" pitchFamily="34" charset="0"/>
              </a:rPr>
              <a:t>OptIn</a:t>
            </a:r>
            <a:r>
              <a:rPr lang="en-US" dirty="0">
                <a:latin typeface="Arial" pitchFamily="34" charset="0"/>
              </a:rPr>
              <a:t>:    Windows processes are protected.    Other apps must </a:t>
            </a:r>
            <a:r>
              <a:rPr lang="en-US" dirty="0" err="1">
                <a:latin typeface="Arial" pitchFamily="34" charset="0"/>
              </a:rPr>
              <a:t>OptIn</a:t>
            </a:r>
            <a:r>
              <a:rPr lang="en-US" dirty="0">
                <a:latin typeface="Arial" pitchFamily="34" charset="0"/>
              </a:rPr>
              <a:t> for protection using  </a:t>
            </a:r>
            <a:r>
              <a:rPr lang="en-US" dirty="0" err="1">
                <a:latin typeface="Arial" pitchFamily="34" charset="0"/>
              </a:rPr>
              <a:t>sysdm.cpl</a:t>
            </a:r>
            <a:r>
              <a:rPr lang="en-US" dirty="0">
                <a:latin typeface="Arial" pitchFamily="34" charset="0"/>
              </a:rPr>
              <a:t>  program.</a:t>
            </a:r>
          </a:p>
          <a:p>
            <a:r>
              <a:rPr lang="en-US" dirty="0">
                <a:latin typeface="Arial" pitchFamily="34" charset="0"/>
              </a:rPr>
              <a:t>DEP:   data execute prevention</a:t>
            </a:r>
          </a:p>
        </p:txBody>
      </p:sp>
    </p:spTree>
    <p:extLst>
      <p:ext uri="{BB962C8B-B14F-4D97-AF65-F5344CB8AC3E}">
        <p14:creationId xmlns:p14="http://schemas.microsoft.com/office/powerpoint/2010/main" val="210158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716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9F43F5AD-3D65-4576-8667-A709B30F5666}" type="slidenum">
              <a:rPr lang="en-US" smtClean="0"/>
              <a:pPr/>
              <a:t>41</a:t>
            </a:fld>
            <a:endParaRPr lang="en-US"/>
          </a:p>
        </p:txBody>
      </p:sp>
    </p:spTree>
    <p:extLst>
      <p:ext uri="{BB962C8B-B14F-4D97-AF65-F5344CB8AC3E}">
        <p14:creationId xmlns:p14="http://schemas.microsoft.com/office/powerpoint/2010/main" val="2529387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Consider the above code that places a shellcode in a buffer on the stack, casts the buffer as a function and calls the function.</a:t>
            </a:r>
          </a:p>
        </p:txBody>
      </p:sp>
    </p:spTree>
    <p:extLst>
      <p:ext uri="{BB962C8B-B14F-4D97-AF65-F5344CB8AC3E}">
        <p14:creationId xmlns:p14="http://schemas.microsoft.com/office/powerpoint/2010/main" val="122627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title</a:t>
            </a:r>
          </a:p>
        </p:txBody>
      </p:sp>
    </p:spTree>
    <p:extLst>
      <p:ext uri="{BB962C8B-B14F-4D97-AF65-F5344CB8AC3E}">
        <p14:creationId xmlns:p14="http://schemas.microsoft.com/office/powerpoint/2010/main" val="1239762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768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BE9FC255-6383-47FD-BE03-599EA87FBE33}" type="slidenum">
              <a:rPr lang="en-US" smtClean="0"/>
              <a:pPr/>
              <a:t>44</a:t>
            </a:fld>
            <a:endParaRPr lang="en-US"/>
          </a:p>
        </p:txBody>
      </p:sp>
    </p:spTree>
    <p:extLst>
      <p:ext uri="{BB962C8B-B14F-4D97-AF65-F5344CB8AC3E}">
        <p14:creationId xmlns:p14="http://schemas.microsoft.com/office/powerpoint/2010/main" val="1217688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778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1873D683-F925-4334-8C3B-337C70B2D94F}" type="slidenum">
              <a:rPr lang="en-US" smtClean="0"/>
              <a:pPr/>
              <a:t>45</a:t>
            </a:fld>
            <a:endParaRPr lang="en-US"/>
          </a:p>
        </p:txBody>
      </p:sp>
    </p:spTree>
    <p:extLst>
      <p:ext uri="{BB962C8B-B14F-4D97-AF65-F5344CB8AC3E}">
        <p14:creationId xmlns:p14="http://schemas.microsoft.com/office/powerpoint/2010/main" val="233426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2500" dirty="0">
                <a:latin typeface="Arial" pitchFamily="34" charset="0"/>
              </a:rPr>
              <a:t>Note: Canaries don’t offer full proof protection.</a:t>
            </a:r>
          </a:p>
          <a:p>
            <a:pPr lvl="1"/>
            <a:r>
              <a:rPr lang="en-US" dirty="0">
                <a:latin typeface="Arial" pitchFamily="34" charset="0"/>
              </a:rPr>
              <a:t>Some stack smashing attacks leave canaries unchanged </a:t>
            </a:r>
          </a:p>
        </p:txBody>
      </p:sp>
      <p:sp>
        <p:nvSpPr>
          <p:cNvPr id="788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2C816FF3-9E07-46CB-AE5E-67B61B5F93BF}" type="slidenum">
              <a:rPr lang="en-US" smtClean="0"/>
              <a:pPr/>
              <a:t>46</a:t>
            </a:fld>
            <a:endParaRPr lang="en-US"/>
          </a:p>
        </p:txBody>
      </p:sp>
    </p:spTree>
    <p:extLst>
      <p:ext uri="{BB962C8B-B14F-4D97-AF65-F5344CB8AC3E}">
        <p14:creationId xmlns:p14="http://schemas.microsoft.com/office/powerpoint/2010/main" val="1555118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B2625A-E683-42E5-9B24-D498E6561508}" type="slidenum">
              <a:rPr lang="en-US" smtClean="0"/>
              <a:pPr>
                <a:defRPr/>
              </a:pPr>
              <a:t>4</a:t>
            </a:fld>
            <a:endParaRPr lang="en-US"/>
          </a:p>
        </p:txBody>
      </p:sp>
    </p:spTree>
    <p:extLst>
      <p:ext uri="{BB962C8B-B14F-4D97-AF65-F5344CB8AC3E}">
        <p14:creationId xmlns:p14="http://schemas.microsoft.com/office/powerpoint/2010/main" val="187984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Prog.c is a vulnerable program which takes input from the user and calls a function foo() which copies to a buffer. When the user passes a variable of longer length than buffer size, it changes the value of the local variable (guard) and hence, the program terminates with stack smashing message.</a:t>
            </a:r>
          </a:p>
        </p:txBody>
      </p:sp>
    </p:spTree>
    <p:extLst>
      <p:ext uri="{BB962C8B-B14F-4D97-AF65-F5344CB8AC3E}">
        <p14:creationId xmlns:p14="http://schemas.microsoft.com/office/powerpoint/2010/main" val="176053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809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4F56C621-3171-4FC3-94CC-93E91534A248}" type="slidenum">
              <a:rPr lang="en-US" smtClean="0"/>
              <a:pPr/>
              <a:t>48</a:t>
            </a:fld>
            <a:endParaRPr lang="en-US"/>
          </a:p>
        </p:txBody>
      </p:sp>
    </p:spTree>
    <p:extLst>
      <p:ext uri="{BB962C8B-B14F-4D97-AF65-F5344CB8AC3E}">
        <p14:creationId xmlns:p14="http://schemas.microsoft.com/office/powerpoint/2010/main" val="149314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260475" y="720725"/>
            <a:ext cx="4797425" cy="3598863"/>
          </a:xfrm>
          <a:ln/>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Combination of  NX and ASLR is effective.</a:t>
            </a:r>
          </a:p>
        </p:txBody>
      </p:sp>
    </p:spTree>
    <p:extLst>
      <p:ext uri="{BB962C8B-B14F-4D97-AF65-F5344CB8AC3E}">
        <p14:creationId xmlns:p14="http://schemas.microsoft.com/office/powerpoint/2010/main" val="1156230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747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79E38A95-62C9-4B9C-B71E-00CC88BCDED4}" type="slidenum">
              <a:rPr lang="en-US" smtClean="0"/>
              <a:pPr/>
              <a:t>53</a:t>
            </a:fld>
            <a:endParaRPr lang="en-US"/>
          </a:p>
        </p:txBody>
      </p:sp>
    </p:spTree>
    <p:extLst>
      <p:ext uri="{BB962C8B-B14F-4D97-AF65-F5344CB8AC3E}">
        <p14:creationId xmlns:p14="http://schemas.microsoft.com/office/powerpoint/2010/main" val="569560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When the ASLR is enabled in the Linux machine, we ran the above code to check how it affects the addresses of the local variables on stack as well as heap. ASLR changes the address of the code every time it is loaded.</a:t>
            </a:r>
          </a:p>
        </p:txBody>
      </p:sp>
    </p:spTree>
    <p:extLst>
      <p:ext uri="{BB962C8B-B14F-4D97-AF65-F5344CB8AC3E}">
        <p14:creationId xmlns:p14="http://schemas.microsoft.com/office/powerpoint/2010/main" val="29509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a:t>1 : When set to 0, the address space is not randomized.</a:t>
            </a:r>
          </a:p>
          <a:p>
            <a:pPr marL="0" lvl="0" indent="0">
              <a:spcBef>
                <a:spcPts val="0"/>
              </a:spcBef>
              <a:buNone/>
            </a:pPr>
            <a:r>
              <a:rPr lang="en-US"/>
              <a:t>2 : When set to 1, only stack memory address is randomized.</a:t>
            </a:r>
          </a:p>
          <a:p>
            <a:pPr marL="0" lvl="0" indent="0">
              <a:spcBef>
                <a:spcPts val="0"/>
              </a:spcBef>
              <a:buNone/>
            </a:pPr>
            <a:r>
              <a:rPr lang="en-US"/>
              <a:t>3 : When set to 2, both stack and heap memory address is randomized.</a:t>
            </a:r>
          </a:p>
        </p:txBody>
      </p:sp>
    </p:spTree>
    <p:extLst>
      <p:ext uri="{BB962C8B-B14F-4D97-AF65-F5344CB8AC3E}">
        <p14:creationId xmlns:p14="http://schemas.microsoft.com/office/powerpoint/2010/main" val="97489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PIE:</a:t>
            </a:r>
            <a:r>
              <a:rPr lang="zh-CN" altLang="en-US" dirty="0"/>
              <a:t>用在可执行文件</a:t>
            </a:r>
          </a:p>
          <a:p>
            <a:r>
              <a:rPr lang="en-US" altLang="zh-CN" dirty="0"/>
              <a:t>PIC:</a:t>
            </a:r>
            <a:r>
              <a:rPr lang="zh-CN" altLang="en-US" dirty="0"/>
              <a:t>用在库文件</a:t>
            </a:r>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57</a:t>
            </a:fld>
            <a:endParaRPr lang="en-US"/>
          </a:p>
        </p:txBody>
      </p:sp>
    </p:spTree>
    <p:extLst>
      <p:ext uri="{BB962C8B-B14F-4D97-AF65-F5344CB8AC3E}">
        <p14:creationId xmlns:p14="http://schemas.microsoft.com/office/powerpoint/2010/main" val="496789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806558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64578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9531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583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622566F7-4B8F-448E-B06A-62A440C974C0}" type="slidenum">
              <a:rPr lang="en-US" smtClean="0"/>
              <a:pPr/>
              <a:t>6</a:t>
            </a:fld>
            <a:endParaRPr lang="en-US"/>
          </a:p>
        </p:txBody>
      </p:sp>
    </p:spTree>
    <p:extLst>
      <p:ext uri="{BB962C8B-B14F-4D97-AF65-F5344CB8AC3E}">
        <p14:creationId xmlns:p14="http://schemas.microsoft.com/office/powerpoint/2010/main" val="1727564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753918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52314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22085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3916450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260475" y="720725"/>
            <a:ext cx="4797425" cy="3598863"/>
          </a:xfrm>
          <a:ln/>
        </p:spPr>
      </p:sp>
      <p:sp>
        <p:nvSpPr>
          <p:cNvPr id="727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NX wasted effort?</a:t>
            </a:r>
          </a:p>
          <a:p>
            <a:endParaRPr lang="en-US" dirty="0">
              <a:latin typeface="Arial" pitchFamily="34" charset="0"/>
            </a:endParaRPr>
          </a:p>
          <a:p>
            <a:r>
              <a:rPr lang="en-US" dirty="0">
                <a:latin typeface="Arial" pitchFamily="34" charset="0"/>
              </a:rPr>
              <a:t>A </a:t>
            </a:r>
            <a:r>
              <a:rPr lang="en-US" b="1" dirty="0">
                <a:latin typeface="Arial" pitchFamily="34" charset="0"/>
              </a:rPr>
              <a:t>return-to-</a:t>
            </a:r>
            <a:r>
              <a:rPr lang="en-US" b="1" dirty="0" err="1">
                <a:latin typeface="Arial" pitchFamily="34" charset="0"/>
              </a:rPr>
              <a:t>libc</a:t>
            </a:r>
            <a:r>
              <a:rPr lang="en-US" b="1" dirty="0">
                <a:latin typeface="Arial" pitchFamily="34" charset="0"/>
              </a:rPr>
              <a:t> attack</a:t>
            </a:r>
            <a:r>
              <a:rPr lang="en-US" dirty="0">
                <a:latin typeface="Arial" pitchFamily="34" charset="0"/>
              </a:rPr>
              <a:t> is a </a:t>
            </a:r>
            <a:r>
              <a:rPr lang="en-US" dirty="0">
                <a:latin typeface="Arial" pitchFamily="34" charset="0"/>
                <a:hlinkClick r:id="rId3" tooltip="Computer security"/>
              </a:rPr>
              <a:t>computer security</a:t>
            </a:r>
            <a:r>
              <a:rPr lang="en-US" dirty="0">
                <a:latin typeface="Arial" pitchFamily="34" charset="0"/>
              </a:rPr>
              <a:t> attack usually starting with a </a:t>
            </a:r>
            <a:r>
              <a:rPr lang="en-US" dirty="0">
                <a:latin typeface="Arial" pitchFamily="34" charset="0"/>
                <a:hlinkClick r:id="rId4" tooltip="Buffer overflow"/>
              </a:rPr>
              <a:t>buffer overflow</a:t>
            </a:r>
            <a:r>
              <a:rPr lang="en-US" dirty="0">
                <a:latin typeface="Arial" pitchFamily="34" charset="0"/>
              </a:rPr>
              <a:t> in which the </a:t>
            </a:r>
            <a:r>
              <a:rPr lang="en-US" dirty="0">
                <a:latin typeface="Arial" pitchFamily="34" charset="0"/>
                <a:hlinkClick r:id="rId5" tooltip="Return statement"/>
              </a:rPr>
              <a:t>return statement</a:t>
            </a:r>
            <a:r>
              <a:rPr lang="en-US" dirty="0">
                <a:latin typeface="Arial" pitchFamily="34" charset="0"/>
              </a:rPr>
              <a:t> on the </a:t>
            </a:r>
            <a:r>
              <a:rPr lang="en-US" dirty="0">
                <a:latin typeface="Arial" pitchFamily="34" charset="0"/>
                <a:hlinkClick r:id="rId6" tooltip="Stack"/>
              </a:rPr>
              <a:t>stack</a:t>
            </a:r>
            <a:r>
              <a:rPr lang="en-US" dirty="0">
                <a:latin typeface="Arial" pitchFamily="34" charset="0"/>
              </a:rPr>
              <a:t> is replaced by the address of another </a:t>
            </a:r>
            <a:r>
              <a:rPr lang="en-US" dirty="0">
                <a:latin typeface="Arial" pitchFamily="34" charset="0"/>
                <a:hlinkClick r:id="rId7" tooltip="Function (computer science)"/>
              </a:rPr>
              <a:t>instruction</a:t>
            </a:r>
            <a:r>
              <a:rPr lang="en-US" dirty="0">
                <a:latin typeface="Arial" pitchFamily="34" charset="0"/>
              </a:rPr>
              <a:t> and an additional portion of the stack is overwritten to provide arguments to this function. This allows attackers to call preexisting functions without the need to inject malicious code into a program.</a:t>
            </a:r>
          </a:p>
          <a:p>
            <a:r>
              <a:rPr lang="en-US" dirty="0">
                <a:latin typeface="Arial" pitchFamily="34" charset="0"/>
              </a:rPr>
              <a:t>The shared library called "</a:t>
            </a:r>
            <a:r>
              <a:rPr lang="en-US" dirty="0" err="1">
                <a:latin typeface="Arial" pitchFamily="34" charset="0"/>
                <a:hlinkClick r:id="rId8" tooltip="Libc"/>
              </a:rPr>
              <a:t>libc</a:t>
            </a:r>
            <a:r>
              <a:rPr lang="en-US" dirty="0">
                <a:latin typeface="Arial" pitchFamily="34" charset="0"/>
              </a:rPr>
              <a:t>" provides the C runtime on </a:t>
            </a:r>
            <a:r>
              <a:rPr lang="en-US" dirty="0">
                <a:latin typeface="Arial" pitchFamily="34" charset="0"/>
                <a:hlinkClick r:id="rId9" tooltip="UNIX"/>
              </a:rPr>
              <a:t>UNIX</a:t>
            </a:r>
            <a:r>
              <a:rPr lang="en-US" dirty="0">
                <a:latin typeface="Arial" pitchFamily="34" charset="0"/>
              </a:rPr>
              <a:t> style systems. Although the attacker could make the code return anywhere, </a:t>
            </a:r>
            <a:r>
              <a:rPr lang="en-US" dirty="0" err="1">
                <a:latin typeface="Arial" pitchFamily="34" charset="0"/>
              </a:rPr>
              <a:t>libc</a:t>
            </a:r>
            <a:r>
              <a:rPr lang="en-US" dirty="0">
                <a:latin typeface="Arial" pitchFamily="34" charset="0"/>
              </a:rPr>
              <a:t> is the most likely target, as it is always linked to the program, and it provides useful calls for an attacker (such as the </a:t>
            </a:r>
            <a:r>
              <a:rPr lang="en-US" dirty="0">
                <a:latin typeface="Arial" pitchFamily="34" charset="0"/>
                <a:hlinkClick r:id="rId10" tooltip="System (C standard library)"/>
              </a:rPr>
              <a:t>system</a:t>
            </a:r>
            <a:r>
              <a:rPr lang="en-US" dirty="0">
                <a:latin typeface="Arial" pitchFamily="34" charset="0"/>
              </a:rPr>
              <a:t>() call to execute an arbitrary program, which needs only one argument). This is why the exploit is called "return-to-</a:t>
            </a:r>
            <a:r>
              <a:rPr lang="en-US" dirty="0" err="1">
                <a:latin typeface="Arial" pitchFamily="34" charset="0"/>
              </a:rPr>
              <a:t>libc</a:t>
            </a:r>
            <a:r>
              <a:rPr lang="en-US" dirty="0">
                <a:latin typeface="Arial" pitchFamily="34" charset="0"/>
              </a:rPr>
              <a:t>" even when the return address may point to a completely different location.</a:t>
            </a:r>
          </a:p>
          <a:p>
            <a:endParaRPr lang="en-US" dirty="0">
              <a:latin typeface="Arial" pitchFamily="34" charset="0"/>
            </a:endParaRPr>
          </a:p>
        </p:txBody>
      </p:sp>
    </p:spTree>
    <p:extLst>
      <p:ext uri="{BB962C8B-B14F-4D97-AF65-F5344CB8AC3E}">
        <p14:creationId xmlns:p14="http://schemas.microsoft.com/office/powerpoint/2010/main" val="3994541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76568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79876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The start of the function call contains 3 instructions as mentioned.</a:t>
            </a:r>
          </a:p>
          <a:p>
            <a:pPr marL="457200" lvl="0" indent="-298450" rtl="0">
              <a:spcBef>
                <a:spcPts val="0"/>
              </a:spcBef>
              <a:spcAft>
                <a:spcPts val="0"/>
              </a:spcAft>
              <a:buSzPts val="1100"/>
              <a:buAutoNum type="arabicParenR"/>
            </a:pPr>
            <a:r>
              <a:rPr lang="en-GB" dirty="0"/>
              <a:t>When a function is called, return address (RA) is pushed into the stack. This is the beginning of the function before function prologue gets executed. The stack pointer (</a:t>
            </a:r>
            <a:r>
              <a:rPr lang="en-GB" dirty="0" err="1"/>
              <a:t>esp</a:t>
            </a:r>
            <a:r>
              <a:rPr lang="en-GB" dirty="0"/>
              <a:t> register) points at RA location.</a:t>
            </a:r>
          </a:p>
          <a:p>
            <a:pPr marL="457200" lvl="0" indent="-298450" rtl="0">
              <a:spcBef>
                <a:spcPts val="0"/>
              </a:spcBef>
              <a:spcAft>
                <a:spcPts val="0"/>
              </a:spcAft>
              <a:buSzPts val="1100"/>
              <a:buAutoNum type="arabicParenR"/>
            </a:pPr>
            <a:r>
              <a:rPr lang="en-GB" dirty="0"/>
              <a:t>The previous frame pointer is pushed in the stack, so when the function returns, the caller’s frame pointer is recovered.</a:t>
            </a:r>
          </a:p>
          <a:p>
            <a:pPr marL="457200" lvl="0" indent="-298450" rtl="0">
              <a:spcBef>
                <a:spcPts val="0"/>
              </a:spcBef>
              <a:spcAft>
                <a:spcPts val="0"/>
              </a:spcAft>
              <a:buSzPts val="1100"/>
              <a:buAutoNum type="arabicParenR"/>
            </a:pPr>
            <a:r>
              <a:rPr lang="en-GB" dirty="0"/>
              <a:t>The stack pointer now points to the previous frame pointer. The frame pointer (</a:t>
            </a:r>
            <a:r>
              <a:rPr lang="en-GB" dirty="0" err="1"/>
              <a:t>ebp</a:t>
            </a:r>
            <a:r>
              <a:rPr lang="en-GB" dirty="0"/>
              <a:t>) is pointed to the current stack pointer now so that the frame pointer always points to the old frame pointer.</a:t>
            </a:r>
          </a:p>
          <a:p>
            <a:pPr marL="457200" lvl="0" indent="-298450" rtl="0">
              <a:spcBef>
                <a:spcPts val="0"/>
              </a:spcBef>
              <a:buSzPts val="1100"/>
              <a:buAutoNum type="arabicParenR"/>
            </a:pPr>
            <a:r>
              <a:rPr lang="en-GB" dirty="0"/>
              <a:t>The stack pointer now moves by N bytes to leave space for the local variables of the function.</a:t>
            </a:r>
          </a:p>
        </p:txBody>
      </p:sp>
    </p:spTree>
    <p:extLst>
      <p:ext uri="{BB962C8B-B14F-4D97-AF65-F5344CB8AC3E}">
        <p14:creationId xmlns:p14="http://schemas.microsoft.com/office/powerpoint/2010/main" val="1568516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ts val="1100"/>
              <a:buAutoNum type="arabicParenR"/>
            </a:pPr>
            <a:r>
              <a:rPr lang="en-GB"/>
              <a:t>The stack pointer now points where the frame pointer points to in order to release the stack space allocated for the local variables.</a:t>
            </a:r>
          </a:p>
          <a:p>
            <a:pPr marL="457200" lvl="0" indent="-298450" rtl="0">
              <a:spcBef>
                <a:spcPts val="0"/>
              </a:spcBef>
              <a:spcAft>
                <a:spcPts val="0"/>
              </a:spcAft>
              <a:buSzPts val="1100"/>
              <a:buAutoNum type="arabicParenR"/>
            </a:pPr>
            <a:r>
              <a:rPr lang="en-GB"/>
              <a:t>The previous frame pointer is assigned to %ebp to recover the frame pointer of the caller’s function.</a:t>
            </a:r>
          </a:p>
          <a:p>
            <a:pPr marL="457200" lvl="0" indent="-298450">
              <a:spcBef>
                <a:spcPts val="0"/>
              </a:spcBef>
              <a:buSzPts val="1100"/>
              <a:buAutoNum type="arabicParenR"/>
            </a:pPr>
            <a:r>
              <a:rPr lang="en-GB"/>
              <a:t>The return address is popped from the stack and the program jumps to that address. This instruction moves the stack pointer.</a:t>
            </a:r>
          </a:p>
        </p:txBody>
      </p:sp>
    </p:spTree>
    <p:extLst>
      <p:ext uri="{BB962C8B-B14F-4D97-AF65-F5344CB8AC3E}">
        <p14:creationId xmlns:p14="http://schemas.microsoft.com/office/powerpoint/2010/main" val="642841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 code can be compiled into assembly code using gcc -s.</a:t>
            </a:r>
          </a:p>
          <a:p>
            <a:pPr marL="0" lvl="0" indent="0">
              <a:spcBef>
                <a:spcPts val="0"/>
              </a:spcBef>
              <a:buNone/>
            </a:pPr>
            <a:endParaRPr/>
          </a:p>
        </p:txBody>
      </p:sp>
    </p:spTree>
    <p:extLst>
      <p:ext uri="{BB962C8B-B14F-4D97-AF65-F5344CB8AC3E}">
        <p14:creationId xmlns:p14="http://schemas.microsoft.com/office/powerpoint/2010/main" val="1004090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C164ECF8-F31B-4C12-90B2-B464FE373852}" type="slidenum">
              <a:rPr lang="en-US" smtClean="0"/>
              <a:pPr/>
              <a:t>10</a:t>
            </a:fld>
            <a:endParaRPr lang="en-US"/>
          </a:p>
        </p:txBody>
      </p:sp>
    </p:spTree>
    <p:extLst>
      <p:ext uri="{BB962C8B-B14F-4D97-AF65-F5344CB8AC3E}">
        <p14:creationId xmlns:p14="http://schemas.microsoft.com/office/powerpoint/2010/main" val="4278588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13624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89034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64104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zh-CN" altLang="en-US" dirty="0"/>
              <a:t>我们在易受攻击的函数内部（在返回之前），所以</a:t>
            </a:r>
            <a:r>
              <a:rPr lang="en-US" altLang="zh-CN" dirty="0" err="1"/>
              <a:t>ebp</a:t>
            </a:r>
            <a:r>
              <a:rPr lang="zh-CN" altLang="en-US" dirty="0"/>
              <a:t>当前指向易受攻击函数的</a:t>
            </a:r>
            <a:r>
              <a:rPr lang="en-US" altLang="zh-CN" dirty="0"/>
              <a:t>stack</a:t>
            </a:r>
            <a:r>
              <a:rPr lang="zh-CN" altLang="en-US" dirty="0"/>
              <a:t> </a:t>
            </a:r>
            <a:r>
              <a:rPr lang="en-US" altLang="zh-CN" dirty="0"/>
              <a:t>frame</a:t>
            </a:r>
            <a:r>
              <a:rPr lang="zh-CN" altLang="en-US" dirty="0"/>
              <a:t>。</a:t>
            </a:r>
            <a:endParaRPr dirty="0"/>
          </a:p>
        </p:txBody>
      </p:sp>
    </p:spTree>
    <p:extLst>
      <p:ext uri="{BB962C8B-B14F-4D97-AF65-F5344CB8AC3E}">
        <p14:creationId xmlns:p14="http://schemas.microsoft.com/office/powerpoint/2010/main" val="2017884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81</a:t>
            </a:fld>
            <a:endParaRPr lang="en-US"/>
          </a:p>
        </p:txBody>
      </p:sp>
    </p:spTree>
    <p:extLst>
      <p:ext uri="{BB962C8B-B14F-4D97-AF65-F5344CB8AC3E}">
        <p14:creationId xmlns:p14="http://schemas.microsoft.com/office/powerpoint/2010/main" val="1283634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latin typeface="Courier New" panose="02070309020205020404" pitchFamily="49" charset="0"/>
                <a:cs typeface="Courier New" panose="02070309020205020404" pitchFamily="49" charset="0"/>
              </a:rPr>
              <a:t>https://man7.org/linux/man-pages/man2/syscall.2.html</a:t>
            </a:r>
            <a:endParaRPr lang="zh-CN" altLang="en-US" sz="1200" b="0" dirty="0">
              <a:latin typeface="Courier New" panose="02070309020205020404" pitchFamily="49" charset="0"/>
              <a:cs typeface="Courier New" panose="02070309020205020404" pitchFamily="49" charset="0"/>
            </a:endParaRPr>
          </a:p>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84</a:t>
            </a:fld>
            <a:endParaRPr lang="en-US"/>
          </a:p>
        </p:txBody>
      </p:sp>
    </p:spTree>
    <p:extLst>
      <p:ext uri="{BB962C8B-B14F-4D97-AF65-F5344CB8AC3E}">
        <p14:creationId xmlns:p14="http://schemas.microsoft.com/office/powerpoint/2010/main" val="4290968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2500" dirty="0" err="1">
                <a:latin typeface="Arial" pitchFamily="34" charset="0"/>
              </a:rPr>
              <a:t>Falsfies</a:t>
            </a:r>
            <a:r>
              <a:rPr lang="en-US" sz="2500" dirty="0">
                <a:latin typeface="Arial" pitchFamily="34" charset="0"/>
              </a:rPr>
              <a:t> perception of return-into-</a:t>
            </a:r>
            <a:r>
              <a:rPr lang="en-US" sz="2500" dirty="0" err="1">
                <a:latin typeface="Arial" pitchFamily="34" charset="0"/>
              </a:rPr>
              <a:t>libc</a:t>
            </a:r>
            <a:r>
              <a:rPr lang="en-US" sz="2500" dirty="0">
                <a:latin typeface="Arial" pitchFamily="34" charset="0"/>
              </a:rPr>
              <a:t>: limited, easy to defeat</a:t>
            </a:r>
          </a:p>
          <a:p>
            <a:pPr lvl="1"/>
            <a:r>
              <a:rPr lang="en-US" dirty="0">
                <a:latin typeface="Arial" pitchFamily="34" charset="0"/>
              </a:rPr>
              <a:t>Attacker cannot execute arbitrary code</a:t>
            </a:r>
          </a:p>
          <a:p>
            <a:pPr lvl="1"/>
            <a:r>
              <a:rPr lang="en-US" dirty="0">
                <a:latin typeface="Arial" pitchFamily="34" charset="0"/>
              </a:rPr>
              <a:t>Attacker relies on contents of </a:t>
            </a:r>
            <a:r>
              <a:rPr lang="en-US" dirty="0" err="1">
                <a:latin typeface="Arial" pitchFamily="34" charset="0"/>
              </a:rPr>
              <a:t>libc</a:t>
            </a:r>
            <a:r>
              <a:rPr lang="en-US" dirty="0">
                <a:latin typeface="Arial" pitchFamily="34" charset="0"/>
              </a:rPr>
              <a:t> — remove system()?</a:t>
            </a:r>
          </a:p>
          <a:p>
            <a:endParaRPr lang="en-US" sz="2500" dirty="0">
              <a:latin typeface="Arial" pitchFamily="34" charset="0"/>
            </a:endParaRPr>
          </a:p>
          <a:p>
            <a:endParaRPr lang="en-US" dirty="0">
              <a:latin typeface="Arial" pitchFamily="34" charset="0"/>
            </a:endParaRPr>
          </a:p>
        </p:txBody>
      </p:sp>
      <p:sp>
        <p:nvSpPr>
          <p:cNvPr id="911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4B3F579F-B9C4-4551-B12A-53ED4E5E5EDE}" type="slidenum">
              <a:rPr lang="en-US" smtClean="0"/>
              <a:pPr/>
              <a:t>87</a:t>
            </a:fld>
            <a:endParaRPr lang="en-US"/>
          </a:p>
        </p:txBody>
      </p:sp>
    </p:spTree>
    <p:extLst>
      <p:ext uri="{BB962C8B-B14F-4D97-AF65-F5344CB8AC3E}">
        <p14:creationId xmlns:p14="http://schemas.microsoft.com/office/powerpoint/2010/main" val="3291595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2500" dirty="0">
              <a:latin typeface="Arial" pitchFamily="34" charset="0"/>
            </a:endParaRPr>
          </a:p>
          <a:p>
            <a:endParaRPr lang="en-US" dirty="0">
              <a:latin typeface="Arial" pitchFamily="34" charset="0"/>
            </a:endParaRPr>
          </a:p>
        </p:txBody>
      </p:sp>
      <p:sp>
        <p:nvSpPr>
          <p:cNvPr id="911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4B3F579F-B9C4-4551-B12A-53ED4E5E5EDE}" type="slidenum">
              <a:rPr lang="en-US" smtClean="0"/>
              <a:pPr/>
              <a:t>88</a:t>
            </a:fld>
            <a:endParaRPr lang="en-US"/>
          </a:p>
        </p:txBody>
      </p:sp>
    </p:spTree>
    <p:extLst>
      <p:ext uri="{BB962C8B-B14F-4D97-AF65-F5344CB8AC3E}">
        <p14:creationId xmlns:p14="http://schemas.microsoft.com/office/powerpoint/2010/main" val="34371067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Return instruction has 2 effects: (1) the instruction searches for the four-byte value at the top of the stack, and set the instruction pointer to the value. (2) it increases the stack pointer value by four. </a:t>
            </a:r>
            <a:endParaRPr lang="en-US" dirty="0"/>
          </a:p>
        </p:txBody>
      </p:sp>
      <p:sp>
        <p:nvSpPr>
          <p:cNvPr id="4" name="Slide Number Placeholder 3"/>
          <p:cNvSpPr>
            <a:spLocks noGrp="1"/>
          </p:cNvSpPr>
          <p:nvPr>
            <p:ph type="sldNum" sz="quarter" idx="10"/>
          </p:nvPr>
        </p:nvSpPr>
        <p:spPr/>
        <p:txBody>
          <a:bodyPr/>
          <a:lstStyle/>
          <a:p>
            <a:pPr>
              <a:defRPr/>
            </a:pPr>
            <a:fld id="{5CB2625A-E683-42E5-9B24-D498E6561508}" type="slidenum">
              <a:rPr lang="en-US" smtClean="0"/>
              <a:pPr>
                <a:defRPr/>
              </a:pPr>
              <a:t>90</a:t>
            </a:fld>
            <a:endParaRPr lang="en-US"/>
          </a:p>
        </p:txBody>
      </p:sp>
    </p:spTree>
    <p:extLst>
      <p:ext uri="{BB962C8B-B14F-4D97-AF65-F5344CB8AC3E}">
        <p14:creationId xmlns:p14="http://schemas.microsoft.com/office/powerpoint/2010/main" val="2546923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2432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Animated cursor</a:t>
            </a:r>
            <a:r>
              <a:rPr lang="en-US" altLang="zh-CN" baseline="0" dirty="0"/>
              <a:t> on web page or email message would result in arbitrary code execution.   Used for rendering cursors, animated cursors, and icons.</a:t>
            </a:r>
          </a:p>
          <a:p>
            <a:r>
              <a:rPr lang="en-US" altLang="zh-CN" baseline="0" dirty="0"/>
              <a:t>Symantec:  https://bugs.chromium.org/p/project-zero/issues/detail?id=820</a:t>
            </a:r>
            <a:endParaRPr lang="en-US" altLang="zh-CN" dirty="0"/>
          </a:p>
          <a:p>
            <a:endParaRPr lang="en-US" dirty="0">
              <a:latin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A48411F1-ADF8-400B-889E-6FFA4D5BF8B4}" type="slidenum">
              <a:rPr lang="en-US" smtClean="0"/>
              <a:pPr/>
              <a:t>11</a:t>
            </a:fld>
            <a:endParaRPr lang="en-US"/>
          </a:p>
        </p:txBody>
      </p:sp>
    </p:spTree>
    <p:extLst>
      <p:ext uri="{BB962C8B-B14F-4D97-AF65-F5344CB8AC3E}">
        <p14:creationId xmlns:p14="http://schemas.microsoft.com/office/powerpoint/2010/main" val="894281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kBouncer</a:t>
            </a:r>
            <a:r>
              <a:rPr lang="zh-CN" altLang="en-US" dirty="0"/>
              <a:t>基于运行时检测异常的控制传输，使用的是在普通处理器上发现的硬件特性</a:t>
            </a:r>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97</a:t>
            </a:fld>
            <a:endParaRPr lang="en-US"/>
          </a:p>
        </p:txBody>
      </p:sp>
    </p:spTree>
    <p:extLst>
      <p:ext uri="{BB962C8B-B14F-4D97-AF65-F5344CB8AC3E}">
        <p14:creationId xmlns:p14="http://schemas.microsoft.com/office/powerpoint/2010/main" val="2732789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5786E40A-4185-43DC-9193-060AC05A64C1}" type="slidenum">
              <a:rPr lang="en-US" smtClean="0"/>
              <a:pPr/>
              <a:t>98</a:t>
            </a:fld>
            <a:endParaRPr lang="en-US"/>
          </a:p>
        </p:txBody>
      </p:sp>
    </p:spTree>
    <p:extLst>
      <p:ext uri="{BB962C8B-B14F-4D97-AF65-F5344CB8AC3E}">
        <p14:creationId xmlns:p14="http://schemas.microsoft.com/office/powerpoint/2010/main" val="36518350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85372" indent="-302066">
              <a:defRPr>
                <a:solidFill>
                  <a:schemeClr val="tx1"/>
                </a:solidFill>
                <a:latin typeface="Arial" pitchFamily="34" charset="0"/>
              </a:defRPr>
            </a:lvl2pPr>
            <a:lvl3pPr marL="1208265" indent="-241653">
              <a:defRPr>
                <a:solidFill>
                  <a:schemeClr val="tx1"/>
                </a:solidFill>
                <a:latin typeface="Arial" pitchFamily="34" charset="0"/>
              </a:defRPr>
            </a:lvl3pPr>
            <a:lvl4pPr marL="1691571" indent="-241653">
              <a:defRPr>
                <a:solidFill>
                  <a:schemeClr val="tx1"/>
                </a:solidFill>
                <a:latin typeface="Arial" pitchFamily="34" charset="0"/>
              </a:defRPr>
            </a:lvl4pPr>
            <a:lvl5pPr marL="2174878" indent="-241653">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fld id="{5786E40A-4185-43DC-9193-060AC05A64C1}" type="slidenum">
              <a:rPr lang="en-US" smtClean="0"/>
              <a:pPr/>
              <a:t>99</a:t>
            </a:fld>
            <a:endParaRPr lang="en-US"/>
          </a:p>
        </p:txBody>
      </p:sp>
    </p:spTree>
    <p:extLst>
      <p:ext uri="{BB962C8B-B14F-4D97-AF65-F5344CB8AC3E}">
        <p14:creationId xmlns:p14="http://schemas.microsoft.com/office/powerpoint/2010/main" val="1400214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conducted analysis on the 107 CERT advisories from 2000 to</a:t>
            </a:r>
            <a:r>
              <a:rPr lang="en-US" baseline="0" dirty="0"/>
              <a:t> </a:t>
            </a:r>
            <a:r>
              <a:rPr lang="en-US" dirty="0"/>
              <a:t>2003.</a:t>
            </a:r>
          </a:p>
          <a:p>
            <a:r>
              <a:rPr lang="en-US" dirty="0"/>
              <a:t>Our survey of the CERT advisories indicates that</a:t>
            </a:r>
            <a:r>
              <a:rPr lang="en-US" baseline="0" dirty="0"/>
              <a:t> </a:t>
            </a:r>
            <a:r>
              <a:rPr lang="en-US" dirty="0"/>
              <a:t>UCIT vulnerabilities account for 65% of advisory entries.</a:t>
            </a:r>
          </a:p>
          <a:p>
            <a:pPr defTabSz="966470" eaLnBrk="1" fontAlgn="auto" hangingPunct="1">
              <a:spcBef>
                <a:spcPts val="0"/>
              </a:spcBef>
              <a:spcAft>
                <a:spcPts val="0"/>
              </a:spcAft>
              <a:defRPr/>
            </a:pPr>
            <a:r>
              <a:rPr lang="en-US" dirty="0"/>
              <a:t>http://research.microsoft.com/en-us/um/people/shuochen/papers/ieee-proc.pdf</a:t>
            </a:r>
          </a:p>
          <a:p>
            <a:r>
              <a:rPr lang="en-US" dirty="0"/>
              <a:t>Journal version of “XKI03” in</a:t>
            </a:r>
            <a:r>
              <a:rPr lang="en-US" baseline="0" dirty="0"/>
              <a:t> CFI slides from Princeton.</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102</a:t>
            </a:fld>
            <a:endParaRPr lang="en-US"/>
          </a:p>
        </p:txBody>
      </p:sp>
    </p:spTree>
    <p:extLst>
      <p:ext uri="{BB962C8B-B14F-4D97-AF65-F5344CB8AC3E}">
        <p14:creationId xmlns:p14="http://schemas.microsoft.com/office/powerpoint/2010/main" val="1201083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p:spPr>
        <p:txBody>
          <a:bodyPr/>
          <a:lstStyle/>
          <a:p>
            <a:endParaRPr lang="en-US"/>
          </a:p>
        </p:txBody>
      </p:sp>
      <p:sp>
        <p:nvSpPr>
          <p:cNvPr id="3994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85495" indent="-302260">
              <a:defRPr>
                <a:solidFill>
                  <a:schemeClr val="tx1"/>
                </a:solidFill>
                <a:latin typeface="Arial" panose="020B0604020202020204" pitchFamily="34" charset="0"/>
              </a:defRPr>
            </a:lvl2pPr>
            <a:lvl3pPr marL="1208405" indent="-241935">
              <a:defRPr>
                <a:solidFill>
                  <a:schemeClr val="tx1"/>
                </a:solidFill>
                <a:latin typeface="Arial" panose="020B0604020202020204" pitchFamily="34" charset="0"/>
              </a:defRPr>
            </a:lvl3pPr>
            <a:lvl4pPr marL="1691640" indent="-241935">
              <a:defRPr>
                <a:solidFill>
                  <a:schemeClr val="tx1"/>
                </a:solidFill>
                <a:latin typeface="Arial" panose="020B0604020202020204" pitchFamily="34" charset="0"/>
              </a:defRPr>
            </a:lvl4pPr>
            <a:lvl5pPr marL="2174875" indent="-241935">
              <a:defRPr>
                <a:solidFill>
                  <a:schemeClr val="tx1"/>
                </a:solidFill>
                <a:latin typeface="Arial" panose="020B0604020202020204" pitchFamily="34" charset="0"/>
              </a:defRPr>
            </a:lvl5pPr>
            <a:lvl6pPr marL="2658110" indent="-241935" eaLnBrk="0" fontAlgn="base" hangingPunct="0">
              <a:spcBef>
                <a:spcPct val="0"/>
              </a:spcBef>
              <a:spcAft>
                <a:spcPct val="0"/>
              </a:spcAft>
              <a:defRPr>
                <a:solidFill>
                  <a:schemeClr val="tx1"/>
                </a:solidFill>
                <a:latin typeface="Arial" panose="020B0604020202020204" pitchFamily="34" charset="0"/>
              </a:defRPr>
            </a:lvl6pPr>
            <a:lvl7pPr marL="3141345" indent="-241935" eaLnBrk="0" fontAlgn="base" hangingPunct="0">
              <a:spcBef>
                <a:spcPct val="0"/>
              </a:spcBef>
              <a:spcAft>
                <a:spcPct val="0"/>
              </a:spcAft>
              <a:defRPr>
                <a:solidFill>
                  <a:schemeClr val="tx1"/>
                </a:solidFill>
                <a:latin typeface="Arial" panose="020B0604020202020204" pitchFamily="34" charset="0"/>
              </a:defRPr>
            </a:lvl7pPr>
            <a:lvl8pPr marL="3624580" indent="-241935" eaLnBrk="0" fontAlgn="base" hangingPunct="0">
              <a:spcBef>
                <a:spcPct val="0"/>
              </a:spcBef>
              <a:spcAft>
                <a:spcPct val="0"/>
              </a:spcAft>
              <a:defRPr>
                <a:solidFill>
                  <a:schemeClr val="tx1"/>
                </a:solidFill>
                <a:latin typeface="Arial" panose="020B0604020202020204" pitchFamily="34" charset="0"/>
              </a:defRPr>
            </a:lvl8pPr>
            <a:lvl9pPr marL="4107815" indent="-241935" eaLnBrk="0" fontAlgn="base" hangingPunct="0">
              <a:spcBef>
                <a:spcPct val="0"/>
              </a:spcBef>
              <a:spcAft>
                <a:spcPct val="0"/>
              </a:spcAft>
              <a:defRPr>
                <a:solidFill>
                  <a:schemeClr val="tx1"/>
                </a:solidFill>
                <a:latin typeface="Arial" panose="020B0604020202020204" pitchFamily="34" charset="0"/>
              </a:defRPr>
            </a:lvl9pPr>
          </a:lstStyle>
          <a:p>
            <a:fld id="{D8C28273-968B-4FF3-B510-FBACD62F31C0}" type="slidenum">
              <a:rPr lang="en-US" smtClean="0"/>
              <a:t>103</a:t>
            </a:fld>
            <a:endParaRPr lang="en-US"/>
          </a:p>
        </p:txBody>
      </p:sp>
    </p:spTree>
    <p:extLst>
      <p:ext uri="{BB962C8B-B14F-4D97-AF65-F5344CB8AC3E}">
        <p14:creationId xmlns:p14="http://schemas.microsoft.com/office/powerpoint/2010/main" val="3017912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p:spPr>
        <p:txBody>
          <a:bodyPr/>
          <a:lstStyle/>
          <a:p>
            <a:endParaRPr lang="en-US"/>
          </a:p>
        </p:txBody>
      </p:sp>
      <p:sp>
        <p:nvSpPr>
          <p:cNvPr id="3994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85495" indent="-302260">
              <a:defRPr>
                <a:solidFill>
                  <a:schemeClr val="tx1"/>
                </a:solidFill>
                <a:latin typeface="Arial" panose="020B0604020202020204" pitchFamily="34" charset="0"/>
              </a:defRPr>
            </a:lvl2pPr>
            <a:lvl3pPr marL="1208405" indent="-241935">
              <a:defRPr>
                <a:solidFill>
                  <a:schemeClr val="tx1"/>
                </a:solidFill>
                <a:latin typeface="Arial" panose="020B0604020202020204" pitchFamily="34" charset="0"/>
              </a:defRPr>
            </a:lvl3pPr>
            <a:lvl4pPr marL="1691640" indent="-241935">
              <a:defRPr>
                <a:solidFill>
                  <a:schemeClr val="tx1"/>
                </a:solidFill>
                <a:latin typeface="Arial" panose="020B0604020202020204" pitchFamily="34" charset="0"/>
              </a:defRPr>
            </a:lvl4pPr>
            <a:lvl5pPr marL="2174875" indent="-241935">
              <a:defRPr>
                <a:solidFill>
                  <a:schemeClr val="tx1"/>
                </a:solidFill>
                <a:latin typeface="Arial" panose="020B0604020202020204" pitchFamily="34" charset="0"/>
              </a:defRPr>
            </a:lvl5pPr>
            <a:lvl6pPr marL="2658110" indent="-241935" eaLnBrk="0" fontAlgn="base" hangingPunct="0">
              <a:spcBef>
                <a:spcPct val="0"/>
              </a:spcBef>
              <a:spcAft>
                <a:spcPct val="0"/>
              </a:spcAft>
              <a:defRPr>
                <a:solidFill>
                  <a:schemeClr val="tx1"/>
                </a:solidFill>
                <a:latin typeface="Arial" panose="020B0604020202020204" pitchFamily="34" charset="0"/>
              </a:defRPr>
            </a:lvl6pPr>
            <a:lvl7pPr marL="3141345" indent="-241935" eaLnBrk="0" fontAlgn="base" hangingPunct="0">
              <a:spcBef>
                <a:spcPct val="0"/>
              </a:spcBef>
              <a:spcAft>
                <a:spcPct val="0"/>
              </a:spcAft>
              <a:defRPr>
                <a:solidFill>
                  <a:schemeClr val="tx1"/>
                </a:solidFill>
                <a:latin typeface="Arial" panose="020B0604020202020204" pitchFamily="34" charset="0"/>
              </a:defRPr>
            </a:lvl7pPr>
            <a:lvl8pPr marL="3624580" indent="-241935" eaLnBrk="0" fontAlgn="base" hangingPunct="0">
              <a:spcBef>
                <a:spcPct val="0"/>
              </a:spcBef>
              <a:spcAft>
                <a:spcPct val="0"/>
              </a:spcAft>
              <a:defRPr>
                <a:solidFill>
                  <a:schemeClr val="tx1"/>
                </a:solidFill>
                <a:latin typeface="Arial" panose="020B0604020202020204" pitchFamily="34" charset="0"/>
              </a:defRPr>
            </a:lvl8pPr>
            <a:lvl9pPr marL="4107815" indent="-241935" eaLnBrk="0" fontAlgn="base" hangingPunct="0">
              <a:spcBef>
                <a:spcPct val="0"/>
              </a:spcBef>
              <a:spcAft>
                <a:spcPct val="0"/>
              </a:spcAft>
              <a:defRPr>
                <a:solidFill>
                  <a:schemeClr val="tx1"/>
                </a:solidFill>
                <a:latin typeface="Arial" panose="020B0604020202020204" pitchFamily="34" charset="0"/>
              </a:defRPr>
            </a:lvl9pPr>
          </a:lstStyle>
          <a:p>
            <a:fld id="{D8C28273-968B-4FF3-B510-FBACD62F31C0}" type="slidenum">
              <a:rPr lang="en-US" smtClean="0"/>
              <a:t>104</a:t>
            </a:fld>
            <a:endParaRPr lang="en-US"/>
          </a:p>
        </p:txBody>
      </p:sp>
    </p:spTree>
    <p:extLst>
      <p:ext uri="{BB962C8B-B14F-4D97-AF65-F5344CB8AC3E}">
        <p14:creationId xmlns:p14="http://schemas.microsoft.com/office/powerpoint/2010/main" val="3839249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Abadi et al., Control-Flow Integrity: Principles, Implementations, and Applications, TISSEC 2009.</a:t>
            </a:r>
          </a:p>
          <a:p>
            <a:endParaRPr lang="en-US" dirty="0"/>
          </a:p>
        </p:txBody>
      </p:sp>
      <p:sp>
        <p:nvSpPr>
          <p:cNvPr id="3994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85495" indent="-302260">
              <a:defRPr>
                <a:solidFill>
                  <a:schemeClr val="tx1"/>
                </a:solidFill>
                <a:latin typeface="Arial" panose="020B0604020202020204" pitchFamily="34" charset="0"/>
              </a:defRPr>
            </a:lvl2pPr>
            <a:lvl3pPr marL="1208405" indent="-241935">
              <a:defRPr>
                <a:solidFill>
                  <a:schemeClr val="tx1"/>
                </a:solidFill>
                <a:latin typeface="Arial" panose="020B0604020202020204" pitchFamily="34" charset="0"/>
              </a:defRPr>
            </a:lvl3pPr>
            <a:lvl4pPr marL="1691640" indent="-241935">
              <a:defRPr>
                <a:solidFill>
                  <a:schemeClr val="tx1"/>
                </a:solidFill>
                <a:latin typeface="Arial" panose="020B0604020202020204" pitchFamily="34" charset="0"/>
              </a:defRPr>
            </a:lvl4pPr>
            <a:lvl5pPr marL="2174875" indent="-241935">
              <a:defRPr>
                <a:solidFill>
                  <a:schemeClr val="tx1"/>
                </a:solidFill>
                <a:latin typeface="Arial" panose="020B0604020202020204" pitchFamily="34" charset="0"/>
              </a:defRPr>
            </a:lvl5pPr>
            <a:lvl6pPr marL="2658110" indent="-241935" eaLnBrk="0" fontAlgn="base" hangingPunct="0">
              <a:spcBef>
                <a:spcPct val="0"/>
              </a:spcBef>
              <a:spcAft>
                <a:spcPct val="0"/>
              </a:spcAft>
              <a:defRPr>
                <a:solidFill>
                  <a:schemeClr val="tx1"/>
                </a:solidFill>
                <a:latin typeface="Arial" panose="020B0604020202020204" pitchFamily="34" charset="0"/>
              </a:defRPr>
            </a:lvl6pPr>
            <a:lvl7pPr marL="3141345" indent="-241935" eaLnBrk="0" fontAlgn="base" hangingPunct="0">
              <a:spcBef>
                <a:spcPct val="0"/>
              </a:spcBef>
              <a:spcAft>
                <a:spcPct val="0"/>
              </a:spcAft>
              <a:defRPr>
                <a:solidFill>
                  <a:schemeClr val="tx1"/>
                </a:solidFill>
                <a:latin typeface="Arial" panose="020B0604020202020204" pitchFamily="34" charset="0"/>
              </a:defRPr>
            </a:lvl7pPr>
            <a:lvl8pPr marL="3624580" indent="-241935" eaLnBrk="0" fontAlgn="base" hangingPunct="0">
              <a:spcBef>
                <a:spcPct val="0"/>
              </a:spcBef>
              <a:spcAft>
                <a:spcPct val="0"/>
              </a:spcAft>
              <a:defRPr>
                <a:solidFill>
                  <a:schemeClr val="tx1"/>
                </a:solidFill>
                <a:latin typeface="Arial" panose="020B0604020202020204" pitchFamily="34" charset="0"/>
              </a:defRPr>
            </a:lvl8pPr>
            <a:lvl9pPr marL="4107815" indent="-241935" eaLnBrk="0" fontAlgn="base" hangingPunct="0">
              <a:spcBef>
                <a:spcPct val="0"/>
              </a:spcBef>
              <a:spcAft>
                <a:spcPct val="0"/>
              </a:spcAft>
              <a:defRPr>
                <a:solidFill>
                  <a:schemeClr val="tx1"/>
                </a:solidFill>
                <a:latin typeface="Arial" panose="020B0604020202020204" pitchFamily="34" charset="0"/>
              </a:defRPr>
            </a:lvl9pPr>
          </a:lstStyle>
          <a:p>
            <a:fld id="{D8C28273-968B-4FF3-B510-FBACD62F31C0}" type="slidenum">
              <a:rPr lang="en-US" smtClean="0"/>
              <a:t>105</a:t>
            </a:fld>
            <a:endParaRPr lang="en-US"/>
          </a:p>
        </p:txBody>
      </p:sp>
    </p:spTree>
    <p:extLst>
      <p:ext uri="{BB962C8B-B14F-4D97-AF65-F5344CB8AC3E}">
        <p14:creationId xmlns:p14="http://schemas.microsoft.com/office/powerpoint/2010/main" val="13675117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basic block (e.g., in runtime tools) All statements executed between jumps</a:t>
            </a:r>
          </a:p>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106</a:t>
            </a:fld>
            <a:endParaRPr lang="en-US"/>
          </a:p>
        </p:txBody>
      </p:sp>
    </p:spTree>
    <p:extLst>
      <p:ext uri="{BB962C8B-B14F-4D97-AF65-F5344CB8AC3E}">
        <p14:creationId xmlns:p14="http://schemas.microsoft.com/office/powerpoint/2010/main" val="1613278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107</a:t>
            </a:fld>
            <a:endParaRPr lang="en-US"/>
          </a:p>
        </p:txBody>
      </p:sp>
    </p:spTree>
    <p:extLst>
      <p:ext uri="{BB962C8B-B14F-4D97-AF65-F5344CB8AC3E}">
        <p14:creationId xmlns:p14="http://schemas.microsoft.com/office/powerpoint/2010/main" val="2200427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109</a:t>
            </a:fld>
            <a:endParaRPr lang="en-US"/>
          </a:p>
        </p:txBody>
      </p:sp>
    </p:spTree>
    <p:extLst>
      <p:ext uri="{BB962C8B-B14F-4D97-AF65-F5344CB8AC3E}">
        <p14:creationId xmlns:p14="http://schemas.microsoft.com/office/powerpoint/2010/main" val="309239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260475" y="720725"/>
            <a:ext cx="4797425" cy="3598863"/>
          </a:xfrm>
          <a:ln/>
        </p:spPr>
      </p:sp>
      <p:sp>
        <p:nvSpPr>
          <p:cNvPr id="614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err="1">
                <a:latin typeface="Arial" pitchFamily="34" charset="0"/>
              </a:rPr>
              <a:t>setjmp</a:t>
            </a:r>
            <a:r>
              <a:rPr lang="en-US" dirty="0">
                <a:latin typeface="Arial" pitchFamily="34" charset="0"/>
              </a:rPr>
              <a:t> – used for exception handling (jump to global error handling code in case of error)</a:t>
            </a:r>
          </a:p>
          <a:p>
            <a:endParaRPr lang="en-US" dirty="0">
              <a:latin typeface="Arial" pitchFamily="34" charset="0"/>
            </a:endParaRPr>
          </a:p>
          <a:p>
            <a:pPr fontAlgn="auto"/>
            <a:r>
              <a:rPr lang="en-US" altLang="zh-CN" sz="1200" b="0" i="0" kern="1200" dirty="0">
                <a:solidFill>
                  <a:schemeClr val="tx1"/>
                </a:solidFill>
                <a:effectLst/>
                <a:latin typeface="Times New Roman" pitchFamily="18" charset="0"/>
                <a:ea typeface="+mn-ea"/>
                <a:cs typeface="+mn-cs"/>
              </a:rPr>
              <a:t>when the </a:t>
            </a:r>
            <a:r>
              <a:rPr lang="en-US" altLang="zh-CN" sz="1200" b="1" i="0" kern="1200" dirty="0" err="1">
                <a:solidFill>
                  <a:schemeClr val="tx1"/>
                </a:solidFill>
                <a:effectLst/>
                <a:latin typeface="Times New Roman" pitchFamily="18" charset="0"/>
                <a:ea typeface="+mn-ea"/>
                <a:cs typeface="+mn-cs"/>
              </a:rPr>
              <a:t>setjmp</a:t>
            </a:r>
            <a:r>
              <a:rPr lang="en-US" altLang="zh-CN" sz="1200" b="1" i="0" kern="1200" dirty="0">
                <a:solidFill>
                  <a:schemeClr val="tx1"/>
                </a:solidFill>
                <a:effectLst/>
                <a:latin typeface="Times New Roman" pitchFamily="18" charset="0"/>
                <a:ea typeface="+mn-ea"/>
                <a:cs typeface="+mn-cs"/>
              </a:rPr>
              <a:t>(</a:t>
            </a:r>
            <a:r>
              <a:rPr lang="en-US" altLang="zh-CN" sz="1200" b="1" i="0" kern="1200" dirty="0" err="1">
                <a:solidFill>
                  <a:schemeClr val="tx1"/>
                </a:solidFill>
                <a:effectLst/>
                <a:latin typeface="Times New Roman" pitchFamily="18" charset="0"/>
                <a:ea typeface="+mn-ea"/>
                <a:cs typeface="+mn-cs"/>
              </a:rPr>
              <a:t>jmpbuf</a:t>
            </a:r>
            <a:r>
              <a:rPr lang="en-US" altLang="zh-CN" sz="1200" b="1" i="0" kern="1200" dirty="0">
                <a:solidFill>
                  <a:schemeClr val="tx1"/>
                </a:solidFill>
                <a:effectLst/>
                <a:latin typeface="Times New Roman" pitchFamily="18" charset="0"/>
                <a:ea typeface="+mn-ea"/>
                <a:cs typeface="+mn-cs"/>
              </a:rPr>
              <a:t>)</a:t>
            </a:r>
            <a:r>
              <a:rPr lang="en-US" altLang="zh-CN" sz="1200" b="0" i="0" kern="1200" dirty="0">
                <a:solidFill>
                  <a:schemeClr val="tx1"/>
                </a:solidFill>
                <a:effectLst/>
                <a:latin typeface="Times New Roman" pitchFamily="18" charset="0"/>
                <a:ea typeface="+mn-ea"/>
                <a:cs typeface="+mn-cs"/>
              </a:rPr>
              <a:t> function is called </a:t>
            </a:r>
          </a:p>
          <a:p>
            <a:pPr fontAlgn="auto"/>
            <a:r>
              <a:rPr lang="en-US" altLang="zh-CN" sz="1200" b="0" i="0" kern="1200" dirty="0">
                <a:solidFill>
                  <a:schemeClr val="tx1"/>
                </a:solidFill>
                <a:effectLst/>
                <a:latin typeface="Times New Roman" pitchFamily="18" charset="0"/>
                <a:ea typeface="+mn-ea"/>
                <a:cs typeface="+mn-cs"/>
              </a:rPr>
              <a:t>     saves its return address and stack pointer into a "</a:t>
            </a:r>
            <a:r>
              <a:rPr lang="en-US" altLang="zh-CN" sz="1200" b="0" i="0" kern="1200" dirty="0" err="1">
                <a:solidFill>
                  <a:schemeClr val="tx1"/>
                </a:solidFill>
                <a:effectLst/>
                <a:latin typeface="Times New Roman" pitchFamily="18" charset="0"/>
                <a:ea typeface="+mn-ea"/>
                <a:cs typeface="+mn-cs"/>
              </a:rPr>
              <a:t>jmp_buf</a:t>
            </a:r>
            <a:r>
              <a:rPr lang="en-US" altLang="zh-CN" sz="1200" b="0" i="0" kern="1200" dirty="0">
                <a:solidFill>
                  <a:schemeClr val="tx1"/>
                </a:solidFill>
                <a:effectLst/>
                <a:latin typeface="Times New Roman" pitchFamily="18" charset="0"/>
                <a:ea typeface="+mn-ea"/>
                <a:cs typeface="+mn-cs"/>
              </a:rPr>
              <a:t>" structure </a:t>
            </a:r>
          </a:p>
          <a:p>
            <a:pPr fontAlgn="auto"/>
            <a:r>
              <a:rPr lang="en-US" altLang="zh-CN" sz="1200" b="0" i="0" kern="1200" dirty="0">
                <a:solidFill>
                  <a:schemeClr val="tx1"/>
                </a:solidFill>
                <a:effectLst/>
                <a:latin typeface="Times New Roman" pitchFamily="18" charset="0"/>
                <a:ea typeface="+mn-ea"/>
                <a:cs typeface="+mn-cs"/>
              </a:rPr>
              <a:t>     Returns zero.</a:t>
            </a:r>
          </a:p>
          <a:p>
            <a:pPr fontAlgn="auto"/>
            <a:r>
              <a:rPr lang="en-US" altLang="zh-CN" sz="1200" b="0" i="0" kern="1200" dirty="0">
                <a:solidFill>
                  <a:schemeClr val="tx1"/>
                </a:solidFill>
                <a:effectLst/>
                <a:latin typeface="Times New Roman" pitchFamily="18" charset="0"/>
                <a:ea typeface="+mn-ea"/>
                <a:cs typeface="+mn-cs"/>
              </a:rPr>
              <a:t>     A </a:t>
            </a:r>
            <a:r>
              <a:rPr lang="en-US" altLang="zh-CN" sz="1200" b="0" i="0" kern="1200" dirty="0" err="1">
                <a:solidFill>
                  <a:schemeClr val="tx1"/>
                </a:solidFill>
                <a:effectLst/>
                <a:latin typeface="Times New Roman" pitchFamily="18" charset="0"/>
                <a:ea typeface="+mn-ea"/>
                <a:cs typeface="+mn-cs"/>
              </a:rPr>
              <a:t>jumpbuf</a:t>
            </a:r>
            <a:r>
              <a:rPr lang="en-US" altLang="zh-CN" sz="1200" b="0" i="0" kern="1200" dirty="0">
                <a:solidFill>
                  <a:schemeClr val="tx1"/>
                </a:solidFill>
                <a:effectLst/>
                <a:latin typeface="Times New Roman" pitchFamily="18" charset="0"/>
                <a:ea typeface="+mn-ea"/>
                <a:cs typeface="+mn-cs"/>
              </a:rPr>
              <a:t> is only valid until the routine that called </a:t>
            </a:r>
            <a:r>
              <a:rPr lang="en-US" altLang="zh-CN" sz="1200" b="0" i="0" kern="1200" dirty="0" err="1">
                <a:solidFill>
                  <a:schemeClr val="tx1"/>
                </a:solidFill>
                <a:effectLst/>
                <a:latin typeface="Times New Roman" pitchFamily="18" charset="0"/>
                <a:ea typeface="+mn-ea"/>
                <a:cs typeface="+mn-cs"/>
              </a:rPr>
              <a:t>setjmp</a:t>
            </a:r>
            <a:r>
              <a:rPr lang="en-US" altLang="zh-CN" sz="1200" b="0" i="0" kern="1200" dirty="0">
                <a:solidFill>
                  <a:schemeClr val="tx1"/>
                </a:solidFill>
                <a:effectLst/>
                <a:latin typeface="Times New Roman" pitchFamily="18" charset="0"/>
                <a:ea typeface="+mn-ea"/>
                <a:cs typeface="+mn-cs"/>
              </a:rPr>
              <a:t> returns.</a:t>
            </a:r>
          </a:p>
          <a:p>
            <a:pPr fontAlgn="auto"/>
            <a:r>
              <a:rPr lang="en-US" altLang="zh-CN" sz="1200" b="0" i="0" kern="1200" dirty="0">
                <a:solidFill>
                  <a:schemeClr val="tx1"/>
                </a:solidFill>
                <a:effectLst/>
                <a:latin typeface="Times New Roman" pitchFamily="18" charset="0"/>
                <a:ea typeface="+mn-ea"/>
                <a:cs typeface="+mn-cs"/>
              </a:rPr>
              <a:t>A call to </a:t>
            </a:r>
            <a:r>
              <a:rPr lang="en-US" altLang="zh-CN" sz="1200" b="1" i="0" kern="1200" dirty="0" err="1">
                <a:solidFill>
                  <a:schemeClr val="tx1"/>
                </a:solidFill>
                <a:effectLst/>
                <a:latin typeface="Times New Roman" pitchFamily="18" charset="0"/>
                <a:ea typeface="+mn-ea"/>
                <a:cs typeface="+mn-cs"/>
              </a:rPr>
              <a:t>longjmp</a:t>
            </a:r>
            <a:r>
              <a:rPr lang="en-US" altLang="zh-CN" sz="1200" b="1" i="0" kern="1200" dirty="0">
                <a:solidFill>
                  <a:schemeClr val="tx1"/>
                </a:solidFill>
                <a:effectLst/>
                <a:latin typeface="Times New Roman" pitchFamily="18" charset="0"/>
                <a:ea typeface="+mn-ea"/>
                <a:cs typeface="+mn-cs"/>
              </a:rPr>
              <a:t>(</a:t>
            </a:r>
            <a:r>
              <a:rPr lang="en-US" altLang="zh-CN" sz="1200" b="1" i="0" kern="1200" dirty="0" err="1">
                <a:solidFill>
                  <a:schemeClr val="tx1"/>
                </a:solidFill>
                <a:effectLst/>
                <a:latin typeface="Times New Roman" pitchFamily="18" charset="0"/>
                <a:ea typeface="+mn-ea"/>
                <a:cs typeface="+mn-cs"/>
              </a:rPr>
              <a:t>jmpbuf</a:t>
            </a:r>
            <a:r>
              <a:rPr lang="en-US" altLang="zh-CN" sz="1200" b="1" i="0" kern="1200" dirty="0">
                <a:solidFill>
                  <a:schemeClr val="tx1"/>
                </a:solidFill>
                <a:effectLst/>
                <a:latin typeface="Times New Roman" pitchFamily="18" charset="0"/>
                <a:ea typeface="+mn-ea"/>
                <a:cs typeface="+mn-cs"/>
              </a:rPr>
              <a:t>, </a:t>
            </a:r>
            <a:r>
              <a:rPr lang="en-US" altLang="zh-CN" sz="1200" b="1" i="0" kern="1200" dirty="0" err="1">
                <a:solidFill>
                  <a:schemeClr val="tx1"/>
                </a:solidFill>
                <a:effectLst/>
                <a:latin typeface="Times New Roman" pitchFamily="18" charset="0"/>
                <a:ea typeface="+mn-ea"/>
                <a:cs typeface="+mn-cs"/>
              </a:rPr>
              <a:t>retval</a:t>
            </a:r>
            <a:r>
              <a:rPr lang="en-US" altLang="zh-CN" sz="1200" b="1" i="0" kern="1200" dirty="0">
                <a:solidFill>
                  <a:schemeClr val="tx1"/>
                </a:solidFill>
                <a:effectLst/>
                <a:latin typeface="Times New Roman" pitchFamily="18" charset="0"/>
                <a:ea typeface="+mn-ea"/>
                <a:cs typeface="+mn-cs"/>
              </a:rPr>
              <a:t>) </a:t>
            </a:r>
            <a:r>
              <a:rPr lang="en-US" altLang="zh-CN" sz="1200" b="0" i="0" kern="1200" dirty="0">
                <a:solidFill>
                  <a:schemeClr val="tx1"/>
                </a:solidFill>
                <a:effectLst/>
                <a:latin typeface="Times New Roman" pitchFamily="18" charset="0"/>
                <a:ea typeface="+mn-ea"/>
                <a:cs typeface="+mn-cs"/>
              </a:rPr>
              <a:t>results in </a:t>
            </a:r>
            <a:r>
              <a:rPr lang="en-US" altLang="zh-CN" sz="1200" b="0" i="0" kern="1200" dirty="0" err="1">
                <a:solidFill>
                  <a:schemeClr val="tx1"/>
                </a:solidFill>
                <a:effectLst/>
                <a:latin typeface="Times New Roman" pitchFamily="18" charset="0"/>
                <a:ea typeface="+mn-ea"/>
                <a:cs typeface="+mn-cs"/>
              </a:rPr>
              <a:t>setjmp</a:t>
            </a:r>
            <a:r>
              <a:rPr lang="en-US" altLang="zh-CN" sz="1200" b="0" i="0" kern="1200" dirty="0">
                <a:solidFill>
                  <a:schemeClr val="tx1"/>
                </a:solidFill>
                <a:effectLst/>
                <a:latin typeface="Times New Roman" pitchFamily="18" charset="0"/>
                <a:ea typeface="+mn-ea"/>
                <a:cs typeface="+mn-cs"/>
              </a:rPr>
              <a:t> returning, now with the (presumably non-zero) value </a:t>
            </a:r>
            <a:r>
              <a:rPr lang="en-US" altLang="zh-CN" sz="1200" b="0" i="0" kern="1200" dirty="0" err="1">
                <a:solidFill>
                  <a:schemeClr val="tx1"/>
                </a:solidFill>
                <a:effectLst/>
                <a:latin typeface="Times New Roman" pitchFamily="18" charset="0"/>
                <a:ea typeface="+mn-ea"/>
                <a:cs typeface="+mn-cs"/>
              </a:rPr>
              <a:t>retval</a:t>
            </a:r>
            <a:r>
              <a:rPr lang="en-US" altLang="zh-CN" sz="1200" b="0" i="0" kern="1200" dirty="0">
                <a:solidFill>
                  <a:schemeClr val="tx1"/>
                </a:solidFill>
                <a:effectLst/>
                <a:latin typeface="Times New Roman" pitchFamily="18" charset="0"/>
                <a:ea typeface="+mn-ea"/>
                <a:cs typeface="+mn-cs"/>
              </a:rPr>
              <a:t>. This is implemented by effectively</a:t>
            </a:r>
          </a:p>
          <a:p>
            <a:pPr fontAlgn="auto"/>
            <a:r>
              <a:rPr lang="en-US" altLang="zh-CN" sz="1200" b="0" i="0" kern="1200" dirty="0">
                <a:solidFill>
                  <a:schemeClr val="tx1"/>
                </a:solidFill>
                <a:effectLst/>
                <a:latin typeface="Times New Roman" pitchFamily="18" charset="0"/>
                <a:ea typeface="+mn-ea"/>
                <a:cs typeface="+mn-cs"/>
              </a:rPr>
              <a:t>     Reconstructing </a:t>
            </a:r>
            <a:r>
              <a:rPr lang="en-US" altLang="zh-CN" sz="1200" b="0" i="0" kern="1200" dirty="0" err="1">
                <a:solidFill>
                  <a:schemeClr val="tx1"/>
                </a:solidFill>
                <a:effectLst/>
                <a:latin typeface="Times New Roman" pitchFamily="18" charset="0"/>
                <a:ea typeface="+mn-ea"/>
                <a:cs typeface="+mn-cs"/>
              </a:rPr>
              <a:t>setjmp's</a:t>
            </a:r>
            <a:r>
              <a:rPr lang="en-US" altLang="zh-CN" sz="1200" b="0" i="0" kern="1200" dirty="0">
                <a:solidFill>
                  <a:schemeClr val="tx1"/>
                </a:solidFill>
                <a:effectLst/>
                <a:latin typeface="Times New Roman" pitchFamily="18" charset="0"/>
                <a:ea typeface="+mn-ea"/>
                <a:cs typeface="+mn-cs"/>
              </a:rPr>
              <a:t> stack frame (including SP and PC).</a:t>
            </a:r>
          </a:p>
          <a:p>
            <a:pPr fontAlgn="auto"/>
            <a:r>
              <a:rPr lang="en-US" altLang="zh-CN" sz="1200" b="0" i="0" kern="1200" dirty="0">
                <a:solidFill>
                  <a:schemeClr val="tx1"/>
                </a:solidFill>
                <a:effectLst/>
                <a:latin typeface="Times New Roman" pitchFamily="18" charset="0"/>
                <a:ea typeface="+mn-ea"/>
                <a:cs typeface="+mn-cs"/>
              </a:rPr>
              <a:t>     Returning from </a:t>
            </a:r>
            <a:r>
              <a:rPr lang="en-US" altLang="zh-CN" sz="1200" b="0" i="0" kern="1200" dirty="0" err="1">
                <a:solidFill>
                  <a:schemeClr val="tx1"/>
                </a:solidFill>
                <a:effectLst/>
                <a:latin typeface="Times New Roman" pitchFamily="18" charset="0"/>
                <a:ea typeface="+mn-ea"/>
                <a:cs typeface="+mn-cs"/>
              </a:rPr>
              <a:t>setjmp</a:t>
            </a:r>
            <a:r>
              <a:rPr lang="en-US" altLang="zh-CN" sz="1200" b="0" i="0" kern="1200" dirty="0">
                <a:solidFill>
                  <a:schemeClr val="tx1"/>
                </a:solidFill>
                <a:effectLst/>
                <a:latin typeface="Times New Roman" pitchFamily="18" charset="0"/>
                <a:ea typeface="+mn-ea"/>
                <a:cs typeface="+mn-cs"/>
              </a:rPr>
              <a:t> again (to its original caller), with </a:t>
            </a:r>
            <a:r>
              <a:rPr lang="en-US" altLang="zh-CN" sz="1200" b="0" i="0" kern="1200" dirty="0" err="1">
                <a:solidFill>
                  <a:schemeClr val="tx1"/>
                </a:solidFill>
                <a:effectLst/>
                <a:latin typeface="Times New Roman" pitchFamily="18" charset="0"/>
                <a:ea typeface="+mn-ea"/>
                <a:cs typeface="+mn-cs"/>
              </a:rPr>
              <a:t>retval</a:t>
            </a:r>
            <a:r>
              <a:rPr lang="en-US" altLang="zh-CN" sz="1200" b="0" i="0" kern="1200" dirty="0">
                <a:solidFill>
                  <a:schemeClr val="tx1"/>
                </a:solidFill>
                <a:effectLst/>
                <a:latin typeface="Times New Roman" pitchFamily="18" charset="0"/>
                <a:ea typeface="+mn-ea"/>
                <a:cs typeface="+mn-cs"/>
              </a:rPr>
              <a:t> in the register used to return values.</a:t>
            </a:r>
          </a:p>
          <a:p>
            <a:endParaRPr lang="en-US" dirty="0">
              <a:latin typeface="Arial" pitchFamily="34" charset="0"/>
            </a:endParaRPr>
          </a:p>
          <a:p>
            <a:endParaRPr lang="en-US" baseline="0" dirty="0">
              <a:latin typeface="Arial" pitchFamily="34" charset="0"/>
            </a:endParaRPr>
          </a:p>
          <a:p>
            <a:endParaRPr lang="en-US" dirty="0">
              <a:latin typeface="Arial" pitchFamily="34" charset="0"/>
            </a:endParaRPr>
          </a:p>
        </p:txBody>
      </p:sp>
    </p:spTree>
    <p:extLst>
      <p:ext uri="{BB962C8B-B14F-4D97-AF65-F5344CB8AC3E}">
        <p14:creationId xmlns:p14="http://schemas.microsoft.com/office/powerpoint/2010/main" val="18415726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110</a:t>
            </a:fld>
            <a:endParaRPr lang="en-US"/>
          </a:p>
        </p:txBody>
      </p:sp>
    </p:spTree>
    <p:extLst>
      <p:ext uri="{BB962C8B-B14F-4D97-AF65-F5344CB8AC3E}">
        <p14:creationId xmlns:p14="http://schemas.microsoft.com/office/powerpoint/2010/main" val="2113023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111</a:t>
            </a:fld>
            <a:endParaRPr lang="en-US"/>
          </a:p>
        </p:txBody>
      </p:sp>
    </p:spTree>
    <p:extLst>
      <p:ext uri="{BB962C8B-B14F-4D97-AF65-F5344CB8AC3E}">
        <p14:creationId xmlns:p14="http://schemas.microsoft.com/office/powerpoint/2010/main" val="24660907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112</a:t>
            </a:fld>
            <a:endParaRPr lang="en-US"/>
          </a:p>
        </p:txBody>
      </p:sp>
    </p:spTree>
    <p:extLst>
      <p:ext uri="{BB962C8B-B14F-4D97-AF65-F5344CB8AC3E}">
        <p14:creationId xmlns:p14="http://schemas.microsoft.com/office/powerpoint/2010/main" val="140670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113</a:t>
            </a:fld>
            <a:endParaRPr lang="en-US"/>
          </a:p>
        </p:txBody>
      </p:sp>
    </p:spTree>
    <p:extLst>
      <p:ext uri="{BB962C8B-B14F-4D97-AF65-F5344CB8AC3E}">
        <p14:creationId xmlns:p14="http://schemas.microsoft.com/office/powerpoint/2010/main" val="3285862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B2625A-E683-42E5-9B24-D498E6561508}" type="slidenum">
              <a:rPr lang="en-US" smtClean="0"/>
              <a:t>114</a:t>
            </a:fld>
            <a:endParaRPr lang="en-US"/>
          </a:p>
        </p:txBody>
      </p:sp>
    </p:spTree>
    <p:extLst>
      <p:ext uri="{BB962C8B-B14F-4D97-AF65-F5344CB8AC3E}">
        <p14:creationId xmlns:p14="http://schemas.microsoft.com/office/powerpoint/2010/main" val="1999363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CB2625A-E683-42E5-9B24-D498E6561508}" type="slidenum">
              <a:rPr lang="en-US" smtClean="0"/>
              <a:t>115</a:t>
            </a:fld>
            <a:endParaRPr lang="en-US"/>
          </a:p>
        </p:txBody>
      </p:sp>
    </p:spTree>
    <p:extLst>
      <p:ext uri="{BB962C8B-B14F-4D97-AF65-F5344CB8AC3E}">
        <p14:creationId xmlns:p14="http://schemas.microsoft.com/office/powerpoint/2010/main" val="16954057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5200" rtl="0" eaLnBrk="0" fontAlgn="base" latinLnBrk="0" hangingPunct="0">
              <a:lnSpc>
                <a:spcPct val="100000"/>
              </a:lnSpc>
              <a:spcBef>
                <a:spcPct val="0"/>
              </a:spcBef>
              <a:spcAft>
                <a:spcPct val="0"/>
              </a:spcAft>
              <a:buClrTx/>
              <a:buSzTx/>
              <a:buFontTx/>
              <a:buNone/>
              <a:defRPr/>
            </a:pPr>
            <a:fld id="{CC45A8A3-9FBB-431D-AAA8-BEEA360F5701}" type="slidenum">
              <a:rPr kumimoji="0" 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117</a:t>
            </a:fld>
            <a:endParaRPr kumimoji="0" 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9350380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CB2625A-E683-42E5-9B24-D498E6561508}" type="slidenum">
              <a:rPr lang="en-US" smtClean="0"/>
              <a:t>118</a:t>
            </a:fld>
            <a:endParaRPr lang="en-US"/>
          </a:p>
        </p:txBody>
      </p:sp>
    </p:spTree>
    <p:extLst>
      <p:ext uri="{BB962C8B-B14F-4D97-AF65-F5344CB8AC3E}">
        <p14:creationId xmlns:p14="http://schemas.microsoft.com/office/powerpoint/2010/main" val="692088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each instruction keeps a SET</a:t>
            </a:r>
            <a:r>
              <a:rPr lang="en-US" baseline="0" dirty="0"/>
              <a:t> of destinations =&gt; too slow</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119</a:t>
            </a:fld>
            <a:endParaRPr lang="en-US"/>
          </a:p>
        </p:txBody>
      </p:sp>
    </p:spTree>
    <p:extLst>
      <p:ext uri="{BB962C8B-B14F-4D97-AF65-F5344CB8AC3E}">
        <p14:creationId xmlns:p14="http://schemas.microsoft.com/office/powerpoint/2010/main" val="11676177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Prefetching in general tries to move data from main memory into the</a:t>
            </a:r>
            <a:br>
              <a:rPr lang="en-US" dirty="0"/>
            </a:br>
            <a:r>
              <a:rPr lang="en-US" dirty="0"/>
              <a:t>cache early, so that it's there when the program actually does</a:t>
            </a:r>
            <a:br>
              <a:rPr lang="en-US" dirty="0"/>
            </a:br>
            <a:r>
              <a:rPr lang="en-US" dirty="0"/>
              <a:t>reference it.  If you know that 50 instructions from now you program is</a:t>
            </a:r>
            <a:br>
              <a:rPr lang="en-US" dirty="0"/>
            </a:br>
            <a:r>
              <a:rPr lang="en-US" dirty="0"/>
              <a:t>likely to want to access location 12345, issuing a </a:t>
            </a:r>
            <a:r>
              <a:rPr lang="en-US" dirty="0" err="1"/>
              <a:t>prefetch</a:t>
            </a:r>
            <a:r>
              <a:rPr lang="en-US" dirty="0"/>
              <a:t> on 12345</a:t>
            </a:r>
            <a:br>
              <a:rPr lang="en-US" dirty="0"/>
            </a:br>
            <a:r>
              <a:rPr lang="en-US" dirty="0"/>
              <a:t>will likely move that data into the cache, and the processor won't</a:t>
            </a:r>
            <a:br>
              <a:rPr lang="en-US" dirty="0"/>
            </a:br>
            <a:r>
              <a:rPr lang="en-US" dirty="0"/>
              <a:t>stall waiting for memory at the actual instruction using the data.</a:t>
            </a:r>
          </a:p>
          <a:p>
            <a:endParaRPr lang="en-US" dirty="0"/>
          </a:p>
          <a:p>
            <a:r>
              <a:rPr lang="en-US" dirty="0"/>
              <a:t>The non-temporal </a:t>
            </a:r>
            <a:r>
              <a:rPr lang="en-US" dirty="0" err="1"/>
              <a:t>prefetch</a:t>
            </a:r>
            <a:r>
              <a:rPr lang="en-US" dirty="0"/>
              <a:t> is intended as a </a:t>
            </a:r>
            <a:r>
              <a:rPr lang="en-US" dirty="0" err="1"/>
              <a:t>prefetch</a:t>
            </a:r>
            <a:r>
              <a:rPr lang="en-US" dirty="0"/>
              <a:t> hint that you will</a:t>
            </a:r>
            <a:br>
              <a:rPr lang="en-US" dirty="0"/>
            </a:br>
            <a:r>
              <a:rPr lang="en-US" dirty="0"/>
              <a:t>use the </a:t>
            </a:r>
            <a:r>
              <a:rPr lang="en-US" dirty="0" err="1"/>
              <a:t>prefetched</a:t>
            </a:r>
            <a:r>
              <a:rPr lang="en-US" dirty="0"/>
              <a:t> data only once, unlike the temporal </a:t>
            </a:r>
            <a:r>
              <a:rPr lang="en-US" dirty="0" err="1"/>
              <a:t>prefetches</a:t>
            </a:r>
            <a:r>
              <a:rPr lang="en-US" dirty="0"/>
              <a:t> which</a:t>
            </a:r>
            <a:br>
              <a:rPr lang="en-US" dirty="0"/>
            </a:br>
            <a:r>
              <a:rPr lang="en-US" dirty="0"/>
              <a:t>imply that you're going to use the data repeatedly.  To some extent the</a:t>
            </a:r>
            <a:br>
              <a:rPr lang="en-US" dirty="0"/>
            </a:br>
            <a:r>
              <a:rPr lang="en-US" dirty="0"/>
              <a:t>processor might adjust its cache management/replacement policy based on</a:t>
            </a:r>
            <a:br>
              <a:rPr lang="en-US" dirty="0"/>
            </a:br>
            <a:r>
              <a:rPr lang="en-US" dirty="0"/>
              <a:t>the knowledge that the data will be used once or repeatedly - exactly</a:t>
            </a:r>
            <a:br>
              <a:rPr lang="en-US" dirty="0"/>
            </a:br>
            <a:r>
              <a:rPr lang="en-US" dirty="0"/>
              <a:t>what happens is implementation dependent</a:t>
            </a:r>
          </a:p>
        </p:txBody>
      </p:sp>
      <p:sp>
        <p:nvSpPr>
          <p:cNvPr id="4" name="Slide Number Placeholder 3"/>
          <p:cNvSpPr>
            <a:spLocks noGrp="1"/>
          </p:cNvSpPr>
          <p:nvPr>
            <p:ph type="sldNum" sz="quarter" idx="10"/>
          </p:nvPr>
        </p:nvSpPr>
        <p:spPr/>
        <p:txBody>
          <a:bodyPr/>
          <a:lstStyle/>
          <a:p>
            <a:pPr>
              <a:defRPr/>
            </a:pPr>
            <a:fld id="{5CB2625A-E683-42E5-9B24-D498E6561508}" type="slidenum">
              <a:rPr lang="en-US" smtClean="0"/>
              <a:t>120</a:t>
            </a:fld>
            <a:endParaRPr lang="en-US"/>
          </a:p>
        </p:txBody>
      </p:sp>
    </p:spTree>
    <p:extLst>
      <p:ext uri="{BB962C8B-B14F-4D97-AF65-F5344CB8AC3E}">
        <p14:creationId xmlns:p14="http://schemas.microsoft.com/office/powerpoint/2010/main" val="1379909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Times New Roman" pitchFamily="18" charset="0"/>
                <a:ea typeface="+mn-ea"/>
                <a:cs typeface="+mn-cs"/>
              </a:rPr>
              <a:t>siglongjmp</a:t>
            </a:r>
            <a:r>
              <a:rPr lang="en-US" altLang="zh-CN" sz="1200" b="0" i="0" kern="1200" dirty="0">
                <a:solidFill>
                  <a:schemeClr val="tx1"/>
                </a:solidFill>
                <a:effectLst/>
                <a:latin typeface="Times New Roman" pitchFamily="18" charset="0"/>
                <a:ea typeface="+mn-ea"/>
                <a:cs typeface="+mn-cs"/>
              </a:rPr>
              <a:t>() is similar to </a:t>
            </a:r>
            <a:r>
              <a:rPr lang="en-US" altLang="zh-CN" sz="1200" b="0" i="0" kern="1200" dirty="0" err="1">
                <a:solidFill>
                  <a:schemeClr val="tx1"/>
                </a:solidFill>
                <a:effectLst/>
                <a:latin typeface="Times New Roman" pitchFamily="18" charset="0"/>
                <a:ea typeface="+mn-ea"/>
                <a:cs typeface="+mn-cs"/>
              </a:rPr>
              <a:t>longjmp</a:t>
            </a:r>
            <a:r>
              <a:rPr lang="en-US" altLang="zh-CN" sz="1200" b="0" i="0" kern="1200" dirty="0">
                <a:solidFill>
                  <a:schemeClr val="tx1"/>
                </a:solidFill>
                <a:effectLst/>
                <a:latin typeface="Times New Roman" pitchFamily="18" charset="0"/>
                <a:ea typeface="+mn-ea"/>
                <a:cs typeface="+mn-cs"/>
              </a:rPr>
              <a:t>(), except for the optional capability of restoring the signal mask. </a:t>
            </a:r>
          </a:p>
          <a:p>
            <a:r>
              <a:rPr lang="en-US" altLang="zh-CN" sz="1200" b="0" i="0" kern="1200" dirty="0">
                <a:solidFill>
                  <a:schemeClr val="tx1"/>
                </a:solidFill>
                <a:effectLst/>
                <a:latin typeface="Times New Roman" pitchFamily="18" charset="0"/>
                <a:ea typeface="+mn-ea"/>
                <a:cs typeface="+mn-cs"/>
              </a:rPr>
              <a:t>The </a:t>
            </a:r>
            <a:r>
              <a:rPr lang="en-US" altLang="zh-CN" sz="1200" b="0" i="0" kern="1200" dirty="0" err="1">
                <a:solidFill>
                  <a:schemeClr val="tx1"/>
                </a:solidFill>
                <a:effectLst/>
                <a:latin typeface="Times New Roman" pitchFamily="18" charset="0"/>
                <a:ea typeface="+mn-ea"/>
                <a:cs typeface="+mn-cs"/>
              </a:rPr>
              <a:t>sigsetjmp</a:t>
            </a:r>
            <a:r>
              <a:rPr lang="en-US" altLang="zh-CN" sz="1200" b="0" i="0" kern="1200" dirty="0">
                <a:solidFill>
                  <a:schemeClr val="tx1"/>
                </a:solidFill>
                <a:effectLst/>
                <a:latin typeface="Times New Roman" pitchFamily="18" charset="0"/>
                <a:ea typeface="+mn-ea"/>
                <a:cs typeface="+mn-cs"/>
              </a:rPr>
              <a:t>()—</a:t>
            </a:r>
            <a:r>
              <a:rPr lang="en-US" altLang="zh-CN" sz="1200" b="0" i="0" kern="1200" dirty="0" err="1">
                <a:solidFill>
                  <a:schemeClr val="tx1"/>
                </a:solidFill>
                <a:effectLst/>
                <a:latin typeface="Times New Roman" pitchFamily="18" charset="0"/>
                <a:ea typeface="+mn-ea"/>
                <a:cs typeface="+mn-cs"/>
              </a:rPr>
              <a:t>siglongjmp</a:t>
            </a:r>
            <a:r>
              <a:rPr lang="en-US" altLang="zh-CN" sz="1200" b="0" i="0" kern="1200" dirty="0">
                <a:solidFill>
                  <a:schemeClr val="tx1"/>
                </a:solidFill>
                <a:effectLst/>
                <a:latin typeface="Times New Roman" pitchFamily="18" charset="0"/>
                <a:ea typeface="+mn-ea"/>
                <a:cs typeface="+mn-cs"/>
              </a:rPr>
              <a:t>() pair, the </a:t>
            </a:r>
            <a:r>
              <a:rPr lang="en-US" altLang="zh-CN" sz="1200" b="0" i="0" kern="1200" dirty="0" err="1">
                <a:solidFill>
                  <a:schemeClr val="tx1"/>
                </a:solidFill>
                <a:effectLst/>
                <a:latin typeface="Times New Roman" pitchFamily="18" charset="0"/>
                <a:ea typeface="+mn-ea"/>
                <a:cs typeface="+mn-cs"/>
              </a:rPr>
              <a:t>setjmp</a:t>
            </a:r>
            <a:r>
              <a:rPr lang="en-US" altLang="zh-CN" sz="1200" b="0" i="0" kern="1200" dirty="0">
                <a:solidFill>
                  <a:schemeClr val="tx1"/>
                </a:solidFill>
                <a:effectLst/>
                <a:latin typeface="Times New Roman" pitchFamily="18" charset="0"/>
                <a:ea typeface="+mn-ea"/>
                <a:cs typeface="+mn-cs"/>
              </a:rPr>
              <a:t>()—</a:t>
            </a:r>
            <a:r>
              <a:rPr lang="en-US" altLang="zh-CN" sz="1200" b="0" i="0" kern="1200" dirty="0" err="1">
                <a:solidFill>
                  <a:schemeClr val="tx1"/>
                </a:solidFill>
                <a:effectLst/>
                <a:latin typeface="Times New Roman" pitchFamily="18" charset="0"/>
                <a:ea typeface="+mn-ea"/>
                <a:cs typeface="+mn-cs"/>
              </a:rPr>
              <a:t>longjmp</a:t>
            </a:r>
            <a:r>
              <a:rPr lang="en-US" altLang="zh-CN" sz="1200" b="0" i="0" kern="1200" dirty="0">
                <a:solidFill>
                  <a:schemeClr val="tx1"/>
                </a:solidFill>
                <a:effectLst/>
                <a:latin typeface="Times New Roman" pitchFamily="18" charset="0"/>
                <a:ea typeface="+mn-ea"/>
                <a:cs typeface="+mn-cs"/>
              </a:rPr>
              <a:t>() pair, the _</a:t>
            </a:r>
            <a:r>
              <a:rPr lang="en-US" altLang="zh-CN" sz="1200" b="0" i="0" kern="1200" dirty="0" err="1">
                <a:solidFill>
                  <a:schemeClr val="tx1"/>
                </a:solidFill>
                <a:effectLst/>
                <a:latin typeface="Times New Roman" pitchFamily="18" charset="0"/>
                <a:ea typeface="+mn-ea"/>
                <a:cs typeface="+mn-cs"/>
              </a:rPr>
              <a:t>setjmp</a:t>
            </a:r>
            <a:r>
              <a:rPr lang="en-US" altLang="zh-CN" sz="1200" b="0" i="0" kern="1200" dirty="0">
                <a:solidFill>
                  <a:schemeClr val="tx1"/>
                </a:solidFill>
                <a:effectLst/>
                <a:latin typeface="Times New Roman" pitchFamily="18" charset="0"/>
                <a:ea typeface="+mn-ea"/>
                <a:cs typeface="+mn-cs"/>
              </a:rPr>
              <a:t>()—_</a:t>
            </a:r>
            <a:r>
              <a:rPr lang="en-US" altLang="zh-CN" sz="1200" b="0" i="0" kern="1200" dirty="0" err="1">
                <a:solidFill>
                  <a:schemeClr val="tx1"/>
                </a:solidFill>
                <a:effectLst/>
                <a:latin typeface="Times New Roman" pitchFamily="18" charset="0"/>
                <a:ea typeface="+mn-ea"/>
                <a:cs typeface="+mn-cs"/>
              </a:rPr>
              <a:t>longjmp</a:t>
            </a:r>
            <a:r>
              <a:rPr lang="en-US" altLang="zh-CN" sz="1200" b="0" i="0" kern="1200" dirty="0">
                <a:solidFill>
                  <a:schemeClr val="tx1"/>
                </a:solidFill>
                <a:effectLst/>
                <a:latin typeface="Times New Roman" pitchFamily="18" charset="0"/>
                <a:ea typeface="+mn-ea"/>
                <a:cs typeface="+mn-cs"/>
              </a:rPr>
              <a:t>() pair, and the </a:t>
            </a:r>
            <a:r>
              <a:rPr lang="en-US" altLang="zh-CN" sz="1200" b="0" i="0" kern="1200" dirty="0" err="1">
                <a:solidFill>
                  <a:schemeClr val="tx1"/>
                </a:solidFill>
                <a:effectLst/>
                <a:latin typeface="Times New Roman" pitchFamily="18" charset="0"/>
                <a:ea typeface="+mn-ea"/>
                <a:cs typeface="+mn-cs"/>
              </a:rPr>
              <a:t>getcontext</a:t>
            </a:r>
            <a:r>
              <a:rPr lang="en-US" altLang="zh-CN" sz="1200" b="0" i="0" kern="1200" dirty="0">
                <a:solidFill>
                  <a:schemeClr val="tx1"/>
                </a:solidFill>
                <a:effectLst/>
                <a:latin typeface="Times New Roman" pitchFamily="18" charset="0"/>
                <a:ea typeface="+mn-ea"/>
                <a:cs typeface="+mn-cs"/>
              </a:rPr>
              <a:t>()—</a:t>
            </a:r>
            <a:r>
              <a:rPr lang="en-US" altLang="zh-CN" sz="1200" b="0" i="0" kern="1200" dirty="0" err="1">
                <a:solidFill>
                  <a:schemeClr val="tx1"/>
                </a:solidFill>
                <a:effectLst/>
                <a:latin typeface="Times New Roman" pitchFamily="18" charset="0"/>
                <a:ea typeface="+mn-ea"/>
                <a:cs typeface="+mn-cs"/>
              </a:rPr>
              <a:t>setcontext</a:t>
            </a:r>
            <a:r>
              <a:rPr lang="en-US" altLang="zh-CN" sz="1200" b="0" i="0" kern="1200" dirty="0">
                <a:solidFill>
                  <a:schemeClr val="tx1"/>
                </a:solidFill>
                <a:effectLst/>
                <a:latin typeface="Times New Roman" pitchFamily="18" charset="0"/>
                <a:ea typeface="+mn-ea"/>
                <a:cs typeface="+mn-cs"/>
              </a:rPr>
              <a:t>() pair cannot be intermixed.</a:t>
            </a:r>
          </a:p>
          <a:p>
            <a:r>
              <a:rPr lang="en-US" altLang="zh-CN" sz="1200" b="0" i="0" kern="1200" dirty="0">
                <a:solidFill>
                  <a:schemeClr val="tx1"/>
                </a:solidFill>
                <a:effectLst/>
                <a:latin typeface="Times New Roman" pitchFamily="18" charset="0"/>
                <a:ea typeface="+mn-ea"/>
                <a:cs typeface="+mn-cs"/>
              </a:rPr>
              <a:t> A stack environment and signal mask saved by </a:t>
            </a:r>
            <a:r>
              <a:rPr lang="en-US" altLang="zh-CN" sz="1200" b="0" i="0" kern="1200" dirty="0" err="1">
                <a:solidFill>
                  <a:schemeClr val="tx1"/>
                </a:solidFill>
                <a:effectLst/>
                <a:latin typeface="Times New Roman" pitchFamily="18" charset="0"/>
                <a:ea typeface="+mn-ea"/>
                <a:cs typeface="+mn-cs"/>
              </a:rPr>
              <a:t>sigsetjmp</a:t>
            </a:r>
            <a:r>
              <a:rPr lang="en-US" altLang="zh-CN" sz="1200" b="0" i="0" kern="1200" dirty="0">
                <a:solidFill>
                  <a:schemeClr val="tx1"/>
                </a:solidFill>
                <a:effectLst/>
                <a:latin typeface="Times New Roman" pitchFamily="18" charset="0"/>
                <a:ea typeface="+mn-ea"/>
                <a:cs typeface="+mn-cs"/>
              </a:rPr>
              <a:t>() can be restored only by </a:t>
            </a:r>
            <a:r>
              <a:rPr lang="en-US" altLang="zh-CN" sz="1200" b="0" i="0" kern="1200" dirty="0" err="1">
                <a:solidFill>
                  <a:schemeClr val="tx1"/>
                </a:solidFill>
                <a:effectLst/>
                <a:latin typeface="Times New Roman" pitchFamily="18" charset="0"/>
                <a:ea typeface="+mn-ea"/>
                <a:cs typeface="+mn-cs"/>
              </a:rPr>
              <a:t>siglongjmp</a:t>
            </a:r>
            <a:r>
              <a:rPr lang="en-US" altLang="zh-CN" sz="1200" b="0" i="0" kern="1200" dirty="0">
                <a:solidFill>
                  <a:schemeClr val="tx1"/>
                </a:solidFill>
                <a:effectLst/>
                <a:latin typeface="Times New Roman" pitchFamily="18" charset="0"/>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13</a:t>
            </a:fld>
            <a:endParaRPr lang="en-US"/>
          </a:p>
        </p:txBody>
      </p:sp>
    </p:spTree>
    <p:extLst>
      <p:ext uri="{BB962C8B-B14F-4D97-AF65-F5344CB8AC3E}">
        <p14:creationId xmlns:p14="http://schemas.microsoft.com/office/powerpoint/2010/main" val="25042834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470" eaLnBrk="1" fontAlgn="auto" hangingPunct="1">
              <a:spcBef>
                <a:spcPts val="0"/>
              </a:spcBef>
              <a:spcAft>
                <a:spcPts val="0"/>
              </a:spcAft>
              <a:defRPr/>
            </a:pPr>
            <a:r>
              <a:rPr lang="en-US" sz="2100" dirty="0"/>
              <a:t>complexity is our enemy</a:t>
            </a:r>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122</a:t>
            </a:fld>
            <a:endParaRPr lang="en-US"/>
          </a:p>
        </p:txBody>
      </p:sp>
    </p:spTree>
    <p:extLst>
      <p:ext uri="{BB962C8B-B14F-4D97-AF65-F5344CB8AC3E}">
        <p14:creationId xmlns:p14="http://schemas.microsoft.com/office/powerpoint/2010/main" val="14563901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p:spPr>
        <p:txBody>
          <a:bodyPr/>
          <a:lstStyle/>
          <a:p>
            <a:r>
              <a:rPr lang="en-US"/>
              <a:t>NXD – clarify attack</a:t>
            </a:r>
          </a:p>
        </p:txBody>
      </p:sp>
      <p:sp>
        <p:nvSpPr>
          <p:cNvPr id="4608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85495" indent="-302260">
              <a:defRPr>
                <a:solidFill>
                  <a:schemeClr val="tx1"/>
                </a:solidFill>
                <a:latin typeface="Arial" panose="020B0604020202020204" pitchFamily="34" charset="0"/>
              </a:defRPr>
            </a:lvl2pPr>
            <a:lvl3pPr marL="1208405" indent="-241935">
              <a:defRPr>
                <a:solidFill>
                  <a:schemeClr val="tx1"/>
                </a:solidFill>
                <a:latin typeface="Arial" panose="020B0604020202020204" pitchFamily="34" charset="0"/>
              </a:defRPr>
            </a:lvl3pPr>
            <a:lvl4pPr marL="1691640" indent="-241935">
              <a:defRPr>
                <a:solidFill>
                  <a:schemeClr val="tx1"/>
                </a:solidFill>
                <a:latin typeface="Arial" panose="020B0604020202020204" pitchFamily="34" charset="0"/>
              </a:defRPr>
            </a:lvl4pPr>
            <a:lvl5pPr marL="2174875" indent="-241935">
              <a:defRPr>
                <a:solidFill>
                  <a:schemeClr val="tx1"/>
                </a:solidFill>
                <a:latin typeface="Arial" panose="020B0604020202020204" pitchFamily="34" charset="0"/>
              </a:defRPr>
            </a:lvl5pPr>
            <a:lvl6pPr marL="2658110" indent="-241935" eaLnBrk="0" fontAlgn="base" hangingPunct="0">
              <a:spcBef>
                <a:spcPct val="0"/>
              </a:spcBef>
              <a:spcAft>
                <a:spcPct val="0"/>
              </a:spcAft>
              <a:defRPr>
                <a:solidFill>
                  <a:schemeClr val="tx1"/>
                </a:solidFill>
                <a:latin typeface="Arial" panose="020B0604020202020204" pitchFamily="34" charset="0"/>
              </a:defRPr>
            </a:lvl6pPr>
            <a:lvl7pPr marL="3141345" indent="-241935" eaLnBrk="0" fontAlgn="base" hangingPunct="0">
              <a:spcBef>
                <a:spcPct val="0"/>
              </a:spcBef>
              <a:spcAft>
                <a:spcPct val="0"/>
              </a:spcAft>
              <a:defRPr>
                <a:solidFill>
                  <a:schemeClr val="tx1"/>
                </a:solidFill>
                <a:latin typeface="Arial" panose="020B0604020202020204" pitchFamily="34" charset="0"/>
              </a:defRPr>
            </a:lvl7pPr>
            <a:lvl8pPr marL="3624580" indent="-241935" eaLnBrk="0" fontAlgn="base" hangingPunct="0">
              <a:spcBef>
                <a:spcPct val="0"/>
              </a:spcBef>
              <a:spcAft>
                <a:spcPct val="0"/>
              </a:spcAft>
              <a:defRPr>
                <a:solidFill>
                  <a:schemeClr val="tx1"/>
                </a:solidFill>
                <a:latin typeface="Arial" panose="020B0604020202020204" pitchFamily="34" charset="0"/>
              </a:defRPr>
            </a:lvl8pPr>
            <a:lvl9pPr marL="4107815" indent="-241935" eaLnBrk="0" fontAlgn="base" hangingPunct="0">
              <a:spcBef>
                <a:spcPct val="0"/>
              </a:spcBef>
              <a:spcAft>
                <a:spcPct val="0"/>
              </a:spcAft>
              <a:defRPr>
                <a:solidFill>
                  <a:schemeClr val="tx1"/>
                </a:solidFill>
                <a:latin typeface="Arial" panose="020B0604020202020204" pitchFamily="34" charset="0"/>
              </a:defRPr>
            </a:lvl9pPr>
          </a:lstStyle>
          <a:p>
            <a:fld id="{2DAACD8E-4107-4EAB-B493-BA52D0C9FF67}" type="slidenum">
              <a:rPr lang="en-US" smtClean="0"/>
              <a:t>123</a:t>
            </a:fld>
            <a:endParaRPr lang="en-US"/>
          </a:p>
        </p:txBody>
      </p:sp>
    </p:spTree>
    <p:extLst>
      <p:ext uri="{BB962C8B-B14F-4D97-AF65-F5344CB8AC3E}">
        <p14:creationId xmlns:p14="http://schemas.microsoft.com/office/powerpoint/2010/main" val="5309450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60475" y="720725"/>
            <a:ext cx="4797425" cy="3598863"/>
          </a:xfrm>
        </p:spPr>
      </p:sp>
      <p:sp>
        <p:nvSpPr>
          <p:cNvPr id="47107" name="Notes Placeholder 2"/>
          <p:cNvSpPr>
            <a:spLocks noGrp="1"/>
          </p:cNvSpPr>
          <p:nvPr>
            <p:ph type="body" idx="1"/>
          </p:nvPr>
        </p:nvSpPr>
        <p:spPr>
          <a:noFill/>
        </p:spPr>
        <p:txBody>
          <a:bodyPr/>
          <a:lstStyle/>
          <a:p>
            <a:endParaRPr lang="en-US"/>
          </a:p>
        </p:txBody>
      </p:sp>
      <p:sp>
        <p:nvSpPr>
          <p:cNvPr id="47108"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85495" indent="-302260">
              <a:defRPr>
                <a:solidFill>
                  <a:schemeClr val="tx1"/>
                </a:solidFill>
                <a:latin typeface="Arial" panose="020B0604020202020204" pitchFamily="34" charset="0"/>
              </a:defRPr>
            </a:lvl2pPr>
            <a:lvl3pPr marL="1208405" indent="-241935">
              <a:defRPr>
                <a:solidFill>
                  <a:schemeClr val="tx1"/>
                </a:solidFill>
                <a:latin typeface="Arial" panose="020B0604020202020204" pitchFamily="34" charset="0"/>
              </a:defRPr>
            </a:lvl3pPr>
            <a:lvl4pPr marL="1691640" indent="-241935">
              <a:defRPr>
                <a:solidFill>
                  <a:schemeClr val="tx1"/>
                </a:solidFill>
                <a:latin typeface="Arial" panose="020B0604020202020204" pitchFamily="34" charset="0"/>
              </a:defRPr>
            </a:lvl4pPr>
            <a:lvl5pPr marL="2174875" indent="-241935">
              <a:defRPr>
                <a:solidFill>
                  <a:schemeClr val="tx1"/>
                </a:solidFill>
                <a:latin typeface="Arial" panose="020B0604020202020204" pitchFamily="34" charset="0"/>
              </a:defRPr>
            </a:lvl5pPr>
            <a:lvl6pPr marL="2658110" indent="-241935" eaLnBrk="0" fontAlgn="base" hangingPunct="0">
              <a:spcBef>
                <a:spcPct val="0"/>
              </a:spcBef>
              <a:spcAft>
                <a:spcPct val="0"/>
              </a:spcAft>
              <a:defRPr>
                <a:solidFill>
                  <a:schemeClr val="tx1"/>
                </a:solidFill>
                <a:latin typeface="Arial" panose="020B0604020202020204" pitchFamily="34" charset="0"/>
              </a:defRPr>
            </a:lvl6pPr>
            <a:lvl7pPr marL="3141345" indent="-241935" eaLnBrk="0" fontAlgn="base" hangingPunct="0">
              <a:spcBef>
                <a:spcPct val="0"/>
              </a:spcBef>
              <a:spcAft>
                <a:spcPct val="0"/>
              </a:spcAft>
              <a:defRPr>
                <a:solidFill>
                  <a:schemeClr val="tx1"/>
                </a:solidFill>
                <a:latin typeface="Arial" panose="020B0604020202020204" pitchFamily="34" charset="0"/>
              </a:defRPr>
            </a:lvl7pPr>
            <a:lvl8pPr marL="3624580" indent="-241935" eaLnBrk="0" fontAlgn="base" hangingPunct="0">
              <a:spcBef>
                <a:spcPct val="0"/>
              </a:spcBef>
              <a:spcAft>
                <a:spcPct val="0"/>
              </a:spcAft>
              <a:defRPr>
                <a:solidFill>
                  <a:schemeClr val="tx1"/>
                </a:solidFill>
                <a:latin typeface="Arial" panose="020B0604020202020204" pitchFamily="34" charset="0"/>
              </a:defRPr>
            </a:lvl8pPr>
            <a:lvl9pPr marL="4107815" indent="-241935" eaLnBrk="0" fontAlgn="base" hangingPunct="0">
              <a:spcBef>
                <a:spcPct val="0"/>
              </a:spcBef>
              <a:spcAft>
                <a:spcPct val="0"/>
              </a:spcAft>
              <a:defRPr>
                <a:solidFill>
                  <a:schemeClr val="tx1"/>
                </a:solidFill>
                <a:latin typeface="Arial" panose="020B0604020202020204" pitchFamily="34" charset="0"/>
              </a:defRPr>
            </a:lvl9pPr>
          </a:lstStyle>
          <a:p>
            <a:fld id="{7FF49927-62F8-4AD3-816F-8BB18F08890E}" type="slidenum">
              <a:rPr lang="en-US" smtClean="0"/>
              <a:t>124</a:t>
            </a:fld>
            <a:endParaRPr lang="en-US"/>
          </a:p>
        </p:txBody>
      </p:sp>
    </p:spTree>
    <p:extLst>
      <p:ext uri="{BB962C8B-B14F-4D97-AF65-F5344CB8AC3E}">
        <p14:creationId xmlns:p14="http://schemas.microsoft.com/office/powerpoint/2010/main" val="7992382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t>130</a:t>
            </a:fld>
            <a:endParaRPr lang="en-US"/>
          </a:p>
        </p:txBody>
      </p:sp>
    </p:spTree>
    <p:extLst>
      <p:ext uri="{BB962C8B-B14F-4D97-AF65-F5344CB8AC3E}">
        <p14:creationId xmlns:p14="http://schemas.microsoft.com/office/powerpoint/2010/main" val="14276780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t>137</a:t>
            </a:fld>
            <a:endParaRPr lang="en-US"/>
          </a:p>
        </p:txBody>
      </p:sp>
    </p:spTree>
    <p:extLst>
      <p:ext uri="{BB962C8B-B14F-4D97-AF65-F5344CB8AC3E}">
        <p14:creationId xmlns:p14="http://schemas.microsoft.com/office/powerpoint/2010/main" val="19850439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t>139</a:t>
            </a:fld>
            <a:endParaRPr lang="en-US"/>
          </a:p>
        </p:txBody>
      </p:sp>
    </p:spTree>
    <p:extLst>
      <p:ext uri="{BB962C8B-B14F-4D97-AF65-F5344CB8AC3E}">
        <p14:creationId xmlns:p14="http://schemas.microsoft.com/office/powerpoint/2010/main" val="35919149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https://www.zdnet.com/article/intel-brings-novel-cet-technology-to-tiger-lake-mobile-cpus/</a:t>
            </a:r>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t>141</a:t>
            </a:fld>
            <a:endParaRPr lang="en-US"/>
          </a:p>
        </p:txBody>
      </p:sp>
    </p:spTree>
    <p:extLst>
      <p:ext uri="{BB962C8B-B14F-4D97-AF65-F5344CB8AC3E}">
        <p14:creationId xmlns:p14="http://schemas.microsoft.com/office/powerpoint/2010/main" val="4243995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https://techcommunity.microsoft.com/t5/windows-kernel-internals/understanding-hardware-enforced-stack-protection/ba-p/1247815</a:t>
            </a:r>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t>146</a:t>
            </a:fld>
            <a:endParaRPr lang="en-US"/>
          </a:p>
        </p:txBody>
      </p:sp>
    </p:spTree>
    <p:extLst>
      <p:ext uri="{BB962C8B-B14F-4D97-AF65-F5344CB8AC3E}">
        <p14:creationId xmlns:p14="http://schemas.microsoft.com/office/powerpoint/2010/main" val="1977634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6EF4FA-7666-47A0-AD24-73F9DA6E6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7224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https://www.qualcomm.com/media/documents/files/whitepaper-pointer-authentication-on-armv8-3.pdf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6EF4FA-7666-47A0-AD24-73F9DA6E63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91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CB2625A-E683-42E5-9B24-D498E6561508}" type="slidenum">
              <a:rPr lang="en-US" smtClean="0"/>
              <a:pPr>
                <a:defRPr/>
              </a:pPr>
              <a:t>14</a:t>
            </a:fld>
            <a:endParaRPr lang="en-US"/>
          </a:p>
        </p:txBody>
      </p:sp>
    </p:spTree>
    <p:extLst>
      <p:ext uri="{BB962C8B-B14F-4D97-AF65-F5344CB8AC3E}">
        <p14:creationId xmlns:p14="http://schemas.microsoft.com/office/powerpoint/2010/main" val="422102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sldNum" sz="quarter" idx="10"/>
          </p:nvPr>
        </p:nvSpPr>
        <p:spPr>
          <a:ln/>
        </p:spPr>
        <p:txBody>
          <a:bodyPr/>
          <a:lstStyle>
            <a:lvl1pPr>
              <a:defRPr/>
            </a:lvl1pPr>
          </a:lstStyle>
          <a:p>
            <a:pPr>
              <a:defRPr/>
            </a:pPr>
            <a:fld id="{C030D011-8C65-452D-A40E-2EA0FD321027}" type="slidenum">
              <a:rPr lang="en-US" smtClean="0"/>
              <a:pPr>
                <a:defRPr/>
              </a:pPr>
              <a:t>‹#›</a:t>
            </a:fld>
            <a:endParaRPr lang="en-US"/>
          </a:p>
        </p:txBody>
      </p:sp>
    </p:spTree>
    <p:extLst>
      <p:ext uri="{BB962C8B-B14F-4D97-AF65-F5344CB8AC3E}">
        <p14:creationId xmlns:p14="http://schemas.microsoft.com/office/powerpoint/2010/main" val="336248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BFBE76B7-2C8C-4DF1-9191-538BB9B1272D}" type="slidenum">
              <a:rPr lang="en-US" smtClean="0"/>
              <a:pPr>
                <a:defRPr/>
              </a:pPr>
              <a:t>‹#›</a:t>
            </a:fld>
            <a:endParaRPr lang="en-US"/>
          </a:p>
        </p:txBody>
      </p:sp>
    </p:spTree>
    <p:extLst>
      <p:ext uri="{BB962C8B-B14F-4D97-AF65-F5344CB8AC3E}">
        <p14:creationId xmlns:p14="http://schemas.microsoft.com/office/powerpoint/2010/main" val="183865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903A7B73-1B17-4E23-B6CC-91A63F1F1B0C}" type="slidenum">
              <a:rPr lang="en-US" smtClean="0"/>
              <a:pPr>
                <a:defRPr/>
              </a:pPr>
              <a:t>‹#›</a:t>
            </a:fld>
            <a:endParaRPr lang="en-US"/>
          </a:p>
        </p:txBody>
      </p:sp>
    </p:spTree>
    <p:extLst>
      <p:ext uri="{BB962C8B-B14F-4D97-AF65-F5344CB8AC3E}">
        <p14:creationId xmlns:p14="http://schemas.microsoft.com/office/powerpoint/2010/main" val="2659620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BA6244A7-F3B2-4075-A2D5-63C96618A4F1}" type="slidenum">
              <a:rPr lang="en-US" smtClean="0"/>
              <a:pPr>
                <a:defRPr/>
              </a:pPr>
              <a:t>‹#›</a:t>
            </a:fld>
            <a:endParaRPr lang="en-US"/>
          </a:p>
        </p:txBody>
      </p:sp>
    </p:spTree>
    <p:extLst>
      <p:ext uri="{BB962C8B-B14F-4D97-AF65-F5344CB8AC3E}">
        <p14:creationId xmlns:p14="http://schemas.microsoft.com/office/powerpoint/2010/main" val="1243495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05800" cy="1295400"/>
          </a:xfrm>
        </p:spPr>
        <p:txBody>
          <a:bodyPr/>
          <a:lstStyle/>
          <a:p>
            <a:r>
              <a:rPr lang="en-US"/>
              <a:t>Click to edit Master title style</a:t>
            </a:r>
          </a:p>
        </p:txBody>
      </p:sp>
      <p:sp>
        <p:nvSpPr>
          <p:cNvPr id="3" name="Text Placeholder 2"/>
          <p:cNvSpPr>
            <a:spLocks noGrp="1"/>
          </p:cNvSpPr>
          <p:nvPr>
            <p:ph type="body" sz="half" idx="1"/>
          </p:nvPr>
        </p:nvSpPr>
        <p:spPr>
          <a:xfrm>
            <a:off x="381000" y="1981200"/>
            <a:ext cx="40767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981200"/>
            <a:ext cx="4076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4114800"/>
            <a:ext cx="40767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a:xfrm>
            <a:off x="3124200" y="6248400"/>
            <a:ext cx="2895600" cy="457200"/>
          </a:xfrm>
          <a:prstGeom prst="rect">
            <a:avLst/>
          </a:prstGeom>
        </p:spPr>
        <p:txBody>
          <a:bodyPr/>
          <a:lstStyle>
            <a:lvl1pPr>
              <a:defRPr/>
            </a:lvl1pPr>
          </a:lstStyle>
          <a:p>
            <a:pPr>
              <a:defRPr/>
            </a:pPr>
            <a:endParaRPr lang="en-US"/>
          </a:p>
        </p:txBody>
      </p:sp>
      <p:sp>
        <p:nvSpPr>
          <p:cNvPr id="7" name="Rectangle 5"/>
          <p:cNvSpPr>
            <a:spLocks noGrp="1" noChangeArrowheads="1"/>
          </p:cNvSpPr>
          <p:nvPr>
            <p:ph type="sldNum" sz="quarter" idx="11"/>
          </p:nvPr>
        </p:nvSpPr>
        <p:spPr/>
        <p:txBody>
          <a:bodyPr/>
          <a:lstStyle>
            <a:lvl1pPr>
              <a:defRPr/>
            </a:lvl1pPr>
          </a:lstStyle>
          <a:p>
            <a:pPr>
              <a:defRPr/>
            </a:pPr>
            <a:fld id="{A52C2F3A-AEEA-40BE-8597-C0C5B1ECEA31}" type="slidenum">
              <a:rPr lang="en-US" smtClean="0"/>
              <a:pPr>
                <a:defRPr/>
              </a:pPr>
              <a:t>‹#›</a:t>
            </a:fld>
            <a:endParaRPr lang="en-US"/>
          </a:p>
        </p:txBody>
      </p:sp>
      <p:sp>
        <p:nvSpPr>
          <p:cNvPr id="8" name="Rectangle 22"/>
          <p:cNvSpPr>
            <a:spLocks noGrp="1" noChangeArrowheads="1"/>
          </p:cNvSpPr>
          <p:nvPr>
            <p:ph type="dt" sz="half" idx="12"/>
          </p:nvPr>
        </p:nvSpPr>
        <p:spPr>
          <a:xfrm>
            <a:off x="457200" y="6245225"/>
            <a:ext cx="2133600" cy="47625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3786548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b="1">
                <a:latin typeface="Calibri" pitchFamily="34" charset="0"/>
              </a:defRPr>
            </a:lvl1pPr>
            <a:lvl2pPr>
              <a:defRPr sz="2000">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a:xfrm>
            <a:off x="152400" y="6553200"/>
            <a:ext cx="5867400" cy="228600"/>
          </a:xfrm>
          <a:prstGeom prst="rect">
            <a:avLst/>
          </a:prstGeom>
        </p:spPr>
        <p:txBody>
          <a:bodyPr/>
          <a:lstStyle>
            <a:lvl1pPr algn="l">
              <a:defRPr sz="1000">
                <a:solidFill>
                  <a:schemeClr val="bg1">
                    <a:lumMod val="65000"/>
                  </a:schemeClr>
                </a:solidFill>
                <a:latin typeface="Calibri" pitchFamily="34" charset="0"/>
                <a:cs typeface="Calibri" pitchFamily="34" charset="0"/>
              </a:defRPr>
            </a:lvl1p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917279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lumn">
    <p:spTree>
      <p:nvGrpSpPr>
        <p:cNvPr id="1" name=""/>
        <p:cNvGrpSpPr/>
        <p:nvPr/>
      </p:nvGrpSpPr>
      <p:grpSpPr>
        <a:xfrm>
          <a:off x="0" y="0"/>
          <a:ext cx="0" cy="0"/>
          <a:chOff x="0" y="0"/>
          <a:chExt cx="0" cy="0"/>
        </a:xfrm>
      </p:grpSpPr>
      <p:sp>
        <p:nvSpPr>
          <p:cNvPr id="10" name="Title 1"/>
          <p:cNvSpPr>
            <a:spLocks noGrp="1"/>
          </p:cNvSpPr>
          <p:nvPr>
            <p:ph type="ctrTitle"/>
          </p:nvPr>
        </p:nvSpPr>
        <p:spPr>
          <a:xfrm>
            <a:off x="463308" y="318135"/>
            <a:ext cx="8212380" cy="1195798"/>
          </a:xfrm>
          <a:prstGeom prst="rect">
            <a:avLst/>
          </a:prstGeom>
        </p:spPr>
        <p:txBody>
          <a:bodyPr lIns="0" tIns="0" rIns="0" bIns="0" anchor="t" anchorCtr="0">
            <a:noAutofit/>
          </a:bodyPr>
          <a:lstStyle>
            <a:lvl1pPr algn="l">
              <a:lnSpc>
                <a:spcPct val="85000"/>
              </a:lnSpc>
              <a:defRPr sz="2700" b="1" spc="-75">
                <a:solidFill>
                  <a:schemeClr val="tx2"/>
                </a:solidFill>
              </a:defRPr>
            </a:lvl1pPr>
          </a:lstStyle>
          <a:p>
            <a:r>
              <a:rPr lang="en-US" noProof="0"/>
              <a:t>Click to edit Master title style</a:t>
            </a:r>
            <a:endParaRPr lang="en-GB" noProof="0" dirty="0"/>
          </a:p>
        </p:txBody>
      </p:sp>
      <p:sp>
        <p:nvSpPr>
          <p:cNvPr id="11" name="Content Placeholder 10"/>
          <p:cNvSpPr>
            <a:spLocks noGrp="1"/>
          </p:cNvSpPr>
          <p:nvPr>
            <p:ph sz="quarter" idx="14"/>
          </p:nvPr>
        </p:nvSpPr>
        <p:spPr>
          <a:xfrm>
            <a:off x="463310" y="1513934"/>
            <a:ext cx="3988079" cy="4003300"/>
          </a:xfrm>
          <a:prstGeom prst="rect">
            <a:avLst/>
          </a:prstGeom>
        </p:spPr>
        <p:txBody>
          <a:bodyPr vert="horz" lIns="0" tIns="0" rIns="0" bIns="0"/>
          <a:lstStyle>
            <a:lvl1pPr marL="0" indent="0">
              <a:buNone/>
              <a:defRPr sz="1575" b="1">
                <a:solidFill>
                  <a:schemeClr val="tx1"/>
                </a:solidFill>
                <a:latin typeface="+mj-lt"/>
              </a:defRPr>
            </a:lvl1pPr>
            <a:lvl2pPr marL="178200" indent="-159300">
              <a:buFont typeface="Arial"/>
              <a:buChar char="•"/>
              <a:defRPr sz="1500">
                <a:solidFill>
                  <a:schemeClr val="tx1"/>
                </a:solidFill>
                <a:latin typeface="+mn-lt"/>
              </a:defRPr>
            </a:lvl2pPr>
            <a:lvl3pPr marL="345600" indent="-172800">
              <a:buFont typeface="Lucida Grande"/>
              <a:buChar char="-"/>
              <a:defRPr sz="1200" i="0">
                <a:solidFill>
                  <a:schemeClr val="tx1"/>
                </a:solidFill>
                <a:latin typeface="+mn-lt"/>
                <a:cs typeface="Georgia"/>
              </a:defRPr>
            </a:lvl3pPr>
            <a:lvl4pPr marL="594000" indent="-145800">
              <a:buFont typeface="Arial"/>
              <a:buChar char="•"/>
              <a:defRPr sz="1050" baseline="0">
                <a:solidFill>
                  <a:schemeClr val="tx1"/>
                </a:solidFill>
                <a:latin typeface="+mn-lt"/>
              </a:defRPr>
            </a:lvl4pPr>
            <a:lvl5pPr marL="815400" indent="-171450">
              <a:buFont typeface="Courier New"/>
              <a:buChar char="o"/>
              <a:defRPr sz="975" baseline="0">
                <a:solidFill>
                  <a:schemeClr val="tx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0" name="Content Placeholder 10"/>
          <p:cNvSpPr>
            <a:spLocks noGrp="1"/>
          </p:cNvSpPr>
          <p:nvPr>
            <p:ph sz="quarter" idx="18"/>
          </p:nvPr>
        </p:nvSpPr>
        <p:spPr>
          <a:xfrm>
            <a:off x="4687611" y="1513934"/>
            <a:ext cx="3988079" cy="4003300"/>
          </a:xfrm>
          <a:prstGeom prst="rect">
            <a:avLst/>
          </a:prstGeom>
        </p:spPr>
        <p:txBody>
          <a:bodyPr vert="horz" lIns="0" tIns="0" rIns="0" bIns="0"/>
          <a:lstStyle>
            <a:lvl1pPr marL="0" indent="0">
              <a:buNone/>
              <a:defRPr sz="1575" b="1">
                <a:solidFill>
                  <a:schemeClr val="tx1"/>
                </a:solidFill>
                <a:latin typeface="+mj-lt"/>
              </a:defRPr>
            </a:lvl1pPr>
            <a:lvl2pPr marL="178200" indent="-159300">
              <a:buFont typeface="Arial"/>
              <a:buChar char="•"/>
              <a:defRPr sz="1500">
                <a:solidFill>
                  <a:schemeClr val="tx1"/>
                </a:solidFill>
                <a:latin typeface="+mn-lt"/>
              </a:defRPr>
            </a:lvl2pPr>
            <a:lvl3pPr marL="345600" indent="-172800">
              <a:buFont typeface="Lucida Grande"/>
              <a:buChar char="-"/>
              <a:defRPr sz="1200" i="0">
                <a:solidFill>
                  <a:schemeClr val="tx1"/>
                </a:solidFill>
                <a:latin typeface="+mn-lt"/>
                <a:cs typeface="Georgia"/>
              </a:defRPr>
            </a:lvl3pPr>
            <a:lvl4pPr marL="594000" indent="-145800">
              <a:buFont typeface="Arial"/>
              <a:buChar char="•"/>
              <a:defRPr sz="1050" baseline="0">
                <a:solidFill>
                  <a:schemeClr val="tx1"/>
                </a:solidFill>
                <a:latin typeface="+mn-lt"/>
              </a:defRPr>
            </a:lvl4pPr>
            <a:lvl5pPr marL="815400" indent="-171450">
              <a:buFont typeface="Courier New"/>
              <a:buChar char="o"/>
              <a:defRPr sz="975" baseline="0">
                <a:solidFill>
                  <a:schemeClr val="tx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Slide Number Placeholder 8"/>
          <p:cNvSpPr txBox="1">
            <a:spLocks/>
          </p:cNvSpPr>
          <p:nvPr userDrawn="1"/>
        </p:nvSpPr>
        <p:spPr>
          <a:xfrm>
            <a:off x="8081622" y="6365777"/>
            <a:ext cx="594066" cy="159567"/>
          </a:xfrm>
          <a:prstGeom prst="rect">
            <a:avLst/>
          </a:prstGeom>
        </p:spPr>
        <p:txBody>
          <a:bodyPr vert="horz" lIns="68580" tIns="34290" rIns="0" bIns="34290" rtlCol="0" anchor="ctr"/>
          <a:lstStyle>
            <a:defPPr>
              <a:defRPr lang="fi-FI"/>
            </a:defPPr>
            <a:lvl1pPr marL="0" algn="r" defTabSz="914400" rtl="0" eaLnBrk="1" latinLnBrk="0" hangingPunct="1">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71B9E2-2772-495E-9743-222F6A1E3BC2}" type="slidenum">
              <a:rPr lang="en-US" sz="825" smtClean="0"/>
              <a:pPr/>
              <a:t>‹#›</a:t>
            </a:fld>
            <a:endParaRPr lang="en-US" sz="825"/>
          </a:p>
        </p:txBody>
      </p:sp>
    </p:spTree>
    <p:extLst>
      <p:ext uri="{BB962C8B-B14F-4D97-AF65-F5344CB8AC3E}">
        <p14:creationId xmlns:p14="http://schemas.microsoft.com/office/powerpoint/2010/main" val="359930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1600200"/>
            <a:ext cx="7772400" cy="4495800"/>
          </a:xfrm>
        </p:spPr>
        <p:txBody>
          <a:bodyPr/>
          <a:lstStyle>
            <a:lvl1pPr marL="342900" indent="-342900">
              <a:buSzPct val="110000"/>
              <a:buFont typeface="Wingdings" pitchFamily="2" charset="2"/>
              <a:buChar char="§"/>
              <a:defRPr sz="28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C9D1E93E-F34F-496D-BF1C-D8229D0E4D84}" type="slidenum">
              <a:rPr lang="en-US" smtClean="0"/>
              <a:pPr>
                <a:defRPr/>
              </a:pPr>
              <a:t>‹#›</a:t>
            </a:fld>
            <a:endParaRPr lang="en-US"/>
          </a:p>
        </p:txBody>
      </p:sp>
    </p:spTree>
    <p:extLst>
      <p:ext uri="{BB962C8B-B14F-4D97-AF65-F5344CB8AC3E}">
        <p14:creationId xmlns:p14="http://schemas.microsoft.com/office/powerpoint/2010/main" val="360116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p:nvSpPr>
        <p:spPr bwMode="auto">
          <a:xfrm>
            <a:off x="76200" y="6096000"/>
            <a:ext cx="2133600" cy="685800"/>
          </a:xfrm>
          <a:prstGeom prst="rect">
            <a:avLst/>
          </a:prstGeom>
          <a:solidFill>
            <a:schemeClr val="accent3"/>
          </a:solidFill>
          <a:ln w="9525" cap="flat" cmpd="sng" algn="ctr">
            <a:solidFill>
              <a:schemeClr val="bg1"/>
            </a:solidFill>
            <a:prstDash val="solid"/>
            <a:round/>
            <a:headEnd type="none" w="med" len="med"/>
            <a:tailEnd type="none" w="med" len="med"/>
          </a:ln>
          <a:effectLst/>
        </p:spPr>
        <p:txBody>
          <a:bodyPr/>
          <a:lstStyle/>
          <a:p>
            <a:pPr>
              <a:defRPr/>
            </a:pPr>
            <a:endParaRPr lang="en-US" sz="2400">
              <a:latin typeface="Times" pitchFamily="18" charset="0"/>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1600200"/>
            <a:ext cx="7772400" cy="4495800"/>
          </a:xfrm>
        </p:spPr>
        <p:txBody>
          <a:bodyPr/>
          <a:lstStyle>
            <a:lvl1pPr>
              <a:defRPr sz="28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6"/>
          <p:cNvSpPr>
            <a:spLocks noGrp="1" noChangeArrowheads="1"/>
          </p:cNvSpPr>
          <p:nvPr>
            <p:ph type="sldNum" sz="quarter" idx="10"/>
          </p:nvPr>
        </p:nvSpPr>
        <p:spPr/>
        <p:txBody>
          <a:bodyPr/>
          <a:lstStyle>
            <a:lvl1pPr>
              <a:defRPr/>
            </a:lvl1pPr>
          </a:lstStyle>
          <a:p>
            <a:pPr>
              <a:defRPr/>
            </a:pPr>
            <a:fld id="{80267906-AC57-447F-9F23-7D4867523113}" type="slidenum">
              <a:rPr lang="en-US" smtClean="0"/>
              <a:pPr>
                <a:defRPr/>
              </a:pPr>
              <a:t>‹#›</a:t>
            </a:fld>
            <a:endParaRPr lang="en-US"/>
          </a:p>
        </p:txBody>
      </p:sp>
    </p:spTree>
    <p:extLst>
      <p:ext uri="{BB962C8B-B14F-4D97-AF65-F5344CB8AC3E}">
        <p14:creationId xmlns:p14="http://schemas.microsoft.com/office/powerpoint/2010/main" val="420429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4C986E67-4DA7-4398-B1BE-D92569421FE8}" type="slidenum">
              <a:rPr lang="en-US" smtClean="0"/>
              <a:pPr>
                <a:defRPr/>
              </a:pPr>
              <a:t>‹#›</a:t>
            </a:fld>
            <a:endParaRPr lang="en-US"/>
          </a:p>
        </p:txBody>
      </p:sp>
    </p:spTree>
    <p:extLst>
      <p:ext uri="{BB962C8B-B14F-4D97-AF65-F5344CB8AC3E}">
        <p14:creationId xmlns:p14="http://schemas.microsoft.com/office/powerpoint/2010/main" val="3737219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0C89FC2F-0CE6-4905-AFF6-5CF79E900E4A}" type="slidenum">
              <a:rPr lang="en-US" smtClean="0"/>
              <a:pPr>
                <a:defRPr/>
              </a:pPr>
              <a:t>‹#›</a:t>
            </a:fld>
            <a:endParaRPr lang="en-US"/>
          </a:p>
        </p:txBody>
      </p:sp>
    </p:spTree>
    <p:extLst>
      <p:ext uri="{BB962C8B-B14F-4D97-AF65-F5344CB8AC3E}">
        <p14:creationId xmlns:p14="http://schemas.microsoft.com/office/powerpoint/2010/main" val="371150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5EB261A0-ED12-4DE9-A286-25738B91D54C}" type="slidenum">
              <a:rPr lang="en-US" smtClean="0"/>
              <a:pPr>
                <a:defRPr/>
              </a:pPr>
              <a:t>‹#›</a:t>
            </a:fld>
            <a:endParaRPr lang="en-US"/>
          </a:p>
        </p:txBody>
      </p:sp>
    </p:spTree>
    <p:extLst>
      <p:ext uri="{BB962C8B-B14F-4D97-AF65-F5344CB8AC3E}">
        <p14:creationId xmlns:p14="http://schemas.microsoft.com/office/powerpoint/2010/main" val="75581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7F9DC3D9-1E30-49FF-ACF1-20822BC86F05}" type="slidenum">
              <a:rPr lang="en-US" smtClean="0"/>
              <a:pPr>
                <a:defRPr/>
              </a:pPr>
              <a:t>‹#›</a:t>
            </a:fld>
            <a:endParaRPr lang="en-US"/>
          </a:p>
        </p:txBody>
      </p:sp>
    </p:spTree>
    <p:extLst>
      <p:ext uri="{BB962C8B-B14F-4D97-AF65-F5344CB8AC3E}">
        <p14:creationId xmlns:p14="http://schemas.microsoft.com/office/powerpoint/2010/main" val="317351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2A0906E-7671-47E3-AA3C-DE0FDAD97B97}" type="slidenum">
              <a:rPr lang="en-US" smtClean="0"/>
              <a:pPr>
                <a:defRPr/>
              </a:pPr>
              <a:t>‹#›</a:t>
            </a:fld>
            <a:endParaRPr lang="en-US"/>
          </a:p>
        </p:txBody>
      </p:sp>
    </p:spTree>
    <p:extLst>
      <p:ext uri="{BB962C8B-B14F-4D97-AF65-F5344CB8AC3E}">
        <p14:creationId xmlns:p14="http://schemas.microsoft.com/office/powerpoint/2010/main" val="154810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C5F405A-DA4E-47F8-967D-F8AE02AE3CE1}" type="slidenum">
              <a:rPr lang="en-US" smtClean="0"/>
              <a:pPr>
                <a:defRPr/>
              </a:pPr>
              <a:t>‹#›</a:t>
            </a:fld>
            <a:endParaRPr lang="en-US"/>
          </a:p>
        </p:txBody>
      </p:sp>
    </p:spTree>
    <p:extLst>
      <p:ext uri="{BB962C8B-B14F-4D97-AF65-F5344CB8AC3E}">
        <p14:creationId xmlns:p14="http://schemas.microsoft.com/office/powerpoint/2010/main" val="211845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71628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itchFamily="34" charset="0"/>
              </a:defRPr>
            </a:lvl1pPr>
          </a:lstStyle>
          <a:p>
            <a:pPr>
              <a:defRPr/>
            </a:pPr>
            <a:fld id="{88083DF5-5AB0-43DD-AF22-774C31B55F50}" type="slidenum">
              <a:rPr lang="en-US" smtClean="0"/>
              <a:pPr>
                <a:defRPr/>
              </a:pPr>
              <a:t>‹#›</a:t>
            </a:fld>
            <a:endParaRPr lang="en-US"/>
          </a:p>
        </p:txBody>
      </p:sp>
      <p:sp>
        <p:nvSpPr>
          <p:cNvPr id="8" name="Text Placeholder 5"/>
          <p:cNvSpPr txBox="1">
            <a:spLocks/>
          </p:cNvSpPr>
          <p:nvPr userDrawn="1"/>
        </p:nvSpPr>
        <p:spPr>
          <a:xfrm>
            <a:off x="76200" y="6553200"/>
            <a:ext cx="7086600" cy="228600"/>
          </a:xfrm>
          <a:prstGeom prst="rect">
            <a:avLst/>
          </a:prstGeom>
        </p:spPr>
        <p:txBody>
          <a:bodyPr/>
          <a:lstStyle>
            <a:lvl1pPr>
              <a:buNone/>
              <a:defRPr sz="900" b="0" baseline="0"/>
            </a:lvl1pPr>
            <a:lvl2pPr>
              <a:defRPr sz="800"/>
            </a:lvl2pPr>
            <a:lvl3pPr>
              <a:defRPr sz="800"/>
            </a:lvl3pPr>
            <a:lvl4pPr>
              <a:defRPr sz="800"/>
            </a:lvl4pPr>
            <a:lvl5pPr>
              <a:defRPr sz="800"/>
            </a:lvl5pPr>
          </a:lstStyle>
          <a:p>
            <a:pPr marL="342900" marR="0" lvl="0" indent="-342900" algn="l" defTabSz="914400" rtl="0" eaLnBrk="1" fontAlgn="base" latinLnBrk="0" hangingPunct="1">
              <a:lnSpc>
                <a:spcPct val="100000"/>
              </a:lnSpc>
              <a:spcBef>
                <a:spcPct val="20000"/>
              </a:spcBef>
              <a:spcAft>
                <a:spcPct val="0"/>
              </a:spcAft>
              <a:buClr>
                <a:srgbClr val="990000"/>
              </a:buClr>
              <a:buSzPct val="70000"/>
              <a:buFont typeface="Wingdings 2" pitchFamily="18" charset="2"/>
              <a:buNone/>
              <a:tabLst/>
              <a:defRPr/>
            </a:pPr>
            <a:endParaRPr kumimoji="0" lang="en-US" sz="900" b="0" i="0" u="none" strike="noStrike" kern="0" cap="none" spc="0" normalizeH="0" baseline="0" noProof="0" dirty="0">
              <a:ln>
                <a:noFill/>
              </a:ln>
              <a:solidFill>
                <a:schemeClr val="tx1"/>
              </a:solidFill>
              <a:effectLst/>
              <a:uLnTx/>
              <a:uFillTx/>
              <a:latin typeface="Calibri"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689" r:id="rId14"/>
    <p:sldLayoutId id="2147483730" r:id="rId15"/>
    <p:sldLayoutId id="2147483731" r:id="rId16"/>
  </p:sldLayoutIdLst>
  <p:hf hdr="0" ftr="0" dt="0"/>
  <p:txStyles>
    <p:titleStyle>
      <a:lvl1pPr algn="ctr" rtl="0" eaLnBrk="1" fontAlgn="base" hangingPunct="1">
        <a:spcBef>
          <a:spcPct val="0"/>
        </a:spcBef>
        <a:spcAft>
          <a:spcPct val="0"/>
        </a:spcAft>
        <a:defRPr sz="4000" b="1">
          <a:solidFill>
            <a:schemeClr val="tx2"/>
          </a:solidFill>
          <a:latin typeface="Calibri" pitchFamily="34" charset="0"/>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SzPct val="110000"/>
        <a:buFont typeface="Wingdings" pitchFamily="2" charset="2"/>
        <a:buChar char="§"/>
        <a:defRPr sz="32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itchFamily="34" charset="0"/>
        </a:defRPr>
      </a:lvl2pPr>
      <a:lvl3pPr marL="1143000" indent="-228600" algn="l" rtl="0" eaLnBrk="1" fontAlgn="base" hangingPunct="1">
        <a:spcBef>
          <a:spcPct val="20000"/>
        </a:spcBef>
        <a:spcAft>
          <a:spcPct val="0"/>
        </a:spcAft>
        <a:buChar char="•"/>
        <a:defRPr sz="24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hyperlink" Target="https://www.vusec.net/projects/anc/"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www.zdnet.com/article/microsoft-announces-new-hardware-enforced-stack-protection-feature/"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hyperlink" Target="https://www.qualcomm.com/media/documents/files/whitepaper-pointer-authentication-on-armv8-3.pdf" TargetMode="External"/><Relationship Id="rId7" Type="http://schemas.openxmlformats.org/officeDocument/2006/relationships/image" Target="../media/image90.svg"/><Relationship Id="rId2" Type="http://schemas.openxmlformats.org/officeDocument/2006/relationships/notesSlide" Target="../notesSlides/notesSlide89.xml"/><Relationship Id="rId1" Type="http://schemas.openxmlformats.org/officeDocument/2006/relationships/slideLayout" Target="../slideLayouts/slideLayout16.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hyperlink" Target="https://ropemporium.com/"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4038600"/>
            <a:ext cx="7772400" cy="1089025"/>
          </a:xfrm>
          <a:noFill/>
          <a:ln>
            <a:noFill/>
          </a:ln>
        </p:spPr>
        <p:txBody>
          <a:bodyPr vert="horz" wrap="square" lIns="91440" tIns="45720" rIns="91440" bIns="45720" numCol="1" anchor="t" anchorCtr="0" compatLnSpc="1">
            <a:prstTxWarp prst="textNoShape">
              <a:avLst/>
            </a:prstTxWarp>
          </a:bodyPr>
          <a:lstStyle/>
          <a:p>
            <a:pPr>
              <a:lnSpc>
                <a:spcPct val="130000"/>
              </a:lnSpc>
              <a:spcBef>
                <a:spcPct val="20000"/>
              </a:spcBef>
              <a:buSzPct val="110000"/>
              <a:buFont typeface="Wingdings" pitchFamily="2" charset="2"/>
              <a:buNone/>
            </a:pPr>
            <a:r>
              <a:rPr kumimoji="1" lang="zh-CN" altLang="en-US" sz="3200" dirty="0">
                <a:solidFill>
                  <a:schemeClr val="tx1"/>
                </a:solidFill>
                <a:ea typeface="+mn-ea"/>
                <a:cs typeface="+mn-cs"/>
              </a:rPr>
              <a:t>控制流劫持及</a:t>
            </a:r>
            <a:br>
              <a:rPr kumimoji="1" lang="en-US" altLang="zh-CN" sz="3200" dirty="0">
                <a:solidFill>
                  <a:schemeClr val="tx1"/>
                </a:solidFill>
                <a:ea typeface="+mn-ea"/>
                <a:cs typeface="+mn-cs"/>
              </a:rPr>
            </a:br>
            <a:r>
              <a:rPr kumimoji="1" lang="zh-CN" altLang="en-US" sz="3200" dirty="0">
                <a:solidFill>
                  <a:schemeClr val="tx1"/>
                </a:solidFill>
                <a:ea typeface="+mn-ea"/>
                <a:cs typeface="+mn-cs"/>
              </a:rPr>
              <a:t>控制流完整性</a:t>
            </a:r>
            <a:endParaRPr kumimoji="1" lang="en-US" sz="3200" dirty="0">
              <a:solidFill>
                <a:schemeClr val="tx1"/>
              </a:solidFill>
              <a:ea typeface="+mn-ea"/>
              <a:cs typeface="+mn-cs"/>
            </a:endParaRPr>
          </a:p>
        </p:txBody>
      </p:sp>
      <p:sp>
        <p:nvSpPr>
          <p:cNvPr id="5" name="标题 2"/>
          <p:cNvSpPr txBox="1">
            <a:spLocks/>
          </p:cNvSpPr>
          <p:nvPr/>
        </p:nvSpPr>
        <p:spPr>
          <a:xfrm>
            <a:off x="1828800" y="1981200"/>
            <a:ext cx="5497554" cy="1470025"/>
          </a:xfrm>
          <a:prstGeom prst="rect">
            <a:avLst/>
          </a:prstGeom>
        </p:spPr>
        <p:txBody>
          <a:bodyPr vert="horz" lIns="91440" tIns="45720" rIns="91440" bIns="45720" rtlCol="0" anchor="ct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zh-CN" altLang="en-US" sz="3600" b="0" dirty="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3600" b="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3600" b="0" dirty="0">
                <a:solidFill>
                  <a:schemeClr val="tx1">
                    <a:lumMod val="75000"/>
                    <a:lumOff val="25000"/>
                  </a:schemeClr>
                </a:solidFill>
                <a:latin typeface="微软雅黑" panose="020B0503020204020204" pitchFamily="34" charset="-122"/>
                <a:ea typeface="微软雅黑" panose="020B0503020204020204" pitchFamily="34" charset="-122"/>
              </a:rPr>
              <a:t>讲</a:t>
            </a:r>
            <a:br>
              <a:rPr lang="en-US" altLang="zh-CN" sz="3600" b="0" dirty="0">
                <a:solidFill>
                  <a:schemeClr val="tx1">
                    <a:lumMod val="75000"/>
                    <a:lumOff val="25000"/>
                  </a:schemeClr>
                </a:solidFill>
                <a:latin typeface="微软雅黑" panose="020B0503020204020204" pitchFamily="34" charset="-122"/>
                <a:ea typeface="微软雅黑" panose="020B0503020204020204" pitchFamily="34" charset="-122"/>
              </a:rPr>
            </a:br>
            <a:br>
              <a:rPr lang="en-US" altLang="zh-CN" sz="3600" b="0" dirty="0">
                <a:solidFill>
                  <a:schemeClr val="tx1">
                    <a:lumMod val="75000"/>
                    <a:lumOff val="25000"/>
                  </a:schemeClr>
                </a:solidFill>
                <a:latin typeface="微软雅黑" panose="020B0503020204020204" pitchFamily="34" charset="-122"/>
                <a:ea typeface="微软雅黑" panose="020B0503020204020204" pitchFamily="34" charset="-122"/>
              </a:rPr>
            </a:br>
            <a:r>
              <a:rPr lang="zh-CN" altLang="en-US" sz="3600" b="0" dirty="0">
                <a:solidFill>
                  <a:schemeClr val="tx1">
                    <a:lumMod val="75000"/>
                    <a:lumOff val="25000"/>
                  </a:schemeClr>
                </a:solidFill>
                <a:latin typeface="微软雅黑" panose="020B0503020204020204" pitchFamily="34" charset="-122"/>
                <a:ea typeface="微软雅黑" panose="020B0503020204020204" pitchFamily="34" charset="-122"/>
              </a:rPr>
              <a:t>软件安全（</a:t>
            </a:r>
            <a:r>
              <a:rPr lang="en-US" altLang="zh-CN" sz="3600" b="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3600" b="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36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050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dirty="0"/>
              <a:t>许多不安全的</a:t>
            </a:r>
            <a:r>
              <a:rPr lang="en-US" altLang="zh-CN" dirty="0" err="1"/>
              <a:t>libc</a:t>
            </a:r>
            <a:r>
              <a:rPr lang="zh-CN" altLang="en-US" dirty="0"/>
              <a:t>函数</a:t>
            </a:r>
            <a:endParaRPr lang="en-US" dirty="0"/>
          </a:p>
        </p:txBody>
      </p:sp>
      <p:sp>
        <p:nvSpPr>
          <p:cNvPr id="16387" name="Rectangle 3" descr="Rectangle: Click to edit Master text styles&#10;Second level&#10;Third level&#10;Fourth level&#10;Fifth level"/>
          <p:cNvSpPr>
            <a:spLocks noGrp="1" noChangeArrowheads="1"/>
          </p:cNvSpPr>
          <p:nvPr>
            <p:ph idx="1"/>
          </p:nvPr>
        </p:nvSpPr>
        <p:spPr>
          <a:xfrm>
            <a:off x="533400" y="1503335"/>
            <a:ext cx="8382000" cy="4880675"/>
          </a:xfrm>
        </p:spPr>
        <p:txBody>
          <a:bodyPr/>
          <a:lstStyle/>
          <a:p>
            <a:pPr>
              <a:buFont typeface="Wingdings" pitchFamily="2" charset="2"/>
              <a:buNone/>
            </a:pPr>
            <a:r>
              <a:rPr lang="en-US" sz="2400" b="0" dirty="0"/>
              <a:t>	</a:t>
            </a:r>
            <a:r>
              <a:rPr lang="en-US" sz="2000" b="0" dirty="0">
                <a:solidFill>
                  <a:schemeClr val="bg2"/>
                </a:solidFill>
                <a:latin typeface="Courier New" pitchFamily="49" charset="0"/>
                <a:cs typeface="Courier New" pitchFamily="49" charset="0"/>
              </a:rPr>
              <a:t>strcpy</a:t>
            </a:r>
            <a:r>
              <a:rPr lang="en-US" sz="2000" b="0" dirty="0">
                <a:latin typeface="Courier New" pitchFamily="49" charset="0"/>
                <a:cs typeface="Courier New" pitchFamily="49" charset="0"/>
              </a:rPr>
              <a:t> (char *</a:t>
            </a:r>
            <a:r>
              <a:rPr lang="en-US" sz="2000" b="0" dirty="0" err="1">
                <a:latin typeface="Courier New" pitchFamily="49" charset="0"/>
                <a:cs typeface="Courier New" pitchFamily="49" charset="0"/>
              </a:rPr>
              <a:t>dest</a:t>
            </a:r>
            <a:r>
              <a:rPr lang="en-US" sz="2000" b="0" dirty="0">
                <a:latin typeface="Courier New" pitchFamily="49" charset="0"/>
                <a:cs typeface="Courier New" pitchFamily="49" charset="0"/>
              </a:rPr>
              <a:t>, </a:t>
            </a:r>
            <a:r>
              <a:rPr lang="en-US" sz="2000" b="0" dirty="0" err="1">
                <a:latin typeface="Courier New" pitchFamily="49" charset="0"/>
                <a:cs typeface="Courier New" pitchFamily="49" charset="0"/>
              </a:rPr>
              <a:t>const</a:t>
            </a:r>
            <a:r>
              <a:rPr lang="en-US" sz="2000" b="0" dirty="0">
                <a:latin typeface="Courier New" pitchFamily="49" charset="0"/>
                <a:cs typeface="Courier New" pitchFamily="49" charset="0"/>
              </a:rPr>
              <a:t> char *</a:t>
            </a:r>
            <a:r>
              <a:rPr lang="en-US" sz="2000" b="0" dirty="0" err="1">
                <a:latin typeface="Courier New" pitchFamily="49" charset="0"/>
                <a:cs typeface="Courier New" pitchFamily="49" charset="0"/>
              </a:rPr>
              <a:t>src</a:t>
            </a:r>
            <a:r>
              <a:rPr lang="en-US" sz="2000" b="0" dirty="0">
                <a:latin typeface="Courier New" pitchFamily="49" charset="0"/>
                <a:cs typeface="Courier New" pitchFamily="49" charset="0"/>
              </a:rPr>
              <a:t>)</a:t>
            </a:r>
          </a:p>
          <a:p>
            <a:pPr>
              <a:buFont typeface="Wingdings" pitchFamily="2" charset="2"/>
              <a:buNone/>
            </a:pPr>
            <a:r>
              <a:rPr lang="en-US" sz="2000" b="0" dirty="0">
                <a:latin typeface="Courier New" pitchFamily="49" charset="0"/>
                <a:cs typeface="Courier New" pitchFamily="49" charset="0"/>
              </a:rPr>
              <a:t>	</a:t>
            </a:r>
            <a:r>
              <a:rPr lang="en-US" sz="2000" b="0" dirty="0" err="1">
                <a:solidFill>
                  <a:schemeClr val="bg2"/>
                </a:solidFill>
                <a:latin typeface="Courier New" pitchFamily="49" charset="0"/>
                <a:cs typeface="Courier New" pitchFamily="49" charset="0"/>
              </a:rPr>
              <a:t>strcat</a:t>
            </a:r>
            <a:r>
              <a:rPr lang="en-US" sz="2000" b="0" dirty="0">
                <a:latin typeface="Courier New" pitchFamily="49" charset="0"/>
                <a:cs typeface="Courier New" pitchFamily="49" charset="0"/>
              </a:rPr>
              <a:t> (char *</a:t>
            </a:r>
            <a:r>
              <a:rPr lang="en-US" sz="2000" b="0" dirty="0" err="1">
                <a:latin typeface="Courier New" pitchFamily="49" charset="0"/>
                <a:cs typeface="Courier New" pitchFamily="49" charset="0"/>
              </a:rPr>
              <a:t>dest</a:t>
            </a:r>
            <a:r>
              <a:rPr lang="en-US" sz="2000" b="0" dirty="0">
                <a:latin typeface="Courier New" pitchFamily="49" charset="0"/>
                <a:cs typeface="Courier New" pitchFamily="49" charset="0"/>
              </a:rPr>
              <a:t>, </a:t>
            </a:r>
            <a:r>
              <a:rPr lang="en-US" sz="2000" b="0" dirty="0" err="1">
                <a:latin typeface="Courier New" pitchFamily="49" charset="0"/>
                <a:cs typeface="Courier New" pitchFamily="49" charset="0"/>
              </a:rPr>
              <a:t>const</a:t>
            </a:r>
            <a:r>
              <a:rPr lang="en-US" sz="2000" b="0" dirty="0">
                <a:latin typeface="Courier New" pitchFamily="49" charset="0"/>
                <a:cs typeface="Courier New" pitchFamily="49" charset="0"/>
              </a:rPr>
              <a:t> char *</a:t>
            </a:r>
            <a:r>
              <a:rPr lang="en-US" sz="2000" b="0" dirty="0" err="1">
                <a:latin typeface="Courier New" pitchFamily="49" charset="0"/>
                <a:cs typeface="Courier New" pitchFamily="49" charset="0"/>
              </a:rPr>
              <a:t>src</a:t>
            </a:r>
            <a:r>
              <a:rPr lang="en-US" sz="2000" b="0" dirty="0">
                <a:latin typeface="Courier New" pitchFamily="49" charset="0"/>
                <a:cs typeface="Courier New" pitchFamily="49" charset="0"/>
              </a:rPr>
              <a:t>)</a:t>
            </a:r>
          </a:p>
          <a:p>
            <a:pPr>
              <a:buFont typeface="Wingdings" pitchFamily="2" charset="2"/>
              <a:buNone/>
            </a:pPr>
            <a:r>
              <a:rPr lang="en-US" sz="2000" b="0" dirty="0">
                <a:latin typeface="Courier New" pitchFamily="49" charset="0"/>
                <a:cs typeface="Courier New" pitchFamily="49" charset="0"/>
              </a:rPr>
              <a:t>	</a:t>
            </a:r>
            <a:r>
              <a:rPr lang="en-US" sz="2000" b="0" dirty="0">
                <a:solidFill>
                  <a:schemeClr val="bg2"/>
                </a:solidFill>
                <a:latin typeface="Courier New" pitchFamily="49" charset="0"/>
                <a:cs typeface="Courier New" pitchFamily="49" charset="0"/>
              </a:rPr>
              <a:t>gets</a:t>
            </a:r>
            <a:r>
              <a:rPr lang="en-US" sz="2000" b="0" dirty="0">
                <a:latin typeface="Courier New" pitchFamily="49" charset="0"/>
                <a:cs typeface="Courier New" pitchFamily="49" charset="0"/>
              </a:rPr>
              <a:t> (char *s)</a:t>
            </a:r>
          </a:p>
          <a:p>
            <a:pPr>
              <a:buFont typeface="Wingdings" pitchFamily="2" charset="2"/>
              <a:buNone/>
            </a:pPr>
            <a:r>
              <a:rPr lang="en-US" sz="2000" b="0" dirty="0">
                <a:latin typeface="Courier New" pitchFamily="49" charset="0"/>
                <a:cs typeface="Courier New" pitchFamily="49" charset="0"/>
              </a:rPr>
              <a:t>	</a:t>
            </a:r>
            <a:r>
              <a:rPr lang="en-US" sz="2000" b="0" dirty="0" err="1">
                <a:solidFill>
                  <a:schemeClr val="bg2"/>
                </a:solidFill>
                <a:latin typeface="Courier New" pitchFamily="49" charset="0"/>
                <a:cs typeface="Courier New" pitchFamily="49" charset="0"/>
              </a:rPr>
              <a:t>scanf</a:t>
            </a:r>
            <a:r>
              <a:rPr lang="en-US" sz="2000" b="0" dirty="0">
                <a:latin typeface="Courier New" pitchFamily="49" charset="0"/>
                <a:cs typeface="Courier New" pitchFamily="49" charset="0"/>
              </a:rPr>
              <a:t> (</a:t>
            </a:r>
            <a:r>
              <a:rPr lang="en-US" sz="2000" b="0" dirty="0" err="1">
                <a:latin typeface="Courier New" pitchFamily="49" charset="0"/>
                <a:cs typeface="Courier New" pitchFamily="49" charset="0"/>
              </a:rPr>
              <a:t>const</a:t>
            </a:r>
            <a:r>
              <a:rPr lang="en-US" sz="2000" b="0" dirty="0">
                <a:latin typeface="Courier New" pitchFamily="49" charset="0"/>
                <a:cs typeface="Courier New" pitchFamily="49" charset="0"/>
              </a:rPr>
              <a:t> char *format, … )</a:t>
            </a:r>
          </a:p>
          <a:p>
            <a:pPr>
              <a:buFont typeface="Wingdings" pitchFamily="2" charset="2"/>
              <a:buNone/>
            </a:pPr>
            <a:r>
              <a:rPr lang="en-US" sz="2400" b="0" dirty="0"/>
              <a:t>	</a:t>
            </a:r>
          </a:p>
          <a:p>
            <a:pPr>
              <a:spcBef>
                <a:spcPct val="150000"/>
              </a:spcBef>
            </a:pPr>
            <a:r>
              <a:rPr lang="en-US" sz="2400" b="0" dirty="0"/>
              <a:t>“</a:t>
            </a:r>
            <a:r>
              <a:rPr lang="zh-CN" altLang="en-US" sz="2400" b="0" dirty="0"/>
              <a:t>安全</a:t>
            </a:r>
            <a:r>
              <a:rPr lang="en-US" sz="2400" b="0" dirty="0"/>
              <a:t>” </a:t>
            </a:r>
            <a:r>
              <a:rPr lang="zh-CN" altLang="en-US" sz="2400" b="0" dirty="0"/>
              <a:t>版本</a:t>
            </a:r>
            <a:r>
              <a:rPr lang="en-US" sz="2400" b="0" dirty="0"/>
              <a:t>  </a:t>
            </a:r>
            <a:r>
              <a:rPr lang="en-US" sz="2400" b="0" dirty="0">
                <a:solidFill>
                  <a:schemeClr val="bg2"/>
                </a:solidFill>
                <a:latin typeface="Courier New" pitchFamily="49" charset="0"/>
                <a:cs typeface="Courier New" pitchFamily="49" charset="0"/>
              </a:rPr>
              <a:t>strncpy</a:t>
            </a:r>
            <a:r>
              <a:rPr lang="en-US" sz="2400" b="0" dirty="0">
                <a:latin typeface="Courier New" pitchFamily="49" charset="0"/>
                <a:cs typeface="Courier New" pitchFamily="49" charset="0"/>
              </a:rPr>
              <a:t>()</a:t>
            </a:r>
            <a:r>
              <a:rPr lang="en-US" sz="2400" b="0" dirty="0"/>
              <a:t>,</a:t>
            </a:r>
            <a:r>
              <a:rPr lang="en-US" sz="2400" b="0" dirty="0">
                <a:solidFill>
                  <a:srgbClr val="6699FF"/>
                </a:solidFill>
              </a:rPr>
              <a:t> </a:t>
            </a:r>
            <a:r>
              <a:rPr lang="en-US" sz="2400" b="0" dirty="0" err="1">
                <a:solidFill>
                  <a:schemeClr val="bg2"/>
                </a:solidFill>
                <a:latin typeface="Courier New" pitchFamily="49" charset="0"/>
                <a:cs typeface="Courier New" pitchFamily="49" charset="0"/>
              </a:rPr>
              <a:t>strncat</a:t>
            </a:r>
            <a:r>
              <a:rPr lang="en-US" sz="2400" b="0" dirty="0">
                <a:latin typeface="Courier New" pitchFamily="49" charset="0"/>
                <a:cs typeface="Courier New" pitchFamily="49" charset="0"/>
              </a:rPr>
              <a:t>()</a:t>
            </a:r>
            <a:r>
              <a:rPr lang="zh-CN" altLang="en-US" sz="2400" b="0" dirty="0">
                <a:latin typeface="Courier New" pitchFamily="49" charset="0"/>
                <a:cs typeface="Courier New" pitchFamily="49" charset="0"/>
              </a:rPr>
              <a:t>也是不安全的</a:t>
            </a:r>
            <a:endParaRPr lang="en-US" sz="2400" b="0" dirty="0"/>
          </a:p>
          <a:p>
            <a:pPr lvl="1"/>
            <a:r>
              <a:rPr lang="zh-CN" altLang="en-US" dirty="0">
                <a:latin typeface="Courier New" pitchFamily="49" charset="0"/>
                <a:cs typeface="Courier New" pitchFamily="49" charset="0"/>
              </a:rPr>
              <a:t>如：</a:t>
            </a:r>
            <a:r>
              <a:rPr lang="en-US" dirty="0" err="1">
                <a:solidFill>
                  <a:schemeClr val="bg2"/>
                </a:solidFill>
                <a:latin typeface="Courier New" pitchFamily="49" charset="0"/>
                <a:cs typeface="Courier New" pitchFamily="49" charset="0"/>
              </a:rPr>
              <a:t>strncpy</a:t>
            </a:r>
            <a:r>
              <a:rPr lang="en-US" dirty="0">
                <a:latin typeface="Courier New" pitchFamily="49" charset="0"/>
                <a:cs typeface="Courier New" pitchFamily="49" charset="0"/>
              </a:rPr>
              <a:t>()</a:t>
            </a:r>
            <a:r>
              <a:rPr lang="zh-CN" altLang="en-US" dirty="0"/>
              <a:t>函数不能保证用空字符‘</a:t>
            </a:r>
            <a:r>
              <a:rPr lang="en-US" altLang="zh-CN" dirty="0"/>
              <a:t>\0</a:t>
            </a:r>
            <a:r>
              <a:rPr lang="zh-CN" altLang="en-US" dirty="0"/>
              <a:t>’终止目标字符串</a:t>
            </a:r>
            <a:endParaRPr lang="en-US" altLang="zh-CN" dirty="0"/>
          </a:p>
          <a:p>
            <a:r>
              <a:rPr lang="zh-CN" altLang="en-US" sz="2400" b="0" dirty="0"/>
              <a:t>更安全：</a:t>
            </a:r>
            <a:r>
              <a:rPr lang="en-US" altLang="zh-CN" sz="2400" b="0" dirty="0" err="1">
                <a:solidFill>
                  <a:schemeClr val="bg2"/>
                </a:solidFill>
                <a:latin typeface="Courier New" pitchFamily="49" charset="0"/>
                <a:cs typeface="Courier New" pitchFamily="49" charset="0"/>
              </a:rPr>
              <a:t>strlcpy</a:t>
            </a:r>
            <a:r>
              <a:rPr lang="zh-CN" altLang="en-US" sz="2400" b="0" dirty="0">
                <a:solidFill>
                  <a:schemeClr val="bg2"/>
                </a:solidFill>
                <a:latin typeface="Courier New" pitchFamily="49" charset="0"/>
                <a:cs typeface="Courier New" pitchFamily="49" charset="0"/>
              </a:rPr>
              <a:t>、</a:t>
            </a:r>
            <a:r>
              <a:rPr lang="en-US" altLang="zh-CN" sz="2400" b="0" dirty="0" err="1">
                <a:solidFill>
                  <a:schemeClr val="bg2"/>
                </a:solidFill>
                <a:latin typeface="Courier New" pitchFamily="49" charset="0"/>
                <a:cs typeface="Courier New" pitchFamily="49" charset="0"/>
              </a:rPr>
              <a:t>strcpy_s</a:t>
            </a:r>
            <a:r>
              <a:rPr lang="en-US" altLang="zh-CN" sz="2400" b="0" dirty="0">
                <a:solidFill>
                  <a:schemeClr val="bg2"/>
                </a:solidFill>
                <a:latin typeface="Courier New" pitchFamily="49" charset="0"/>
                <a:cs typeface="Courier New" pitchFamily="49" charset="0"/>
              </a:rPr>
              <a:t> (Windows)</a:t>
            </a:r>
          </a:p>
        </p:txBody>
      </p:sp>
      <p:sp>
        <p:nvSpPr>
          <p:cNvPr id="16388" name="Line 4"/>
          <p:cNvSpPr>
            <a:spLocks noChangeShapeType="1"/>
          </p:cNvSpPr>
          <p:nvPr/>
        </p:nvSpPr>
        <p:spPr bwMode="auto">
          <a:xfrm>
            <a:off x="1295400" y="3162300"/>
            <a:ext cx="0" cy="533400"/>
          </a:xfrm>
          <a:prstGeom prst="line">
            <a:avLst/>
          </a:prstGeom>
          <a:noFill/>
          <a:ln w="76200">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sz="1050" b="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10</a:t>
            </a:fld>
            <a:endParaRPr lang="en-US"/>
          </a:p>
        </p:txBody>
      </p:sp>
    </p:spTree>
    <p:extLst>
      <p:ext uri="{BB962C8B-B14F-4D97-AF65-F5344CB8AC3E}">
        <p14:creationId xmlns:p14="http://schemas.microsoft.com/office/powerpoint/2010/main" val="13794016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E56EE-6C37-4AE9-8416-C8D40AD5B644}"/>
              </a:ext>
            </a:extLst>
          </p:cNvPr>
          <p:cNvSpPr>
            <a:spLocks noGrp="1"/>
          </p:cNvSpPr>
          <p:nvPr>
            <p:ph type="title"/>
          </p:nvPr>
        </p:nvSpPr>
        <p:spPr/>
        <p:txBody>
          <a:bodyPr/>
          <a:lstStyle/>
          <a:p>
            <a:r>
              <a:rPr lang="zh-CN" altLang="en-US" dirty="0"/>
              <a:t>几点回顾</a:t>
            </a:r>
          </a:p>
        </p:txBody>
      </p:sp>
      <p:sp>
        <p:nvSpPr>
          <p:cNvPr id="3" name="内容占位符 2">
            <a:extLst>
              <a:ext uri="{FF2B5EF4-FFF2-40B4-BE49-F238E27FC236}">
                <a16:creationId xmlns:a16="http://schemas.microsoft.com/office/drawing/2014/main" id="{33584482-538C-4149-973D-ECA9327F58D7}"/>
              </a:ext>
            </a:extLst>
          </p:cNvPr>
          <p:cNvSpPr>
            <a:spLocks noGrp="1"/>
          </p:cNvSpPr>
          <p:nvPr>
            <p:ph idx="1"/>
          </p:nvPr>
        </p:nvSpPr>
        <p:spPr>
          <a:xfrm>
            <a:off x="685800" y="1447800"/>
            <a:ext cx="7772400" cy="4495800"/>
          </a:xfrm>
        </p:spPr>
        <p:txBody>
          <a:bodyPr/>
          <a:lstStyle/>
          <a:p>
            <a:r>
              <a:rPr lang="en-US" altLang="zh-CN" dirty="0"/>
              <a:t>Canary</a:t>
            </a:r>
          </a:p>
          <a:p>
            <a:pPr lvl="1"/>
            <a:r>
              <a:rPr lang="zh-CN" altLang="en-US" dirty="0"/>
              <a:t>绕过方法？</a:t>
            </a:r>
            <a:endParaRPr lang="en-US" altLang="zh-CN" dirty="0"/>
          </a:p>
          <a:p>
            <a:pPr lvl="2"/>
            <a:r>
              <a:rPr lang="en-US" altLang="zh-CN" dirty="0"/>
              <a:t>read</a:t>
            </a:r>
          </a:p>
          <a:p>
            <a:pPr lvl="2"/>
            <a:r>
              <a:rPr lang="zh-CN" altLang="en-US" dirty="0"/>
              <a:t>多进程</a:t>
            </a:r>
            <a:endParaRPr lang="en-US" altLang="zh-CN" dirty="0"/>
          </a:p>
          <a:p>
            <a:pPr lvl="2"/>
            <a:r>
              <a:rPr lang="zh-CN" altLang="en-US" dirty="0"/>
              <a:t>劫持</a:t>
            </a:r>
            <a:r>
              <a:rPr lang="en-US" altLang="zh-CN" dirty="0" err="1"/>
              <a:t>stack_chk_fail</a:t>
            </a:r>
            <a:endParaRPr lang="en-US" altLang="zh-CN" dirty="0"/>
          </a:p>
          <a:p>
            <a:r>
              <a:rPr lang="en-US" altLang="zh-CN" dirty="0"/>
              <a:t>GOT</a:t>
            </a:r>
          </a:p>
          <a:p>
            <a:pPr lvl="1"/>
            <a:r>
              <a:rPr lang="zh-CN" altLang="en-US" dirty="0"/>
              <a:t>可以利用于？</a:t>
            </a:r>
            <a:endParaRPr lang="en-US" altLang="zh-CN" dirty="0"/>
          </a:p>
          <a:p>
            <a:pPr lvl="2"/>
            <a:r>
              <a:rPr lang="en-US" altLang="zh-CN" dirty="0"/>
              <a:t>ASLR</a:t>
            </a:r>
            <a:r>
              <a:rPr lang="zh-CN" altLang="en-US" dirty="0"/>
              <a:t>地址泄露</a:t>
            </a:r>
            <a:endParaRPr lang="en-US" altLang="zh-CN" dirty="0"/>
          </a:p>
          <a:p>
            <a:pPr lvl="2"/>
            <a:r>
              <a:rPr lang="zh-CN" altLang="en-US" dirty="0"/>
              <a:t>格式化字符串漏洞利用（任意写），实现劫持</a:t>
            </a:r>
            <a:endParaRPr lang="en-US" altLang="zh-CN" dirty="0"/>
          </a:p>
          <a:p>
            <a:r>
              <a:rPr lang="en-US" altLang="zh-CN" dirty="0"/>
              <a:t>Stack </a:t>
            </a:r>
            <a:r>
              <a:rPr lang="zh-CN" altLang="en-US" dirty="0"/>
              <a:t>限制</a:t>
            </a:r>
            <a:endParaRPr lang="en-US" altLang="zh-CN" dirty="0"/>
          </a:p>
          <a:p>
            <a:pPr lvl="1"/>
            <a:r>
              <a:rPr lang="en-US" altLang="zh-CN" dirty="0"/>
              <a:t>Stack pivot (</a:t>
            </a:r>
            <a:r>
              <a:rPr lang="zh-CN" altLang="en-US" dirty="0"/>
              <a:t>迁移</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6C0FE1A2-2E59-47B8-8B8C-D899D6736B29}"/>
              </a:ext>
            </a:extLst>
          </p:cNvPr>
          <p:cNvSpPr>
            <a:spLocks noGrp="1"/>
          </p:cNvSpPr>
          <p:nvPr>
            <p:ph type="sldNum" sz="quarter" idx="10"/>
          </p:nvPr>
        </p:nvSpPr>
        <p:spPr/>
        <p:txBody>
          <a:bodyPr/>
          <a:lstStyle/>
          <a:p>
            <a:pPr>
              <a:defRPr/>
            </a:pPr>
            <a:fld id="{C9D1E93E-F34F-496D-BF1C-D8229D0E4D84}" type="slidenum">
              <a:rPr lang="en-US" smtClean="0"/>
              <a:pPr>
                <a:defRPr/>
              </a:pPr>
              <a:t>100</a:t>
            </a:fld>
            <a:endParaRPr lang="en-US"/>
          </a:p>
        </p:txBody>
      </p:sp>
      <p:sp>
        <p:nvSpPr>
          <p:cNvPr id="5" name="文本框 4">
            <a:extLst>
              <a:ext uri="{FF2B5EF4-FFF2-40B4-BE49-F238E27FC236}">
                <a16:creationId xmlns:a16="http://schemas.microsoft.com/office/drawing/2014/main" id="{953AA572-BA64-4B07-97AD-6D3C152D22DE}"/>
              </a:ext>
            </a:extLst>
          </p:cNvPr>
          <p:cNvSpPr txBox="1"/>
          <p:nvPr/>
        </p:nvSpPr>
        <p:spPr>
          <a:xfrm>
            <a:off x="4876800" y="1438390"/>
            <a:ext cx="4343400" cy="1938992"/>
          </a:xfrm>
          <a:prstGeom prst="rect">
            <a:avLst/>
          </a:prstGeom>
          <a:noFill/>
        </p:spPr>
        <p:txBody>
          <a:bodyPr wrap="square" rtlCol="0">
            <a:spAutoFit/>
          </a:bodyPr>
          <a:lstStyle/>
          <a:p>
            <a:pPr algn="l"/>
            <a:r>
              <a:rPr lang="en-US" altLang="zh-CN" b="0" dirty="0">
                <a:latin typeface="Courier New" panose="02070309020205020404" pitchFamily="49" charset="0"/>
                <a:cs typeface="Courier New" panose="02070309020205020404" pitchFamily="49" charset="0"/>
              </a:rPr>
              <a:t>void vuln() {</a:t>
            </a:r>
          </a:p>
          <a:p>
            <a:pPr algn="l"/>
            <a:r>
              <a:rPr lang="en-US" altLang="zh-CN" b="0" dirty="0">
                <a:latin typeface="Courier New" panose="02070309020205020404" pitchFamily="49" charset="0"/>
                <a:cs typeface="Courier New" panose="02070309020205020404" pitchFamily="49" charset="0"/>
              </a:rPr>
              <a:t>  char </a:t>
            </a:r>
            <a:r>
              <a:rPr lang="en-US" altLang="zh-CN" b="0" dirty="0" err="1">
                <a:latin typeface="Courier New" panose="02070309020205020404" pitchFamily="49" charset="0"/>
                <a:cs typeface="Courier New" panose="02070309020205020404" pitchFamily="49" charset="0"/>
              </a:rPr>
              <a:t>buf</a:t>
            </a:r>
            <a:r>
              <a:rPr lang="en-US" altLang="zh-CN" b="0" dirty="0">
                <a:latin typeface="Courier New" panose="02070309020205020404" pitchFamily="49" charset="0"/>
                <a:cs typeface="Courier New" panose="02070309020205020404" pitchFamily="49" charset="0"/>
              </a:rPr>
              <a:t>[256];</a:t>
            </a:r>
          </a:p>
          <a:p>
            <a:pPr algn="l"/>
            <a:r>
              <a:rPr lang="en-US" altLang="zh-CN" b="0" dirty="0">
                <a:latin typeface="Courier New" panose="02070309020205020404" pitchFamily="49" charset="0"/>
                <a:cs typeface="Courier New" panose="02070309020205020404" pitchFamily="49" charset="0"/>
              </a:rPr>
              <a:t>  </a:t>
            </a:r>
            <a:r>
              <a:rPr lang="en-US" altLang="zh-CN" b="0" dirty="0" err="1">
                <a:latin typeface="Courier New" panose="02070309020205020404" pitchFamily="49" charset="0"/>
                <a:cs typeface="Courier New" panose="02070309020205020404" pitchFamily="49" charset="0"/>
              </a:rPr>
              <a:t>fgets</a:t>
            </a:r>
            <a:r>
              <a:rPr lang="en-US" altLang="zh-CN" b="0" dirty="0">
                <a:latin typeface="Courier New" panose="02070309020205020404" pitchFamily="49" charset="0"/>
                <a:cs typeface="Courier New" panose="02070309020205020404" pitchFamily="49" charset="0"/>
              </a:rPr>
              <a:t>(</a:t>
            </a:r>
            <a:r>
              <a:rPr lang="en-US" altLang="zh-CN" b="0" dirty="0" err="1">
                <a:latin typeface="Courier New" panose="02070309020205020404" pitchFamily="49" charset="0"/>
                <a:cs typeface="Courier New" panose="02070309020205020404" pitchFamily="49" charset="0"/>
              </a:rPr>
              <a:t>buf</a:t>
            </a:r>
            <a:r>
              <a:rPr lang="en-US" altLang="zh-CN" b="0" dirty="0">
                <a:latin typeface="Courier New" panose="02070309020205020404" pitchFamily="49" charset="0"/>
                <a:cs typeface="Courier New" panose="02070309020205020404" pitchFamily="49" charset="0"/>
              </a:rPr>
              <a:t>, 256, stdin);</a:t>
            </a:r>
          </a:p>
          <a:p>
            <a:pPr algn="l"/>
            <a:r>
              <a:rPr lang="en-US" altLang="zh-CN" b="0" dirty="0">
                <a:latin typeface="Courier New" panose="02070309020205020404" pitchFamily="49" charset="0"/>
                <a:cs typeface="Courier New" panose="02070309020205020404" pitchFamily="49" charset="0"/>
              </a:rPr>
              <a:t>  </a:t>
            </a:r>
            <a:r>
              <a:rPr lang="en-US" altLang="zh-CN" b="0" dirty="0" err="1">
                <a:latin typeface="Courier New" panose="02070309020205020404" pitchFamily="49" charset="0"/>
                <a:cs typeface="Courier New" panose="02070309020205020404" pitchFamily="49" charset="0"/>
              </a:rPr>
              <a:t>printf</a:t>
            </a:r>
            <a:r>
              <a:rPr lang="en-US" altLang="zh-CN" b="0" dirty="0">
                <a:latin typeface="Courier New" panose="02070309020205020404" pitchFamily="49" charset="0"/>
                <a:cs typeface="Courier New" panose="02070309020205020404" pitchFamily="49" charset="0"/>
              </a:rPr>
              <a:t>(</a:t>
            </a:r>
            <a:r>
              <a:rPr lang="en-US" altLang="zh-CN" b="0" dirty="0" err="1">
                <a:latin typeface="Courier New" panose="02070309020205020404" pitchFamily="49" charset="0"/>
                <a:cs typeface="Courier New" panose="02070309020205020404" pitchFamily="49" charset="0"/>
              </a:rPr>
              <a:t>buf</a:t>
            </a:r>
            <a:r>
              <a:rPr lang="en-US" altLang="zh-CN" b="0" dirty="0">
                <a:latin typeface="Courier New" panose="02070309020205020404" pitchFamily="49" charset="0"/>
                <a:cs typeface="Courier New" panose="02070309020205020404" pitchFamily="49" charset="0"/>
              </a:rPr>
              <a:t>);</a:t>
            </a:r>
          </a:p>
          <a:p>
            <a:pPr algn="l"/>
            <a:r>
              <a:rPr lang="en-US" altLang="zh-CN" b="0" dirty="0">
                <a:latin typeface="Courier New" panose="02070309020205020404" pitchFamily="49" charset="0"/>
                <a:cs typeface="Courier New" panose="02070309020205020404" pitchFamily="49" charset="0"/>
              </a:rPr>
              <a:t>  exit(1);</a:t>
            </a:r>
          </a:p>
          <a:p>
            <a:pPr algn="l"/>
            <a:r>
              <a:rPr lang="en-US" altLang="zh-CN" b="0" dirty="0">
                <a:latin typeface="Courier New" panose="02070309020205020404" pitchFamily="49" charset="0"/>
                <a:cs typeface="Courier New" panose="02070309020205020404" pitchFamily="49" charset="0"/>
              </a:rPr>
              <a:t>}</a:t>
            </a:r>
            <a:endParaRPr lang="zh-CN" altLang="en-US" b="0" dirty="0">
              <a:latin typeface="Courier New" panose="02070309020205020404" pitchFamily="49" charset="0"/>
              <a:cs typeface="Courier New" panose="02070309020205020404" pitchFamily="49" charset="0"/>
            </a:endParaRPr>
          </a:p>
        </p:txBody>
      </p:sp>
      <p:sp>
        <p:nvSpPr>
          <p:cNvPr id="6" name="文本框 5">
            <a:extLst>
              <a:ext uri="{FF2B5EF4-FFF2-40B4-BE49-F238E27FC236}">
                <a16:creationId xmlns:a16="http://schemas.microsoft.com/office/drawing/2014/main" id="{1B3AA1A0-C821-40E8-B9F2-555DF918A25C}"/>
              </a:ext>
            </a:extLst>
          </p:cNvPr>
          <p:cNvSpPr txBox="1"/>
          <p:nvPr/>
        </p:nvSpPr>
        <p:spPr>
          <a:xfrm>
            <a:off x="4792894" y="5743545"/>
            <a:ext cx="2362200" cy="400110"/>
          </a:xfrm>
          <a:prstGeom prst="rect">
            <a:avLst/>
          </a:prstGeom>
          <a:noFill/>
        </p:spPr>
        <p:txBody>
          <a:bodyPr wrap="square" rtlCol="0">
            <a:spAutoFit/>
          </a:bodyPr>
          <a:lstStyle>
            <a:defPPr>
              <a:defRPr lang="en-US"/>
            </a:defPPr>
            <a:lvl1pPr algn="l">
              <a:defRPr b="0">
                <a:latin typeface="Courier New" panose="02070309020205020404" pitchFamily="49" charset="0"/>
                <a:cs typeface="Courier New" panose="02070309020205020404" pitchFamily="49" charset="0"/>
              </a:defRPr>
            </a:lvl1pPr>
          </a:lstStyle>
          <a:p>
            <a:r>
              <a:rPr lang="en-US" altLang="zh-CN" dirty="0"/>
              <a:t>pop </a:t>
            </a:r>
            <a:r>
              <a:rPr lang="en-US" altLang="zh-CN" dirty="0" err="1"/>
              <a:t>esp</a:t>
            </a:r>
            <a:r>
              <a:rPr lang="en-US" altLang="zh-CN" dirty="0"/>
              <a:t>;</a:t>
            </a:r>
            <a:r>
              <a:rPr lang="zh-CN" altLang="en-US" dirty="0"/>
              <a:t> </a:t>
            </a:r>
            <a:r>
              <a:rPr lang="en-US" altLang="zh-CN" dirty="0"/>
              <a:t>ret</a:t>
            </a:r>
            <a:endParaRPr lang="zh-CN" altLang="en-US" dirty="0"/>
          </a:p>
        </p:txBody>
      </p:sp>
      <p:sp>
        <p:nvSpPr>
          <p:cNvPr id="7" name="文本框 6">
            <a:extLst>
              <a:ext uri="{FF2B5EF4-FFF2-40B4-BE49-F238E27FC236}">
                <a16:creationId xmlns:a16="http://schemas.microsoft.com/office/drawing/2014/main" id="{E7E2A0E0-5E79-49C5-ADED-2E16E6FCEFC1}"/>
              </a:ext>
            </a:extLst>
          </p:cNvPr>
          <p:cNvSpPr txBox="1"/>
          <p:nvPr/>
        </p:nvSpPr>
        <p:spPr>
          <a:xfrm>
            <a:off x="4792894" y="6206319"/>
            <a:ext cx="2362200" cy="400110"/>
          </a:xfrm>
          <a:prstGeom prst="rect">
            <a:avLst/>
          </a:prstGeom>
          <a:noFill/>
        </p:spPr>
        <p:txBody>
          <a:bodyPr wrap="square" rtlCol="0">
            <a:spAutoFit/>
          </a:bodyPr>
          <a:lstStyle>
            <a:defPPr>
              <a:defRPr lang="en-US"/>
            </a:defPPr>
            <a:lvl1pPr algn="l">
              <a:defRPr b="0">
                <a:latin typeface="Courier New" panose="02070309020205020404" pitchFamily="49" charset="0"/>
                <a:cs typeface="Courier New" panose="02070309020205020404" pitchFamily="49" charset="0"/>
              </a:defRPr>
            </a:lvl1pPr>
          </a:lstStyle>
          <a:p>
            <a:r>
              <a:rPr lang="en-US" altLang="zh-CN" dirty="0"/>
              <a:t>leave;</a:t>
            </a:r>
            <a:r>
              <a:rPr lang="zh-CN" altLang="en-US" dirty="0"/>
              <a:t> </a:t>
            </a:r>
            <a:r>
              <a:rPr lang="en-US" altLang="zh-CN" dirty="0"/>
              <a:t>ret</a:t>
            </a:r>
            <a:endParaRPr lang="zh-CN" altLang="en-US" dirty="0"/>
          </a:p>
        </p:txBody>
      </p:sp>
    </p:spTree>
    <p:extLst>
      <p:ext uri="{BB962C8B-B14F-4D97-AF65-F5344CB8AC3E}">
        <p14:creationId xmlns:p14="http://schemas.microsoft.com/office/powerpoint/2010/main" val="217665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pPr>
              <a:lnSpc>
                <a:spcPct val="125000"/>
              </a:lnSpc>
            </a:pPr>
            <a:r>
              <a:rPr lang="zh-CN" altLang="en-US" dirty="0"/>
              <a:t>控制流劫持攻击</a:t>
            </a:r>
            <a:endParaRPr lang="en-US" altLang="zh-CN" dirty="0"/>
          </a:p>
          <a:p>
            <a:pPr>
              <a:lnSpc>
                <a:spcPct val="125000"/>
              </a:lnSpc>
            </a:pPr>
            <a:r>
              <a:rPr lang="zh-CN" altLang="en-US" dirty="0"/>
              <a:t>防御方法简介</a:t>
            </a:r>
            <a:endParaRPr lang="en-US" altLang="zh-CN" dirty="0"/>
          </a:p>
          <a:p>
            <a:pPr>
              <a:lnSpc>
                <a:spcPct val="125000"/>
              </a:lnSpc>
            </a:pPr>
            <a:r>
              <a:rPr lang="en-US" altLang="zh-CN" dirty="0"/>
              <a:t>Return</a:t>
            </a:r>
            <a:r>
              <a:rPr lang="zh-CN" altLang="en-US" dirty="0"/>
              <a:t> </a:t>
            </a:r>
            <a:r>
              <a:rPr lang="en-US" altLang="zh-CN" dirty="0"/>
              <a:t>to</a:t>
            </a:r>
            <a:r>
              <a:rPr lang="zh-CN" altLang="en-US" dirty="0"/>
              <a:t> </a:t>
            </a:r>
            <a:r>
              <a:rPr lang="en-US" altLang="zh-CN" dirty="0" err="1"/>
              <a:t>libc</a:t>
            </a:r>
            <a:r>
              <a:rPr lang="zh-CN" altLang="en-US" dirty="0"/>
              <a:t>及</a:t>
            </a:r>
            <a:r>
              <a:rPr lang="en-US" altLang="zh-CN" dirty="0"/>
              <a:t>ROP</a:t>
            </a:r>
          </a:p>
          <a:p>
            <a:pPr>
              <a:lnSpc>
                <a:spcPct val="125000"/>
              </a:lnSpc>
            </a:pPr>
            <a:r>
              <a:rPr lang="zh-CN" altLang="en-US" dirty="0">
                <a:solidFill>
                  <a:srgbClr val="FF0000"/>
                </a:solidFill>
              </a:rPr>
              <a:t>控制流完整性（</a:t>
            </a:r>
            <a:r>
              <a:rPr lang="en-US" altLang="zh-CN" dirty="0">
                <a:solidFill>
                  <a:srgbClr val="FF0000"/>
                </a:solidFill>
              </a:rPr>
              <a:t>CFI</a:t>
            </a:r>
            <a:r>
              <a:rPr lang="zh-CN" altLang="en-US" dirty="0">
                <a:solidFill>
                  <a:srgbClr val="FF0000"/>
                </a:solidFill>
              </a:rPr>
              <a:t>）</a:t>
            </a:r>
            <a:endParaRPr lang="en-US" altLang="zh-CN" dirty="0">
              <a:solidFill>
                <a:srgbClr val="FF0000"/>
              </a:solidFill>
            </a:endParaRPr>
          </a:p>
        </p:txBody>
      </p:sp>
      <p:sp>
        <p:nvSpPr>
          <p:cNvPr id="4" name="Slide Number Placeholder 3"/>
          <p:cNvSpPr>
            <a:spLocks noGrp="1"/>
          </p:cNvSpPr>
          <p:nvPr>
            <p:ph type="sldNum" sz="quarter" idx="10"/>
          </p:nvPr>
        </p:nvSpPr>
        <p:spPr/>
        <p:txBody>
          <a:bodyPr/>
          <a:lstStyle/>
          <a:p>
            <a:pPr>
              <a:defRPr/>
            </a:pPr>
            <a:fld id="{C9D1E93E-F34F-496D-BF1C-D8229D0E4D84}" type="slidenum">
              <a:rPr lang="en-US" smtClean="0"/>
              <a:pPr>
                <a:defRPr/>
              </a:pPr>
              <a:t>101</a:t>
            </a:fld>
            <a:endParaRPr lang="en-US"/>
          </a:p>
        </p:txBody>
      </p:sp>
    </p:spTree>
    <p:extLst>
      <p:ext uri="{BB962C8B-B14F-4D97-AF65-F5344CB8AC3E}">
        <p14:creationId xmlns:p14="http://schemas.microsoft.com/office/powerpoint/2010/main" val="2047682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2-05 at 22.09.00 .png"/>
          <p:cNvPicPr>
            <a:picLocks noChangeAspect="1"/>
          </p:cNvPicPr>
          <p:nvPr/>
        </p:nvPicPr>
        <p:blipFill rotWithShape="1">
          <a:blip r:embed="rId3" cstate="print"/>
          <a:srcRect/>
          <a:stretch>
            <a:fillRect/>
          </a:stretch>
        </p:blipFill>
        <p:spPr>
          <a:xfrm>
            <a:off x="41735" y="1417284"/>
            <a:ext cx="9060532" cy="4373916"/>
          </a:xfrm>
          <a:prstGeom prst="rect">
            <a:avLst/>
          </a:prstGeom>
        </p:spPr>
      </p:pic>
      <p:sp>
        <p:nvSpPr>
          <p:cNvPr id="7" name="Title 6"/>
          <p:cNvSpPr>
            <a:spLocks noGrp="1"/>
          </p:cNvSpPr>
          <p:nvPr>
            <p:ph type="title"/>
          </p:nvPr>
        </p:nvSpPr>
        <p:spPr/>
        <p:txBody>
          <a:bodyPr/>
          <a:lstStyle/>
          <a:p>
            <a:r>
              <a:rPr lang="zh-CN" altLang="en-US" dirty="0"/>
              <a:t>控制流劫持</a:t>
            </a:r>
            <a:endParaRPr lang="en-US" dirty="0"/>
          </a:p>
        </p:txBody>
      </p:sp>
      <p:sp>
        <p:nvSpPr>
          <p:cNvPr id="17" name="Folded Corner 16"/>
          <p:cNvSpPr/>
          <p:nvPr/>
        </p:nvSpPr>
        <p:spPr>
          <a:xfrm>
            <a:off x="381000" y="4491111"/>
            <a:ext cx="1905000" cy="927437"/>
          </a:xfrm>
          <a:prstGeom prst="foldedCorner">
            <a:avLst>
              <a:gd name="adj" fmla="val 10549"/>
            </a:avLst>
          </a:prstGeom>
          <a:solidFill>
            <a:schemeClr val="accent4">
              <a:lumMod val="95000"/>
              <a:lumOff val="5000"/>
            </a:schemeClr>
          </a:solidFill>
          <a:ln>
            <a:noFill/>
          </a:ln>
          <a:effectLst>
            <a:outerShdw blurRad="40000" dist="35687" dir="27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wrap="square" tIns="91440" bIns="0" rtlCol="0" anchor="t" anchorCtr="0">
            <a:spAutoFit/>
          </a:bodyPr>
          <a:lstStyle/>
          <a:p>
            <a:r>
              <a:rPr lang="zh-CN" altLang="en-US" sz="2400" b="1" dirty="0">
                <a:solidFill>
                  <a:schemeClr val="bg1"/>
                </a:solidFill>
                <a:latin typeface="Consolas" panose="020B0609020204030204"/>
                <a:cs typeface="Consolas" panose="020B0609020204030204"/>
              </a:rPr>
              <a:t>控制信息被非法篡改</a:t>
            </a:r>
            <a:endParaRPr lang="en-US" sz="2000" dirty="0">
              <a:solidFill>
                <a:schemeClr val="bg1"/>
              </a:solidFill>
            </a:endParaRPr>
          </a:p>
        </p:txBody>
      </p:sp>
      <p:sp>
        <p:nvSpPr>
          <p:cNvPr id="3" name="灯片编号占位符 2">
            <a:extLst>
              <a:ext uri="{FF2B5EF4-FFF2-40B4-BE49-F238E27FC236}">
                <a16:creationId xmlns:a16="http://schemas.microsoft.com/office/drawing/2014/main" id="{00F4A065-3505-45DD-B4F5-61AAE49CA21F}"/>
              </a:ext>
            </a:extLst>
          </p:cNvPr>
          <p:cNvSpPr>
            <a:spLocks noGrp="1"/>
          </p:cNvSpPr>
          <p:nvPr>
            <p:ph type="sldNum" sz="quarter" idx="10"/>
          </p:nvPr>
        </p:nvSpPr>
        <p:spPr/>
        <p:txBody>
          <a:bodyPr/>
          <a:lstStyle/>
          <a:p>
            <a:pPr>
              <a:defRPr/>
            </a:pPr>
            <a:fld id="{C9D1E93E-F34F-496D-BF1C-D8229D0E4D84}"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441158"/>
            <a:ext cx="7772400" cy="1143000"/>
          </a:xfrm>
        </p:spPr>
        <p:txBody>
          <a:bodyPr/>
          <a:lstStyle/>
          <a:p>
            <a:pPr>
              <a:defRPr/>
            </a:pPr>
            <a:r>
              <a:rPr lang="zh-CN" altLang="en-US" dirty="0"/>
              <a:t>基于行为的检测</a:t>
            </a:r>
            <a:endParaRPr lang="en-US" altLang="zh-CN" dirty="0"/>
          </a:p>
        </p:txBody>
      </p:sp>
      <p:sp>
        <p:nvSpPr>
          <p:cNvPr id="3" name="Content Placeholder 2"/>
          <p:cNvSpPr>
            <a:spLocks noGrp="1"/>
          </p:cNvSpPr>
          <p:nvPr>
            <p:ph idx="1"/>
          </p:nvPr>
        </p:nvSpPr>
        <p:spPr/>
        <p:txBody>
          <a:bodyPr/>
          <a:lstStyle/>
          <a:p>
            <a:pPr>
              <a:lnSpc>
                <a:spcPct val="125000"/>
              </a:lnSpc>
              <a:defRPr/>
            </a:pPr>
            <a:r>
              <a:rPr lang="en-US" dirty="0"/>
              <a:t>Stack canaries, non-executable data, ASLR</a:t>
            </a:r>
            <a:r>
              <a:rPr lang="zh-CN" altLang="en-US" dirty="0"/>
              <a:t>的目标在于使得攻击步骤复杂化</a:t>
            </a:r>
            <a:endParaRPr lang="en-US" altLang="zh-CN" dirty="0"/>
          </a:p>
          <a:p>
            <a:pPr lvl="1">
              <a:lnSpc>
                <a:spcPct val="125000"/>
              </a:lnSpc>
              <a:defRPr/>
            </a:pPr>
            <a:r>
              <a:rPr lang="zh-CN" altLang="en-US" dirty="0"/>
              <a:t>但是这些方法仍然可能失败</a:t>
            </a:r>
            <a:endParaRPr lang="en-US" dirty="0"/>
          </a:p>
          <a:p>
            <a:pPr>
              <a:lnSpc>
                <a:spcPct val="125000"/>
              </a:lnSpc>
              <a:defRPr/>
            </a:pPr>
            <a:r>
              <a:rPr lang="zh-CN" altLang="en-US" dirty="0">
                <a:solidFill>
                  <a:srgbClr val="FF0000"/>
                </a:solidFill>
              </a:rPr>
              <a:t>基于行为的检测</a:t>
            </a:r>
            <a:endParaRPr lang="en-US" altLang="zh-CN" dirty="0">
              <a:solidFill>
                <a:srgbClr val="FF0000"/>
              </a:solidFill>
            </a:endParaRPr>
          </a:p>
          <a:p>
            <a:pPr lvl="1">
              <a:lnSpc>
                <a:spcPct val="125000"/>
              </a:lnSpc>
              <a:defRPr/>
            </a:pPr>
            <a:r>
              <a:rPr lang="zh-CN" altLang="en-US" dirty="0"/>
              <a:t>观测程序的行为，即其是否按照我们的期望运行</a:t>
            </a:r>
            <a:endParaRPr lang="en-US" altLang="zh-CN" dirty="0"/>
          </a:p>
          <a:p>
            <a:pPr lvl="1">
              <a:lnSpc>
                <a:spcPct val="125000"/>
              </a:lnSpc>
              <a:defRPr/>
            </a:pPr>
            <a:r>
              <a:rPr lang="en-US" altLang="zh-CN" dirty="0"/>
              <a:t>If not</a:t>
            </a:r>
            <a:r>
              <a:rPr lang="zh-CN" altLang="en-US" dirty="0"/>
              <a:t>，程序可能被</a:t>
            </a:r>
            <a:r>
              <a:rPr lang="en-US" altLang="zh-CN" dirty="0"/>
              <a:t>compromised</a:t>
            </a:r>
            <a:endParaRPr lang="en-US" dirty="0"/>
          </a:p>
        </p:txBody>
      </p:sp>
      <p:sp>
        <p:nvSpPr>
          <p:cNvPr id="2" name="灯片编号占位符 1">
            <a:extLst>
              <a:ext uri="{FF2B5EF4-FFF2-40B4-BE49-F238E27FC236}">
                <a16:creationId xmlns:a16="http://schemas.microsoft.com/office/drawing/2014/main" id="{FA789CEA-4C37-46BA-A340-A2DDCBF22D61}"/>
              </a:ext>
            </a:extLst>
          </p:cNvPr>
          <p:cNvSpPr>
            <a:spLocks noGrp="1"/>
          </p:cNvSpPr>
          <p:nvPr>
            <p:ph type="sldNum" sz="quarter" idx="10"/>
          </p:nvPr>
        </p:nvSpPr>
        <p:spPr/>
        <p:txBody>
          <a:bodyPr/>
          <a:lstStyle/>
          <a:p>
            <a:pPr>
              <a:defRPr/>
            </a:pPr>
            <a:fld id="{C9D1E93E-F34F-496D-BF1C-D8229D0E4D84}" type="slidenum">
              <a:rPr lang="en-US" smtClean="0"/>
              <a:t>103</a:t>
            </a:fld>
            <a:endParaRPr lang="en-US"/>
          </a:p>
        </p:txBody>
      </p:sp>
    </p:spTree>
    <p:extLst>
      <p:ext uri="{BB962C8B-B14F-4D97-AF65-F5344CB8AC3E}">
        <p14:creationId xmlns:p14="http://schemas.microsoft.com/office/powerpoint/2010/main" val="4746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441158"/>
            <a:ext cx="7772400" cy="1143000"/>
          </a:xfrm>
        </p:spPr>
        <p:txBody>
          <a:bodyPr/>
          <a:lstStyle/>
          <a:p>
            <a:pPr>
              <a:defRPr/>
            </a:pPr>
            <a:r>
              <a:rPr lang="en-US" altLang="zh-CN" dirty="0"/>
              <a:t>Control-flow Integrity (CFI)</a:t>
            </a:r>
          </a:p>
        </p:txBody>
      </p:sp>
      <p:sp>
        <p:nvSpPr>
          <p:cNvPr id="3" name="Content Placeholder 2"/>
          <p:cNvSpPr>
            <a:spLocks noGrp="1"/>
          </p:cNvSpPr>
          <p:nvPr>
            <p:ph idx="1"/>
          </p:nvPr>
        </p:nvSpPr>
        <p:spPr>
          <a:xfrm>
            <a:off x="685800" y="1600200"/>
            <a:ext cx="3886200" cy="4495800"/>
          </a:xfrm>
        </p:spPr>
        <p:txBody>
          <a:bodyPr/>
          <a:lstStyle/>
          <a:p>
            <a:pPr>
              <a:lnSpc>
                <a:spcPct val="120000"/>
              </a:lnSpc>
              <a:defRPr/>
            </a:pPr>
            <a:r>
              <a:rPr lang="en-US" altLang="zh-CN" dirty="0"/>
              <a:t>Challenges</a:t>
            </a:r>
          </a:p>
          <a:p>
            <a:pPr lvl="1">
              <a:lnSpc>
                <a:spcPct val="120000"/>
              </a:lnSpc>
              <a:defRPr/>
            </a:pPr>
            <a:r>
              <a:rPr lang="zh-CN" altLang="en-US" dirty="0"/>
              <a:t>定义预期行为</a:t>
            </a:r>
            <a:endParaRPr lang="en-US" altLang="zh-CN" dirty="0"/>
          </a:p>
          <a:p>
            <a:pPr lvl="1">
              <a:lnSpc>
                <a:spcPct val="120000"/>
              </a:lnSpc>
              <a:defRPr/>
            </a:pPr>
            <a:r>
              <a:rPr lang="zh-CN" altLang="en-US" dirty="0"/>
              <a:t>与预期行为的偏差</a:t>
            </a:r>
            <a:endParaRPr lang="en-US" altLang="zh-CN" dirty="0"/>
          </a:p>
          <a:p>
            <a:pPr lvl="1">
              <a:lnSpc>
                <a:spcPct val="120000"/>
              </a:lnSpc>
              <a:defRPr/>
            </a:pPr>
            <a:r>
              <a:rPr lang="zh-CN" altLang="en-US" dirty="0"/>
              <a:t>避免检测器被攻击</a:t>
            </a:r>
            <a:endParaRPr lang="en-US" altLang="zh-CN" dirty="0"/>
          </a:p>
        </p:txBody>
      </p:sp>
      <p:sp>
        <p:nvSpPr>
          <p:cNvPr id="4" name="Content Placeholder 2">
            <a:extLst>
              <a:ext uri="{FF2B5EF4-FFF2-40B4-BE49-F238E27FC236}">
                <a16:creationId xmlns:a16="http://schemas.microsoft.com/office/drawing/2014/main" id="{44906B9A-79E4-4065-91C5-8C00F438966F}"/>
              </a:ext>
            </a:extLst>
          </p:cNvPr>
          <p:cNvSpPr txBox="1">
            <a:spLocks/>
          </p:cNvSpPr>
          <p:nvPr/>
        </p:nvSpPr>
        <p:spPr bwMode="auto">
          <a:xfrm>
            <a:off x="4876800" y="1600200"/>
            <a:ext cx="3886200" cy="44958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SzPct val="110000"/>
              <a:buFont typeface="Wingdings" panose="05000000000000000000" pitchFamily="2" charset="2"/>
              <a:buChar char="§"/>
              <a:defRPr sz="2800" b="1">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2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120000"/>
              </a:lnSpc>
              <a:defRPr/>
            </a:pPr>
            <a:r>
              <a:rPr lang="en-US" altLang="zh-CN" kern="0" dirty="0"/>
              <a:t>Solutions</a:t>
            </a:r>
          </a:p>
          <a:p>
            <a:pPr lvl="1">
              <a:lnSpc>
                <a:spcPct val="120000"/>
              </a:lnSpc>
              <a:defRPr/>
            </a:pPr>
            <a:r>
              <a:rPr lang="zh-CN" altLang="en-US" b="0" kern="0" dirty="0"/>
              <a:t>控制流图</a:t>
            </a:r>
            <a:r>
              <a:rPr lang="en-US" altLang="zh-CN" b="0" kern="0" dirty="0"/>
              <a:t>Control flow graph (CFG)</a:t>
            </a:r>
          </a:p>
          <a:p>
            <a:pPr lvl="1">
              <a:lnSpc>
                <a:spcPct val="120000"/>
              </a:lnSpc>
              <a:defRPr/>
            </a:pPr>
            <a:r>
              <a:rPr lang="zh-CN" altLang="en-US" b="0" kern="0" dirty="0"/>
              <a:t>内联检测器</a:t>
            </a:r>
            <a:r>
              <a:rPr lang="en-US" altLang="zh-CN" b="0" kern="0" dirty="0"/>
              <a:t>In-line reference monitor (IRM)</a:t>
            </a:r>
          </a:p>
          <a:p>
            <a:pPr lvl="1">
              <a:lnSpc>
                <a:spcPct val="120000"/>
              </a:lnSpc>
              <a:defRPr/>
            </a:pPr>
            <a:r>
              <a:rPr lang="zh-CN" altLang="en-US" b="0" kern="0" dirty="0"/>
              <a:t>随机性与不变性</a:t>
            </a:r>
            <a:endParaRPr lang="en-US" altLang="zh-CN" kern="0" dirty="0"/>
          </a:p>
        </p:txBody>
      </p:sp>
      <p:sp>
        <p:nvSpPr>
          <p:cNvPr id="2" name="灯片编号占位符 1">
            <a:extLst>
              <a:ext uri="{FF2B5EF4-FFF2-40B4-BE49-F238E27FC236}">
                <a16:creationId xmlns:a16="http://schemas.microsoft.com/office/drawing/2014/main" id="{1110A818-9539-4475-8A2F-E31C5CAFBE79}"/>
              </a:ext>
            </a:extLst>
          </p:cNvPr>
          <p:cNvSpPr>
            <a:spLocks noGrp="1"/>
          </p:cNvSpPr>
          <p:nvPr>
            <p:ph type="sldNum" sz="quarter" idx="10"/>
          </p:nvPr>
        </p:nvSpPr>
        <p:spPr/>
        <p:txBody>
          <a:bodyPr/>
          <a:lstStyle/>
          <a:p>
            <a:pPr>
              <a:defRPr/>
            </a:pPr>
            <a:fld id="{C9D1E93E-F34F-496D-BF1C-D8229D0E4D84}" type="slidenum">
              <a:rPr lang="en-US" smtClean="0"/>
              <a:t>104</a:t>
            </a:fld>
            <a:endParaRPr lang="en-US"/>
          </a:p>
        </p:txBody>
      </p:sp>
    </p:spTree>
    <p:extLst>
      <p:ext uri="{BB962C8B-B14F-4D97-AF65-F5344CB8AC3E}">
        <p14:creationId xmlns:p14="http://schemas.microsoft.com/office/powerpoint/2010/main" val="915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85800" y="441158"/>
            <a:ext cx="7772400" cy="1143000"/>
          </a:xfrm>
        </p:spPr>
        <p:txBody>
          <a:bodyPr/>
          <a:lstStyle/>
          <a:p>
            <a:r>
              <a:rPr lang="en-US" dirty="0"/>
              <a:t>CFI</a:t>
            </a:r>
            <a:r>
              <a:rPr lang="zh-CN" altLang="en-US" dirty="0"/>
              <a:t>的主要思想</a:t>
            </a:r>
            <a:endParaRPr lang="en-US" dirty="0"/>
          </a:p>
        </p:txBody>
      </p:sp>
      <p:sp>
        <p:nvSpPr>
          <p:cNvPr id="3" name="Content Placeholder 2"/>
          <p:cNvSpPr>
            <a:spLocks noGrp="1"/>
          </p:cNvSpPr>
          <p:nvPr>
            <p:ph idx="1"/>
          </p:nvPr>
        </p:nvSpPr>
        <p:spPr>
          <a:xfrm>
            <a:off x="457200" y="1447800"/>
            <a:ext cx="8001000" cy="4495800"/>
          </a:xfrm>
        </p:spPr>
        <p:txBody>
          <a:bodyPr/>
          <a:lstStyle/>
          <a:p>
            <a:pPr>
              <a:lnSpc>
                <a:spcPct val="150000"/>
              </a:lnSpc>
              <a:buFont typeface="Wingdings" panose="05000000000000000000" pitchFamily="2" charset="2"/>
              <a:buNone/>
              <a:defRPr/>
            </a:pPr>
            <a:r>
              <a:rPr lang="en-US" dirty="0"/>
              <a:t>   </a:t>
            </a:r>
          </a:p>
          <a:p>
            <a:pPr>
              <a:lnSpc>
                <a:spcPct val="150000"/>
              </a:lnSpc>
              <a:buNone/>
              <a:defRPr/>
            </a:pPr>
            <a:r>
              <a:rPr lang="zh-CN" altLang="en-US" b="0" dirty="0"/>
              <a:t>    在程序执行期间，每当一条机器指令</a:t>
            </a:r>
            <a:r>
              <a:rPr lang="zh-CN" altLang="en-US" b="0" dirty="0">
                <a:solidFill>
                  <a:srgbClr val="FF0000"/>
                </a:solidFill>
              </a:rPr>
              <a:t>转移控制时</a:t>
            </a:r>
            <a:r>
              <a:rPr lang="zh-CN" altLang="en-US" b="0" dirty="0"/>
              <a:t>，通过预先构建的</a:t>
            </a:r>
            <a:r>
              <a:rPr lang="zh-CN" altLang="en-US" b="0" dirty="0">
                <a:solidFill>
                  <a:srgbClr val="FF0000"/>
                </a:solidFill>
              </a:rPr>
              <a:t>控制流图</a:t>
            </a:r>
            <a:r>
              <a:rPr lang="en-US" altLang="zh-CN" b="0" dirty="0"/>
              <a:t>(CFG,</a:t>
            </a:r>
            <a:r>
              <a:rPr lang="zh-CN" altLang="en-US" b="0" dirty="0"/>
              <a:t> </a:t>
            </a:r>
            <a:r>
              <a:rPr lang="en-US" altLang="zh-CN" b="0" dirty="0"/>
              <a:t>Control</a:t>
            </a:r>
            <a:r>
              <a:rPr lang="zh-CN" altLang="en-US" b="0" dirty="0"/>
              <a:t> </a:t>
            </a:r>
            <a:r>
              <a:rPr lang="en-US" altLang="zh-CN" b="0" dirty="0"/>
              <a:t>Flow</a:t>
            </a:r>
            <a:r>
              <a:rPr lang="zh-CN" altLang="en-US" b="0" dirty="0"/>
              <a:t> </a:t>
            </a:r>
            <a:r>
              <a:rPr lang="en-US" altLang="zh-CN" b="0" dirty="0"/>
              <a:t>Graph)</a:t>
            </a:r>
            <a:r>
              <a:rPr lang="zh-CN" altLang="en-US" b="0" dirty="0"/>
              <a:t>，来确定转移目标的有效性。</a:t>
            </a:r>
            <a:endParaRPr lang="en-US" b="0" dirty="0">
              <a:ea typeface="+mn-ea"/>
              <a:cs typeface="+mn-cs"/>
            </a:endParaRPr>
          </a:p>
          <a:p>
            <a:pPr marL="0" indent="0">
              <a:lnSpc>
                <a:spcPct val="150000"/>
              </a:lnSpc>
              <a:buNone/>
              <a:defRPr/>
            </a:pPr>
            <a:endParaRPr lang="en-US" dirty="0"/>
          </a:p>
        </p:txBody>
      </p:sp>
      <p:sp>
        <p:nvSpPr>
          <p:cNvPr id="2" name="灯片编号占位符 1">
            <a:extLst>
              <a:ext uri="{FF2B5EF4-FFF2-40B4-BE49-F238E27FC236}">
                <a16:creationId xmlns:a16="http://schemas.microsoft.com/office/drawing/2014/main" id="{92C17C0A-4DCA-4057-9331-9960D1E47C92}"/>
              </a:ext>
            </a:extLst>
          </p:cNvPr>
          <p:cNvSpPr>
            <a:spLocks noGrp="1"/>
          </p:cNvSpPr>
          <p:nvPr>
            <p:ph type="sldNum" sz="quarter" idx="10"/>
          </p:nvPr>
        </p:nvSpPr>
        <p:spPr/>
        <p:txBody>
          <a:bodyPr/>
          <a:lstStyle/>
          <a:p>
            <a:pPr>
              <a:defRPr/>
            </a:pPr>
            <a:fld id="{C9D1E93E-F34F-496D-BF1C-D8229D0E4D84}"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基本块</a:t>
            </a:r>
            <a:r>
              <a:rPr lang="en-US" altLang="zh-CN" dirty="0"/>
              <a:t>(Basic</a:t>
            </a:r>
            <a:r>
              <a:rPr lang="zh-CN" altLang="en-US" dirty="0"/>
              <a:t> </a:t>
            </a:r>
            <a:r>
              <a:rPr lang="en-US" altLang="zh-CN" dirty="0"/>
              <a:t>Block)</a:t>
            </a:r>
            <a:endParaRPr lang="en-US" dirty="0"/>
          </a:p>
        </p:txBody>
      </p:sp>
      <p:sp>
        <p:nvSpPr>
          <p:cNvPr id="3" name="Content Placeholder 2"/>
          <p:cNvSpPr>
            <a:spLocks noGrp="1"/>
          </p:cNvSpPr>
          <p:nvPr>
            <p:ph idx="1"/>
          </p:nvPr>
        </p:nvSpPr>
        <p:spPr/>
        <p:txBody>
          <a:bodyPr>
            <a:normAutofit/>
          </a:bodyPr>
          <a:lstStyle/>
          <a:p>
            <a:pPr marL="0" indent="0">
              <a:lnSpc>
                <a:spcPct val="125000"/>
              </a:lnSpc>
              <a:buNone/>
            </a:pPr>
            <a:r>
              <a:rPr lang="zh-CN" altLang="en-US" sz="2400" b="0" dirty="0"/>
              <a:t>基本块：一个连续的指令</a:t>
            </a:r>
            <a:r>
              <a:rPr lang="en-US" altLang="zh-CN" sz="2400" b="0" dirty="0"/>
              <a:t>/</a:t>
            </a:r>
            <a:r>
              <a:rPr lang="zh-CN" altLang="en-US" sz="2400" b="0" dirty="0"/>
              <a:t>代码序列</a:t>
            </a:r>
            <a:endParaRPr lang="en-US" sz="2400" b="0" dirty="0"/>
          </a:p>
          <a:p>
            <a:pPr>
              <a:lnSpc>
                <a:spcPct val="125000"/>
              </a:lnSpc>
            </a:pPr>
            <a:r>
              <a:rPr lang="zh-CN" altLang="en-US" sz="2400" b="0" dirty="0"/>
              <a:t>任何位置的指令比</a:t>
            </a:r>
            <a:r>
              <a:rPr lang="zh-CN" altLang="en-US" sz="2400" b="0" dirty="0">
                <a:solidFill>
                  <a:srgbClr val="FF0000"/>
                </a:solidFill>
              </a:rPr>
              <a:t>其后面的所有指令</a:t>
            </a:r>
            <a:r>
              <a:rPr lang="zh-CN" altLang="en-US" sz="2400" b="0" dirty="0"/>
              <a:t>先执行</a:t>
            </a:r>
            <a:endParaRPr lang="en-US" sz="2400" b="0" dirty="0"/>
          </a:p>
          <a:p>
            <a:pPr>
              <a:lnSpc>
                <a:spcPct val="125000"/>
              </a:lnSpc>
            </a:pPr>
            <a:r>
              <a:rPr lang="zh-CN" altLang="en-US" sz="2400" b="0" dirty="0"/>
              <a:t>没有任何外部指令可以在序列中的</a:t>
            </a:r>
            <a:r>
              <a:rPr lang="zh-CN" altLang="en-US" sz="2400" b="0" dirty="0">
                <a:solidFill>
                  <a:srgbClr val="FF0000"/>
                </a:solidFill>
              </a:rPr>
              <a:t>两个指令之间执行</a:t>
            </a:r>
            <a:endParaRPr lang="en-US" sz="2400" b="0" dirty="0">
              <a:solidFill>
                <a:srgbClr val="FF0000"/>
              </a:solidFill>
            </a:endParaRPr>
          </a:p>
        </p:txBody>
      </p:sp>
      <p:grpSp>
        <p:nvGrpSpPr>
          <p:cNvPr id="16" name="Group 15"/>
          <p:cNvGrpSpPr/>
          <p:nvPr/>
        </p:nvGrpSpPr>
        <p:grpSpPr>
          <a:xfrm>
            <a:off x="1916495" y="3581400"/>
            <a:ext cx="1817305" cy="2435599"/>
            <a:chOff x="853918" y="3908154"/>
            <a:chExt cx="1817305" cy="2435599"/>
          </a:xfrm>
        </p:grpSpPr>
        <p:sp>
          <p:nvSpPr>
            <p:cNvPr id="5" name="Rectangle 4"/>
            <p:cNvSpPr/>
            <p:nvPr/>
          </p:nvSpPr>
          <p:spPr>
            <a:xfrm>
              <a:off x="853918" y="3908154"/>
              <a:ext cx="1817305" cy="788149"/>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1. x = y + z</a:t>
              </a:r>
            </a:p>
            <a:p>
              <a:pPr algn="l"/>
              <a:r>
                <a:rPr lang="en-US" sz="2000" dirty="0"/>
                <a:t>2. z = t + </a:t>
              </a:r>
              <a:r>
                <a:rPr lang="en-US" sz="2000" dirty="0" err="1"/>
                <a:t>i</a:t>
              </a:r>
              <a:endParaRPr lang="en-US" sz="2000" dirty="0"/>
            </a:p>
          </p:txBody>
        </p:sp>
        <p:sp>
          <p:nvSpPr>
            <p:cNvPr id="6" name="Rectangle 5"/>
            <p:cNvSpPr/>
            <p:nvPr/>
          </p:nvSpPr>
          <p:spPr>
            <a:xfrm>
              <a:off x="853918" y="4805768"/>
              <a:ext cx="1817305" cy="1100125"/>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3. x = y + z</a:t>
              </a:r>
            </a:p>
            <a:p>
              <a:pPr algn="l"/>
              <a:r>
                <a:rPr lang="en-US" sz="2000" dirty="0"/>
                <a:t>4. z = t + </a:t>
              </a:r>
              <a:r>
                <a:rPr lang="en-US" sz="2000" dirty="0" err="1"/>
                <a:t>i</a:t>
              </a:r>
              <a:endParaRPr lang="en-US" sz="2000" dirty="0"/>
            </a:p>
            <a:p>
              <a:pPr algn="l"/>
              <a:r>
                <a:rPr lang="en-US" sz="2000" dirty="0"/>
                <a:t>5. </a:t>
              </a:r>
              <a:r>
                <a:rPr lang="en-US" sz="2000" dirty="0" err="1"/>
                <a:t>jmp</a:t>
              </a:r>
              <a:r>
                <a:rPr lang="en-US" sz="2000" dirty="0"/>
                <a:t> 1</a:t>
              </a:r>
            </a:p>
          </p:txBody>
        </p:sp>
        <p:sp>
          <p:nvSpPr>
            <p:cNvPr id="7" name="Rectangle 6"/>
            <p:cNvSpPr/>
            <p:nvPr/>
          </p:nvSpPr>
          <p:spPr>
            <a:xfrm>
              <a:off x="853918" y="5988841"/>
              <a:ext cx="1817305" cy="354912"/>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6. </a:t>
              </a:r>
              <a:r>
                <a:rPr lang="en-US" sz="2000" dirty="0" err="1"/>
                <a:t>jmp</a:t>
              </a:r>
              <a:r>
                <a:rPr lang="en-US" sz="2000" dirty="0"/>
                <a:t> 3</a:t>
              </a:r>
            </a:p>
          </p:txBody>
        </p:sp>
      </p:grpSp>
      <p:sp>
        <p:nvSpPr>
          <p:cNvPr id="10" name="Rectangle 9"/>
          <p:cNvSpPr/>
          <p:nvPr/>
        </p:nvSpPr>
        <p:spPr>
          <a:xfrm>
            <a:off x="5486400" y="3913147"/>
            <a:ext cx="1817305" cy="1647453"/>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1. x = y + z</a:t>
            </a:r>
          </a:p>
          <a:p>
            <a:pPr algn="l"/>
            <a:r>
              <a:rPr lang="en-US" sz="2000" dirty="0"/>
              <a:t>2. z = t + </a:t>
            </a:r>
            <a:r>
              <a:rPr lang="en-US" sz="2000" dirty="0" err="1"/>
              <a:t>i</a:t>
            </a:r>
            <a:br>
              <a:rPr lang="en-US" sz="2000" dirty="0"/>
            </a:br>
            <a:r>
              <a:rPr lang="en-US" sz="2000" dirty="0"/>
              <a:t>3. x = y + z</a:t>
            </a:r>
          </a:p>
          <a:p>
            <a:pPr algn="l"/>
            <a:r>
              <a:rPr lang="en-US" sz="2000" dirty="0"/>
              <a:t>4. z = t + </a:t>
            </a:r>
            <a:r>
              <a:rPr lang="en-US" sz="2000" dirty="0" err="1"/>
              <a:t>i</a:t>
            </a:r>
            <a:endParaRPr lang="en-US" sz="2000" dirty="0"/>
          </a:p>
          <a:p>
            <a:pPr algn="l"/>
            <a:r>
              <a:rPr lang="en-US" sz="2000" dirty="0"/>
              <a:t>5. </a:t>
            </a:r>
            <a:r>
              <a:rPr lang="en-US" sz="2000" dirty="0" err="1"/>
              <a:t>jmp</a:t>
            </a:r>
            <a:r>
              <a:rPr lang="en-US" sz="2000" dirty="0"/>
              <a:t> 1</a:t>
            </a:r>
          </a:p>
        </p:txBody>
      </p:sp>
      <p:sp>
        <p:nvSpPr>
          <p:cNvPr id="4" name="灯片编号占位符 3">
            <a:extLst>
              <a:ext uri="{FF2B5EF4-FFF2-40B4-BE49-F238E27FC236}">
                <a16:creationId xmlns:a16="http://schemas.microsoft.com/office/drawing/2014/main" id="{F68F9396-E7D4-4B73-8E51-5D6E218815A5}"/>
              </a:ext>
            </a:extLst>
          </p:cNvPr>
          <p:cNvSpPr>
            <a:spLocks noGrp="1"/>
          </p:cNvSpPr>
          <p:nvPr>
            <p:ph type="sldNum" sz="quarter" idx="10"/>
          </p:nvPr>
        </p:nvSpPr>
        <p:spPr/>
        <p:txBody>
          <a:bodyPr/>
          <a:lstStyle/>
          <a:p>
            <a:pPr>
              <a:defRPr/>
            </a:pPr>
            <a:fld id="{C9D1E93E-F34F-496D-BF1C-D8229D0E4D84}"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基本块</a:t>
            </a:r>
            <a:r>
              <a:rPr lang="en-US" altLang="zh-CN" dirty="0"/>
              <a:t>(Basic</a:t>
            </a:r>
            <a:r>
              <a:rPr lang="zh-CN" altLang="en-US" dirty="0"/>
              <a:t> </a:t>
            </a:r>
            <a:r>
              <a:rPr lang="en-US" altLang="zh-CN" dirty="0"/>
              <a:t>Block)</a:t>
            </a:r>
            <a:endParaRPr lang="en-US" dirty="0"/>
          </a:p>
        </p:txBody>
      </p:sp>
      <p:sp>
        <p:nvSpPr>
          <p:cNvPr id="18" name="Rectangle 17"/>
          <p:cNvSpPr/>
          <p:nvPr/>
        </p:nvSpPr>
        <p:spPr>
          <a:xfrm>
            <a:off x="495300" y="1585673"/>
            <a:ext cx="8153400" cy="1676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nchorCtr="1">
            <a:noAutofit/>
          </a:bodyPr>
          <a:lstStyle/>
          <a:p>
            <a:pPr algn="ctr"/>
            <a:r>
              <a:rPr lang="zh-CN" altLang="en-US" sz="2800" dirty="0">
                <a:solidFill>
                  <a:schemeClr val="tx1"/>
                </a:solidFill>
                <a:latin typeface="Calibri" panose="020F0502020204030204" pitchFamily="34" charset="0"/>
              </a:rPr>
              <a:t>只有基本块</a:t>
            </a:r>
            <a:r>
              <a:rPr lang="zh-CN" altLang="en-US" sz="2800" dirty="0">
                <a:solidFill>
                  <a:srgbClr val="FF0000"/>
                </a:solidFill>
                <a:latin typeface="Calibri" panose="020F0502020204030204" pitchFamily="34" charset="0"/>
              </a:rPr>
              <a:t>开始的位置</a:t>
            </a:r>
            <a:r>
              <a:rPr lang="zh-CN" altLang="en-US" sz="2800" dirty="0">
                <a:solidFill>
                  <a:schemeClr val="tx1"/>
                </a:solidFill>
                <a:latin typeface="Calibri" panose="020F0502020204030204" pitchFamily="34" charset="0"/>
              </a:rPr>
              <a:t>有跳转目标</a:t>
            </a:r>
            <a:endParaRPr lang="en-US" altLang="zh-CN" sz="2800" dirty="0">
              <a:solidFill>
                <a:schemeClr val="tx1"/>
              </a:solidFill>
              <a:latin typeface="Calibri" panose="020F0502020204030204" pitchFamily="34" charset="0"/>
            </a:endParaRPr>
          </a:p>
          <a:p>
            <a:pPr algn="ctr"/>
            <a:r>
              <a:rPr lang="zh-CN" altLang="en-US" sz="2800" dirty="0">
                <a:solidFill>
                  <a:schemeClr val="tx1"/>
                </a:solidFill>
                <a:latin typeface="Calibri" panose="020F0502020204030204" pitchFamily="34" charset="0"/>
              </a:rPr>
              <a:t>只有基本块</a:t>
            </a:r>
            <a:r>
              <a:rPr lang="zh-CN" altLang="en-US" sz="2800" dirty="0">
                <a:solidFill>
                  <a:srgbClr val="FF0000"/>
                </a:solidFill>
                <a:latin typeface="Calibri" panose="020F0502020204030204" pitchFamily="34" charset="0"/>
              </a:rPr>
              <a:t>结束的位置</a:t>
            </a:r>
            <a:r>
              <a:rPr lang="zh-CN" altLang="en-US" sz="2800" dirty="0">
                <a:solidFill>
                  <a:schemeClr val="tx1"/>
                </a:solidFill>
                <a:latin typeface="Calibri" panose="020F0502020204030204" pitchFamily="34" charset="0"/>
              </a:rPr>
              <a:t>有跳转指令</a:t>
            </a:r>
            <a:endParaRPr lang="en-US" sz="2800" dirty="0">
              <a:solidFill>
                <a:schemeClr val="tx1"/>
              </a:solidFill>
              <a:latin typeface="Calibri" panose="020F0502020204030204" pitchFamily="34" charset="0"/>
            </a:endParaRPr>
          </a:p>
        </p:txBody>
      </p:sp>
      <p:grpSp>
        <p:nvGrpSpPr>
          <p:cNvPr id="16" name="Group 15"/>
          <p:cNvGrpSpPr/>
          <p:nvPr/>
        </p:nvGrpSpPr>
        <p:grpSpPr>
          <a:xfrm>
            <a:off x="1905000" y="3429699"/>
            <a:ext cx="1817305" cy="2435599"/>
            <a:chOff x="853918" y="3908154"/>
            <a:chExt cx="1817305" cy="2435599"/>
          </a:xfrm>
        </p:grpSpPr>
        <p:sp>
          <p:nvSpPr>
            <p:cNvPr id="5" name="Rectangle 4"/>
            <p:cNvSpPr/>
            <p:nvPr/>
          </p:nvSpPr>
          <p:spPr>
            <a:xfrm>
              <a:off x="853918" y="3908154"/>
              <a:ext cx="1817305" cy="788149"/>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1. x = y + z</a:t>
              </a:r>
            </a:p>
            <a:p>
              <a:pPr algn="l"/>
              <a:r>
                <a:rPr lang="en-US" sz="2000" dirty="0"/>
                <a:t>2. z = t + </a:t>
              </a:r>
              <a:r>
                <a:rPr lang="en-US" sz="2000" dirty="0" err="1"/>
                <a:t>i</a:t>
              </a:r>
              <a:endParaRPr lang="en-US" sz="2000" dirty="0"/>
            </a:p>
          </p:txBody>
        </p:sp>
        <p:sp>
          <p:nvSpPr>
            <p:cNvPr id="6" name="Rectangle 5"/>
            <p:cNvSpPr/>
            <p:nvPr/>
          </p:nvSpPr>
          <p:spPr>
            <a:xfrm>
              <a:off x="853918" y="4805768"/>
              <a:ext cx="1817305" cy="1100125"/>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3. x = y + z</a:t>
              </a:r>
            </a:p>
            <a:p>
              <a:pPr algn="l"/>
              <a:r>
                <a:rPr lang="en-US" sz="2000" dirty="0"/>
                <a:t>4. z = t + </a:t>
              </a:r>
              <a:r>
                <a:rPr lang="en-US" sz="2000" dirty="0" err="1"/>
                <a:t>i</a:t>
              </a:r>
              <a:endParaRPr lang="en-US" sz="2000" dirty="0"/>
            </a:p>
            <a:p>
              <a:pPr algn="l"/>
              <a:r>
                <a:rPr lang="en-US" sz="2000" dirty="0"/>
                <a:t>5. </a:t>
              </a:r>
              <a:r>
                <a:rPr lang="en-US" sz="2000" dirty="0" err="1"/>
                <a:t>jmp</a:t>
              </a:r>
              <a:r>
                <a:rPr lang="en-US" sz="2000" dirty="0"/>
                <a:t> 1</a:t>
              </a:r>
            </a:p>
          </p:txBody>
        </p:sp>
        <p:sp>
          <p:nvSpPr>
            <p:cNvPr id="7" name="Rectangle 6"/>
            <p:cNvSpPr/>
            <p:nvPr/>
          </p:nvSpPr>
          <p:spPr>
            <a:xfrm>
              <a:off x="853918" y="5988841"/>
              <a:ext cx="1817305" cy="354912"/>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6. </a:t>
              </a:r>
              <a:r>
                <a:rPr lang="en-US" sz="2000" dirty="0" err="1"/>
                <a:t>jmp</a:t>
              </a:r>
              <a:r>
                <a:rPr lang="en-US" sz="2000" dirty="0"/>
                <a:t> 3</a:t>
              </a:r>
            </a:p>
          </p:txBody>
        </p:sp>
      </p:grpSp>
      <p:sp>
        <p:nvSpPr>
          <p:cNvPr id="10" name="Rectangle 9"/>
          <p:cNvSpPr/>
          <p:nvPr/>
        </p:nvSpPr>
        <p:spPr>
          <a:xfrm>
            <a:off x="5474905" y="3761446"/>
            <a:ext cx="1817305" cy="1647453"/>
          </a:xfrm>
          <a:prstGeom prst="rect">
            <a:avLst/>
          </a:prstGeom>
          <a:solidFill>
            <a:srgbClr val="B649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2000" dirty="0"/>
              <a:t>1. x = y + z</a:t>
            </a:r>
          </a:p>
          <a:p>
            <a:pPr algn="l"/>
            <a:r>
              <a:rPr lang="en-US" sz="2000" dirty="0"/>
              <a:t>2. z = t + </a:t>
            </a:r>
            <a:r>
              <a:rPr lang="en-US" sz="2000" dirty="0" err="1"/>
              <a:t>i</a:t>
            </a:r>
            <a:br>
              <a:rPr lang="en-US" sz="2000" dirty="0"/>
            </a:br>
            <a:r>
              <a:rPr lang="en-US" sz="2000" dirty="0"/>
              <a:t>3. x = y + z</a:t>
            </a:r>
          </a:p>
          <a:p>
            <a:pPr algn="l"/>
            <a:r>
              <a:rPr lang="en-US" sz="2000" dirty="0"/>
              <a:t>4. z = t + </a:t>
            </a:r>
            <a:r>
              <a:rPr lang="en-US" sz="2000" dirty="0" err="1"/>
              <a:t>i</a:t>
            </a:r>
            <a:endParaRPr lang="en-US" sz="2000" dirty="0"/>
          </a:p>
          <a:p>
            <a:pPr algn="l"/>
            <a:r>
              <a:rPr lang="en-US" sz="2000" dirty="0"/>
              <a:t>5. </a:t>
            </a:r>
            <a:r>
              <a:rPr lang="en-US" sz="2000" dirty="0" err="1"/>
              <a:t>jmp</a:t>
            </a:r>
            <a:r>
              <a:rPr lang="en-US" sz="2000" dirty="0"/>
              <a:t> 1</a:t>
            </a:r>
          </a:p>
        </p:txBody>
      </p:sp>
      <p:sp>
        <p:nvSpPr>
          <p:cNvPr id="4" name="灯片编号占位符 3">
            <a:extLst>
              <a:ext uri="{FF2B5EF4-FFF2-40B4-BE49-F238E27FC236}">
                <a16:creationId xmlns:a16="http://schemas.microsoft.com/office/drawing/2014/main" id="{F68F9396-E7D4-4B73-8E51-5D6E218815A5}"/>
              </a:ext>
            </a:extLst>
          </p:cNvPr>
          <p:cNvSpPr>
            <a:spLocks noGrp="1"/>
          </p:cNvSpPr>
          <p:nvPr>
            <p:ph type="sldNum" sz="quarter" idx="10"/>
          </p:nvPr>
        </p:nvSpPr>
        <p:spPr/>
        <p:txBody>
          <a:bodyPr/>
          <a:lstStyle/>
          <a:p>
            <a:pPr>
              <a:defRPr/>
            </a:pPr>
            <a:fld id="{C9D1E93E-F34F-496D-BF1C-D8229D0E4D84}" type="slidenum">
              <a:rPr lang="en-US" smtClean="0"/>
              <a:t>107</a:t>
            </a:fld>
            <a:endParaRPr lang="en-US"/>
          </a:p>
        </p:txBody>
      </p:sp>
    </p:spTree>
    <p:extLst>
      <p:ext uri="{BB962C8B-B14F-4D97-AF65-F5344CB8AC3E}">
        <p14:creationId xmlns:p14="http://schemas.microsoft.com/office/powerpoint/2010/main" val="13528790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CFG </a:t>
            </a:r>
            <a:r>
              <a:rPr lang="zh-CN" altLang="en-US" dirty="0"/>
              <a:t>的定义</a:t>
            </a:r>
            <a:endParaRPr lang="en-US" dirty="0"/>
          </a:p>
        </p:txBody>
      </p:sp>
      <p:sp>
        <p:nvSpPr>
          <p:cNvPr id="3" name="Content Placeholder 2"/>
          <p:cNvSpPr>
            <a:spLocks noGrp="1"/>
          </p:cNvSpPr>
          <p:nvPr>
            <p:ph idx="1"/>
          </p:nvPr>
        </p:nvSpPr>
        <p:spPr/>
        <p:txBody>
          <a:bodyPr/>
          <a:lstStyle/>
          <a:p>
            <a:pPr marL="0" indent="0">
              <a:buNone/>
            </a:pPr>
            <a:r>
              <a:rPr lang="zh-CN" altLang="en-US" dirty="0"/>
              <a:t>静态控制流图：</a:t>
            </a:r>
            <a:endParaRPr lang="en-US" dirty="0"/>
          </a:p>
          <a:p>
            <a:pPr lvl="1"/>
            <a:r>
              <a:rPr lang="zh-CN" altLang="en-US" dirty="0"/>
              <a:t>每一个顶点</a:t>
            </a:r>
            <a:r>
              <a:rPr lang="en-US" i="1" dirty="0"/>
              <a:t>v</a:t>
            </a:r>
            <a:r>
              <a:rPr lang="en-US" i="1" baseline="-25000" dirty="0"/>
              <a:t>i</a:t>
            </a:r>
            <a:r>
              <a:rPr lang="en-US" dirty="0"/>
              <a:t> </a:t>
            </a:r>
            <a:r>
              <a:rPr lang="zh-CN" altLang="en-US" dirty="0"/>
              <a:t>是一个基本块</a:t>
            </a:r>
            <a:endParaRPr lang="en-US" dirty="0"/>
          </a:p>
          <a:p>
            <a:pPr lvl="1"/>
            <a:r>
              <a:rPr lang="zh-CN" altLang="en-US" dirty="0"/>
              <a:t>边</a:t>
            </a:r>
            <a:r>
              <a:rPr lang="en-US" dirty="0"/>
              <a:t> (</a:t>
            </a:r>
            <a:r>
              <a:rPr lang="en-US" i="1" dirty="0"/>
              <a:t>v</a:t>
            </a:r>
            <a:r>
              <a:rPr lang="en-US" i="1" baseline="-25000" dirty="0"/>
              <a:t>i</a:t>
            </a:r>
            <a:r>
              <a:rPr lang="en-US" i="1" dirty="0"/>
              <a:t>, </a:t>
            </a:r>
            <a:r>
              <a:rPr lang="en-US" i="1" dirty="0" err="1"/>
              <a:t>v</a:t>
            </a:r>
            <a:r>
              <a:rPr lang="en-US" i="1" baseline="-25000" dirty="0" err="1"/>
              <a:t>j</a:t>
            </a:r>
            <a:r>
              <a:rPr lang="en-US" i="1" dirty="0"/>
              <a:t>)</a:t>
            </a:r>
            <a:r>
              <a:rPr lang="en-US" dirty="0"/>
              <a:t> </a:t>
            </a:r>
            <a:r>
              <a:rPr lang="zh-CN" altLang="en-US" dirty="0"/>
              <a:t>表示从基本块</a:t>
            </a:r>
            <a:r>
              <a:rPr lang="en-US" dirty="0"/>
              <a:t> </a:t>
            </a:r>
            <a:r>
              <a:rPr lang="en-US" i="1" dirty="0"/>
              <a:t>v</a:t>
            </a:r>
            <a:r>
              <a:rPr lang="en-US" i="1" baseline="-25000" dirty="0"/>
              <a:t>i</a:t>
            </a:r>
            <a:r>
              <a:rPr lang="en-US" i="1" dirty="0"/>
              <a:t> </a:t>
            </a:r>
            <a:r>
              <a:rPr lang="zh-CN" altLang="en-US" dirty="0"/>
              <a:t>到基本块</a:t>
            </a:r>
            <a:r>
              <a:rPr lang="en-US" i="1" dirty="0"/>
              <a:t> </a:t>
            </a:r>
            <a:r>
              <a:rPr lang="en-US" i="1" dirty="0" err="1"/>
              <a:t>v</a:t>
            </a:r>
            <a:r>
              <a:rPr lang="en-US" i="1" baseline="-25000" dirty="0" err="1"/>
              <a:t>j</a:t>
            </a:r>
            <a:r>
              <a:rPr lang="zh-CN" altLang="en-US" dirty="0"/>
              <a:t>的控制转移</a:t>
            </a:r>
            <a:endParaRPr lang="en-US" dirty="0"/>
          </a:p>
          <a:p>
            <a:pPr lvl="1"/>
            <a:endParaRPr lang="en-US" baseline="-25000" dirty="0"/>
          </a:p>
        </p:txBody>
      </p:sp>
      <p:sp>
        <p:nvSpPr>
          <p:cNvPr id="4" name="Rectangle 3"/>
          <p:cNvSpPr/>
          <p:nvPr/>
        </p:nvSpPr>
        <p:spPr>
          <a:xfrm>
            <a:off x="914400" y="3657600"/>
            <a:ext cx="7086600" cy="1176156"/>
          </a:xfrm>
          <a:prstGeom prst="rect">
            <a:avLst/>
          </a:prstGeom>
        </p:spPr>
        <p:txBody>
          <a:bodyPr wrap="square">
            <a:spAutoFit/>
          </a:bodyPr>
          <a:lstStyle/>
          <a:p>
            <a:pPr algn="l" eaLnBrk="1" hangingPunct="1">
              <a:lnSpc>
                <a:spcPct val="120000"/>
              </a:lnSpc>
              <a:spcBef>
                <a:spcPct val="20000"/>
              </a:spcBef>
              <a:buSzPct val="110000"/>
            </a:pPr>
            <a:r>
              <a:rPr lang="zh-CN" altLang="en-US" sz="2800" dirty="0">
                <a:latin typeface="Calibri" panose="020F0502020204030204" pitchFamily="34" charset="0"/>
              </a:rPr>
              <a:t>函数</a:t>
            </a:r>
            <a:r>
              <a:rPr lang="en-US" altLang="zh-CN" sz="2800" dirty="0">
                <a:latin typeface="Calibri" panose="020F0502020204030204" pitchFamily="34" charset="0"/>
              </a:rPr>
              <a:t>/</a:t>
            </a:r>
            <a:r>
              <a:rPr lang="zh-CN" altLang="en-US" sz="2800" dirty="0">
                <a:latin typeface="Calibri" panose="020F0502020204030204" pitchFamily="34" charset="0"/>
              </a:rPr>
              <a:t>过程内部的基本块构成</a:t>
            </a:r>
            <a:r>
              <a:rPr lang="en-US" sz="2800" dirty="0">
                <a:latin typeface="Calibri" panose="020F0502020204030204" pitchFamily="34" charset="0"/>
              </a:rPr>
              <a:t>intra-procedural</a:t>
            </a:r>
          </a:p>
          <a:p>
            <a:pPr algn="l" eaLnBrk="1" hangingPunct="1">
              <a:lnSpc>
                <a:spcPct val="120000"/>
              </a:lnSpc>
              <a:spcBef>
                <a:spcPct val="20000"/>
              </a:spcBef>
              <a:buSzPct val="110000"/>
            </a:pPr>
            <a:r>
              <a:rPr lang="zh-CN" altLang="en-US" sz="2800" dirty="0">
                <a:latin typeface="Calibri" panose="020F0502020204030204" pitchFamily="34" charset="0"/>
              </a:rPr>
              <a:t>范围的</a:t>
            </a:r>
            <a:r>
              <a:rPr lang="en-US" altLang="zh-CN" sz="2800" dirty="0">
                <a:latin typeface="Calibri" panose="020F0502020204030204" pitchFamily="34" charset="0"/>
              </a:rPr>
              <a:t>CFG</a:t>
            </a:r>
            <a:endParaRPr lang="en-US" sz="2800" dirty="0">
              <a:latin typeface="Calibri" panose="020F0502020204030204" pitchFamily="34" charset="0"/>
            </a:endParaRPr>
          </a:p>
        </p:txBody>
      </p:sp>
      <p:sp>
        <p:nvSpPr>
          <p:cNvPr id="5" name="灯片编号占位符 4">
            <a:extLst>
              <a:ext uri="{FF2B5EF4-FFF2-40B4-BE49-F238E27FC236}">
                <a16:creationId xmlns:a16="http://schemas.microsoft.com/office/drawing/2014/main" id="{2010392A-9EFC-4CB8-A12A-BB4055DDD1F2}"/>
              </a:ext>
            </a:extLst>
          </p:cNvPr>
          <p:cNvSpPr>
            <a:spLocks noGrp="1"/>
          </p:cNvSpPr>
          <p:nvPr>
            <p:ph type="sldNum" sz="quarter" idx="10"/>
          </p:nvPr>
        </p:nvSpPr>
        <p:spPr/>
        <p:txBody>
          <a:bodyPr/>
          <a:lstStyle/>
          <a:p>
            <a:pPr>
              <a:defRPr/>
            </a:pPr>
            <a:fld id="{C9D1E93E-F34F-496D-BF1C-D8229D0E4D84}"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调用图</a:t>
            </a:r>
            <a:r>
              <a:rPr lang="en-US" altLang="zh-CN" dirty="0"/>
              <a:t> Call Graph</a:t>
            </a:r>
            <a:endParaRPr lang="en-US" dirty="0"/>
          </a:p>
        </p:txBody>
      </p:sp>
      <p:sp>
        <p:nvSpPr>
          <p:cNvPr id="7" name="Rounded Rectangle 6"/>
          <p:cNvSpPr/>
          <p:nvPr/>
        </p:nvSpPr>
        <p:spPr>
          <a:xfrm>
            <a:off x="685800" y="4278314"/>
            <a:ext cx="1492197" cy="18938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b="0" dirty="0"/>
              <a:t>sort2</a:t>
            </a:r>
            <a:endParaRPr lang="en-US" sz="2800" b="0" dirty="0"/>
          </a:p>
        </p:txBody>
      </p:sp>
      <p:sp>
        <p:nvSpPr>
          <p:cNvPr id="8" name="Rounded Rectangle 7"/>
          <p:cNvSpPr/>
          <p:nvPr/>
        </p:nvSpPr>
        <p:spPr>
          <a:xfrm>
            <a:off x="3429000" y="4817495"/>
            <a:ext cx="1576457" cy="83193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b="0" dirty="0"/>
              <a:t>sort</a:t>
            </a:r>
            <a:endParaRPr lang="en-US" sz="2800" b="0" dirty="0"/>
          </a:p>
        </p:txBody>
      </p:sp>
      <p:sp>
        <p:nvSpPr>
          <p:cNvPr id="9" name="Rounded Rectangle 8"/>
          <p:cNvSpPr/>
          <p:nvPr/>
        </p:nvSpPr>
        <p:spPr>
          <a:xfrm>
            <a:off x="6154717" y="4277831"/>
            <a:ext cx="1576457" cy="598969"/>
          </a:xfrm>
          <a:prstGeom prst="roundRect">
            <a:avLst/>
          </a:prstGeom>
          <a:solidFill>
            <a:schemeClr val="accent1">
              <a:lumMod val="50000"/>
            </a:schemeClr>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lt</a:t>
            </a:r>
            <a:endParaRPr lang="en-US" sz="2800" b="0" dirty="0"/>
          </a:p>
        </p:txBody>
      </p:sp>
      <p:pic>
        <p:nvPicPr>
          <p:cNvPr id="17" name="图片 16">
            <a:extLst>
              <a:ext uri="{FF2B5EF4-FFF2-40B4-BE49-F238E27FC236}">
                <a16:creationId xmlns:a16="http://schemas.microsoft.com/office/drawing/2014/main" id="{6445DB4D-B5BB-4CC2-93A7-2103777F5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14" y="2579686"/>
            <a:ext cx="3962400" cy="1151776"/>
          </a:xfrm>
          <a:prstGeom prst="rect">
            <a:avLst/>
          </a:prstGeom>
        </p:spPr>
      </p:pic>
      <p:pic>
        <p:nvPicPr>
          <p:cNvPr id="19" name="图片 18">
            <a:extLst>
              <a:ext uri="{FF2B5EF4-FFF2-40B4-BE49-F238E27FC236}">
                <a16:creationId xmlns:a16="http://schemas.microsoft.com/office/drawing/2014/main" id="{024D3586-E89B-4560-A20E-03CD46869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255" y="2357378"/>
            <a:ext cx="2943114" cy="1595069"/>
          </a:xfrm>
          <a:prstGeom prst="rect">
            <a:avLst/>
          </a:prstGeom>
        </p:spPr>
      </p:pic>
      <p:sp>
        <p:nvSpPr>
          <p:cNvPr id="20" name="Rounded Rectangle 8">
            <a:extLst>
              <a:ext uri="{FF2B5EF4-FFF2-40B4-BE49-F238E27FC236}">
                <a16:creationId xmlns:a16="http://schemas.microsoft.com/office/drawing/2014/main" id="{2C15E1B6-1411-41D2-80E1-2D5E4336A299}"/>
              </a:ext>
            </a:extLst>
          </p:cNvPr>
          <p:cNvSpPr/>
          <p:nvPr/>
        </p:nvSpPr>
        <p:spPr>
          <a:xfrm>
            <a:off x="6155682" y="5649431"/>
            <a:ext cx="1576457" cy="598969"/>
          </a:xfrm>
          <a:prstGeom prst="roundRect">
            <a:avLst/>
          </a:prstGeom>
          <a:solidFill>
            <a:srgbClr val="4F2B17"/>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gt</a:t>
            </a:r>
            <a:endParaRPr lang="en-US" sz="2800" b="0" dirty="0"/>
          </a:p>
        </p:txBody>
      </p:sp>
      <p:cxnSp>
        <p:nvCxnSpPr>
          <p:cNvPr id="22" name="直接箭头连接符 21">
            <a:extLst>
              <a:ext uri="{FF2B5EF4-FFF2-40B4-BE49-F238E27FC236}">
                <a16:creationId xmlns:a16="http://schemas.microsoft.com/office/drawing/2014/main" id="{3A91F6B3-7CDC-470A-83F7-B4BEF046EB35}"/>
              </a:ext>
            </a:extLst>
          </p:cNvPr>
          <p:cNvCxnSpPr>
            <a:cxnSpLocks/>
            <a:stCxn id="7" idx="3"/>
            <a:endCxn id="8" idx="1"/>
          </p:cNvCxnSpPr>
          <p:nvPr/>
        </p:nvCxnSpPr>
        <p:spPr bwMode="auto">
          <a:xfrm>
            <a:off x="2177997" y="5225257"/>
            <a:ext cx="1251003" cy="8206"/>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B433C4EB-51DC-42B7-9663-1172C6A1A122}"/>
              </a:ext>
            </a:extLst>
          </p:cNvPr>
          <p:cNvCxnSpPr>
            <a:cxnSpLocks/>
            <a:endCxn id="9" idx="1"/>
          </p:cNvCxnSpPr>
          <p:nvPr/>
        </p:nvCxnSpPr>
        <p:spPr bwMode="auto">
          <a:xfrm flipV="1">
            <a:off x="5005457" y="4577316"/>
            <a:ext cx="1149260" cy="528084"/>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a:extLst>
              <a:ext uri="{FF2B5EF4-FFF2-40B4-BE49-F238E27FC236}">
                <a16:creationId xmlns:a16="http://schemas.microsoft.com/office/drawing/2014/main" id="{D4E1CE7C-8628-496D-AFCA-2942F7D83EC0}"/>
              </a:ext>
            </a:extLst>
          </p:cNvPr>
          <p:cNvCxnSpPr>
            <a:cxnSpLocks/>
            <a:endCxn id="20" idx="1"/>
          </p:cNvCxnSpPr>
          <p:nvPr/>
        </p:nvCxnSpPr>
        <p:spPr bwMode="auto">
          <a:xfrm>
            <a:off x="5035255" y="5404885"/>
            <a:ext cx="1120427" cy="544031"/>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1" name="矩形 30">
            <a:extLst>
              <a:ext uri="{FF2B5EF4-FFF2-40B4-BE49-F238E27FC236}">
                <a16:creationId xmlns:a16="http://schemas.microsoft.com/office/drawing/2014/main" id="{5C04DC26-791A-4599-AB95-99B8937432DC}"/>
              </a:ext>
            </a:extLst>
          </p:cNvPr>
          <p:cNvSpPr/>
          <p:nvPr/>
        </p:nvSpPr>
        <p:spPr>
          <a:xfrm>
            <a:off x="685800" y="1428175"/>
            <a:ext cx="7086600" cy="954107"/>
          </a:xfrm>
          <a:prstGeom prst="rect">
            <a:avLst/>
          </a:prstGeom>
        </p:spPr>
        <p:txBody>
          <a:bodyPr wrap="square">
            <a:spAutoFit/>
          </a:bodyPr>
          <a:lstStyle/>
          <a:p>
            <a:pPr algn="l"/>
            <a:r>
              <a:rPr lang="zh-CN" altLang="en-US" sz="2800" dirty="0"/>
              <a:t>每一个函数是一个节点，边</a:t>
            </a:r>
            <a:r>
              <a:rPr lang="en-US" altLang="zh-CN" sz="2800" dirty="0"/>
              <a:t> (v</a:t>
            </a:r>
            <a:r>
              <a:rPr lang="en-US" altLang="zh-CN" sz="2800" baseline="-25000" dirty="0"/>
              <a:t>i</a:t>
            </a:r>
            <a:r>
              <a:rPr lang="en-US" altLang="zh-CN" sz="2800" dirty="0"/>
              <a:t>, </a:t>
            </a:r>
            <a:r>
              <a:rPr lang="en-US" altLang="zh-CN" sz="2800" dirty="0" err="1"/>
              <a:t>v</a:t>
            </a:r>
            <a:r>
              <a:rPr lang="en-US" altLang="zh-CN" sz="2800" baseline="-25000" dirty="0" err="1"/>
              <a:t>j</a:t>
            </a:r>
            <a:r>
              <a:rPr lang="en-US" altLang="zh-CN" sz="2800" dirty="0"/>
              <a:t>) </a:t>
            </a:r>
            <a:r>
              <a:rPr lang="zh-CN" altLang="en-US" sz="2800" dirty="0"/>
              <a:t>表示函数</a:t>
            </a:r>
            <a:r>
              <a:rPr lang="en-US" altLang="zh-CN" sz="2800" dirty="0"/>
              <a:t>v</a:t>
            </a:r>
            <a:r>
              <a:rPr lang="en-US" altLang="zh-CN" sz="2800" baseline="-25000" dirty="0"/>
              <a:t>i</a:t>
            </a:r>
            <a:r>
              <a:rPr lang="zh-CN" altLang="en-US" sz="2800" dirty="0"/>
              <a:t>调用函数</a:t>
            </a:r>
            <a:r>
              <a:rPr lang="en-US" altLang="zh-CN" sz="2800" dirty="0"/>
              <a:t> </a:t>
            </a:r>
            <a:r>
              <a:rPr lang="en-US" altLang="zh-CN" sz="2800" dirty="0" err="1"/>
              <a:t>v</a:t>
            </a:r>
            <a:r>
              <a:rPr lang="en-US" altLang="zh-CN" sz="2800" baseline="-25000" dirty="0" err="1"/>
              <a:t>j</a:t>
            </a:r>
            <a:endParaRPr lang="en-US" altLang="zh-CN" sz="2800" baseline="-25000" dirty="0"/>
          </a:p>
        </p:txBody>
      </p:sp>
      <p:sp>
        <p:nvSpPr>
          <p:cNvPr id="3" name="灯片编号占位符 2">
            <a:extLst>
              <a:ext uri="{FF2B5EF4-FFF2-40B4-BE49-F238E27FC236}">
                <a16:creationId xmlns:a16="http://schemas.microsoft.com/office/drawing/2014/main" id="{6E3667F5-F9D7-42A0-A641-26C60DA370BD}"/>
              </a:ext>
            </a:extLst>
          </p:cNvPr>
          <p:cNvSpPr>
            <a:spLocks noGrp="1"/>
          </p:cNvSpPr>
          <p:nvPr>
            <p:ph type="sldNum" sz="quarter" idx="10"/>
          </p:nvPr>
        </p:nvSpPr>
        <p:spPr/>
        <p:txBody>
          <a:bodyPr/>
          <a:lstStyle/>
          <a:p>
            <a:pPr>
              <a:defRPr/>
            </a:pPr>
            <a:fld id="{C9D1E93E-F34F-496D-BF1C-D8229D0E4D84}" type="slidenum">
              <a:rPr lang="en-US" smtClean="0"/>
              <a:t>109</a:t>
            </a:fld>
            <a:endParaRPr lang="en-US"/>
          </a:p>
        </p:txBody>
      </p:sp>
    </p:spTree>
    <p:extLst>
      <p:ext uri="{BB962C8B-B14F-4D97-AF65-F5344CB8AC3E}">
        <p14:creationId xmlns:p14="http://schemas.microsoft.com/office/powerpoint/2010/main" val="129310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利用缓冲区溢出</a:t>
            </a:r>
            <a:endParaRPr lang="en-US" dirty="0"/>
          </a:p>
        </p:txBody>
      </p:sp>
      <p:sp>
        <p:nvSpPr>
          <p:cNvPr id="17411" name="Rectangle 3" descr="Rectangle: Click to edit Master text styles&#10;Second level&#10;Third level&#10;Fourth level&#10;Fifth level"/>
          <p:cNvSpPr>
            <a:spLocks noGrp="1" noChangeArrowheads="1"/>
          </p:cNvSpPr>
          <p:nvPr>
            <p:ph idx="1"/>
          </p:nvPr>
        </p:nvSpPr>
        <p:spPr>
          <a:xfrm>
            <a:off x="685800" y="1442923"/>
            <a:ext cx="7924800" cy="5257800"/>
          </a:xfrm>
        </p:spPr>
        <p:txBody>
          <a:bodyPr/>
          <a:lstStyle/>
          <a:p>
            <a:r>
              <a:rPr lang="zh-CN" altLang="en-US" sz="2400" dirty="0"/>
              <a:t>假设</a:t>
            </a:r>
            <a:r>
              <a:rPr lang="en-US" altLang="zh-CN" sz="2400" dirty="0"/>
              <a:t>web</a:t>
            </a:r>
            <a:r>
              <a:rPr lang="zh-CN" altLang="en-US" sz="2400" dirty="0"/>
              <a:t>服务器使用攻击者提供的</a:t>
            </a:r>
            <a:r>
              <a:rPr lang="en-US" altLang="zh-CN" sz="2400" dirty="0"/>
              <a:t>URL</a:t>
            </a:r>
            <a:r>
              <a:rPr lang="zh-CN" altLang="en-US" sz="2400" dirty="0"/>
              <a:t>来调用函数</a:t>
            </a:r>
            <a:r>
              <a:rPr lang="en-US" altLang="zh-CN" sz="2400" dirty="0" err="1"/>
              <a:t>func</a:t>
            </a:r>
            <a:r>
              <a:rPr lang="en-US" altLang="zh-CN" sz="2400" dirty="0"/>
              <a:t>()</a:t>
            </a:r>
            <a:endParaRPr lang="en-US" sz="2400" i="1" dirty="0"/>
          </a:p>
          <a:p>
            <a:pPr lvl="1"/>
            <a:r>
              <a:rPr lang="zh-CN" altLang="en-US" dirty="0"/>
              <a:t>攻击者发送一个</a:t>
            </a:r>
            <a:r>
              <a:rPr lang="en-US" altLang="zh-CN" dirty="0"/>
              <a:t>200</a:t>
            </a:r>
            <a:r>
              <a:rPr lang="zh-CN" altLang="en-US" dirty="0"/>
              <a:t>字节的</a:t>
            </a:r>
            <a:r>
              <a:rPr lang="en-US" altLang="zh-CN" dirty="0"/>
              <a:t>URL</a:t>
            </a:r>
            <a:r>
              <a:rPr lang="zh-CN" altLang="en-US" dirty="0"/>
              <a:t>，获取</a:t>
            </a:r>
            <a:r>
              <a:rPr lang="en-US" altLang="zh-CN" dirty="0"/>
              <a:t>Web</a:t>
            </a:r>
            <a:r>
              <a:rPr lang="zh-CN" altLang="en-US" dirty="0"/>
              <a:t>服务器</a:t>
            </a:r>
            <a:r>
              <a:rPr lang="en-US" altLang="zh-CN" dirty="0"/>
              <a:t>shell </a:t>
            </a:r>
            <a:endParaRPr lang="en-US" dirty="0"/>
          </a:p>
          <a:p>
            <a:pPr>
              <a:spcBef>
                <a:spcPct val="100000"/>
              </a:spcBef>
            </a:pPr>
            <a:r>
              <a:rPr lang="zh-CN" altLang="en-US" sz="2400" dirty="0"/>
              <a:t>攻击前提条件</a:t>
            </a:r>
            <a:r>
              <a:rPr lang="en-US" sz="2400" dirty="0"/>
              <a:t>:</a:t>
            </a:r>
          </a:p>
          <a:p>
            <a:pPr lvl="1"/>
            <a:r>
              <a:rPr lang="zh-CN" altLang="en-US" dirty="0"/>
              <a:t>程序</a:t>
            </a:r>
            <a:r>
              <a:rPr lang="en-US" altLang="zh-CN" dirty="0"/>
              <a:t>P</a:t>
            </a:r>
            <a:r>
              <a:rPr lang="zh-CN" altLang="en-US" dirty="0"/>
              <a:t>不应包含</a:t>
            </a:r>
            <a:r>
              <a:rPr lang="en-US" altLang="zh-CN" dirty="0"/>
              <a:t>’\0'</a:t>
            </a:r>
            <a:r>
              <a:rPr lang="zh-CN" altLang="en-US" dirty="0"/>
              <a:t>字符</a:t>
            </a:r>
            <a:endParaRPr lang="en-US" dirty="0"/>
          </a:p>
          <a:p>
            <a:pPr lvl="1"/>
            <a:r>
              <a:rPr lang="zh-CN" altLang="en-US" dirty="0"/>
              <a:t>溢出应该保证在函数</a:t>
            </a:r>
            <a:r>
              <a:rPr lang="en-US" altLang="zh-CN" dirty="0" err="1"/>
              <a:t>func</a:t>
            </a:r>
            <a:r>
              <a:rPr lang="en-US" altLang="zh-CN" dirty="0"/>
              <a:t>()</a:t>
            </a:r>
            <a:r>
              <a:rPr lang="zh-CN" altLang="en-US" dirty="0"/>
              <a:t>退出之前程序不能崩溃</a:t>
            </a:r>
            <a:endParaRPr lang="en-US" dirty="0"/>
          </a:p>
          <a:p>
            <a:pPr>
              <a:spcBef>
                <a:spcPct val="100000"/>
              </a:spcBef>
            </a:pPr>
            <a:r>
              <a:rPr lang="zh-CN" altLang="en-US" sz="2400" dirty="0"/>
              <a:t>此类型的远程缓冲区溢出示例：</a:t>
            </a:r>
            <a:endParaRPr lang="en-US" sz="2400" dirty="0"/>
          </a:p>
          <a:p>
            <a:pPr lvl="1">
              <a:lnSpc>
                <a:spcPct val="110000"/>
              </a:lnSpc>
            </a:pPr>
            <a:r>
              <a:rPr lang="en-US" sz="1800" dirty="0"/>
              <a:t>Picasa3 (1/2014)</a:t>
            </a:r>
            <a:endParaRPr lang="en-US" sz="2000" dirty="0"/>
          </a:p>
          <a:p>
            <a:pPr lvl="1">
              <a:lnSpc>
                <a:spcPct val="110000"/>
              </a:lnSpc>
            </a:pPr>
            <a:r>
              <a:rPr lang="en-US" sz="1800" dirty="0"/>
              <a:t>RealNetworks RealPlayer (1/2014)</a:t>
            </a:r>
            <a:r>
              <a:rPr lang="en-US" altLang="zh-CN" sz="1800" dirty="0"/>
              <a:t> </a:t>
            </a:r>
          </a:p>
          <a:p>
            <a:pPr lvl="1">
              <a:lnSpc>
                <a:spcPct val="110000"/>
              </a:lnSpc>
            </a:pPr>
            <a:r>
              <a:rPr lang="en-US" altLang="zh-CN" sz="1800" dirty="0"/>
              <a:t>Overflow in Windows animated cursors (ANI) </a:t>
            </a:r>
            <a:r>
              <a:rPr lang="zh-CN" altLang="en-US" sz="1800" dirty="0"/>
              <a:t>（</a:t>
            </a:r>
            <a:r>
              <a:rPr lang="en-US" altLang="zh-CN" sz="1800" dirty="0"/>
              <a:t>CVE-2007-0038</a:t>
            </a:r>
            <a:r>
              <a:rPr lang="zh-CN" altLang="en-US" sz="1800" dirty="0"/>
              <a:t>）</a:t>
            </a:r>
            <a:endParaRPr lang="en-US" altLang="zh-CN" sz="1800" dirty="0"/>
          </a:p>
          <a:p>
            <a:pPr lvl="1">
              <a:lnSpc>
                <a:spcPct val="110000"/>
              </a:lnSpc>
            </a:pPr>
            <a:r>
              <a:rPr lang="en-US" altLang="zh-CN" sz="1800" dirty="0"/>
              <a:t>Buffer overflow in Symantec virus detection  (5/2016)</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11</a:t>
            </a:fld>
            <a:endParaRPr lang="en-US"/>
          </a:p>
        </p:txBody>
      </p:sp>
    </p:spTree>
    <p:extLst>
      <p:ext uri="{BB962C8B-B14F-4D97-AF65-F5344CB8AC3E}">
        <p14:creationId xmlns:p14="http://schemas.microsoft.com/office/powerpoint/2010/main" val="416095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4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控制流图 </a:t>
            </a:r>
            <a:r>
              <a:rPr lang="en-US" altLang="zh-CN" dirty="0"/>
              <a:t>Control Flow Graph</a:t>
            </a:r>
            <a:endParaRPr lang="en-US" dirty="0"/>
          </a:p>
        </p:txBody>
      </p:sp>
      <p:sp>
        <p:nvSpPr>
          <p:cNvPr id="7" name="Rounded Rectangle 6"/>
          <p:cNvSpPr/>
          <p:nvPr/>
        </p:nvSpPr>
        <p:spPr>
          <a:xfrm>
            <a:off x="685800" y="4104169"/>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b="0" dirty="0"/>
              <a:t>sort2</a:t>
            </a:r>
            <a:endParaRPr lang="en-US" sz="2800" b="0" dirty="0"/>
          </a:p>
        </p:txBody>
      </p:sp>
      <p:sp>
        <p:nvSpPr>
          <p:cNvPr id="8" name="Rounded Rectangle 7"/>
          <p:cNvSpPr/>
          <p:nvPr/>
        </p:nvSpPr>
        <p:spPr>
          <a:xfrm>
            <a:off x="3372194" y="4103610"/>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b="0" dirty="0"/>
              <a:t>sort</a:t>
            </a:r>
            <a:endParaRPr lang="en-US" sz="2800" b="0" dirty="0"/>
          </a:p>
        </p:txBody>
      </p:sp>
      <p:sp>
        <p:nvSpPr>
          <p:cNvPr id="9" name="Rounded Rectangle 8"/>
          <p:cNvSpPr/>
          <p:nvPr/>
        </p:nvSpPr>
        <p:spPr>
          <a:xfrm>
            <a:off x="6154717" y="4038600"/>
            <a:ext cx="1576457" cy="598969"/>
          </a:xfrm>
          <a:prstGeom prst="roundRect">
            <a:avLst/>
          </a:prstGeom>
          <a:solidFill>
            <a:schemeClr val="accent1">
              <a:lumMod val="50000"/>
            </a:schemeClr>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lt</a:t>
            </a:r>
            <a:endParaRPr lang="en-US" sz="2800" b="0" dirty="0"/>
          </a:p>
        </p:txBody>
      </p:sp>
      <p:pic>
        <p:nvPicPr>
          <p:cNvPr id="17" name="图片 16">
            <a:extLst>
              <a:ext uri="{FF2B5EF4-FFF2-40B4-BE49-F238E27FC236}">
                <a16:creationId xmlns:a16="http://schemas.microsoft.com/office/drawing/2014/main" id="{6445DB4D-B5BB-4CC2-93A7-2103777F5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32623"/>
            <a:ext cx="3962400" cy="1151776"/>
          </a:xfrm>
          <a:prstGeom prst="rect">
            <a:avLst/>
          </a:prstGeom>
        </p:spPr>
      </p:pic>
      <p:pic>
        <p:nvPicPr>
          <p:cNvPr id="19" name="图片 18">
            <a:extLst>
              <a:ext uri="{FF2B5EF4-FFF2-40B4-BE49-F238E27FC236}">
                <a16:creationId xmlns:a16="http://schemas.microsoft.com/office/drawing/2014/main" id="{024D3586-E89B-4560-A20E-03CD46869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547" y="1833479"/>
            <a:ext cx="2943114" cy="1595069"/>
          </a:xfrm>
          <a:prstGeom prst="rect">
            <a:avLst/>
          </a:prstGeom>
        </p:spPr>
      </p:pic>
      <p:sp>
        <p:nvSpPr>
          <p:cNvPr id="20" name="Rounded Rectangle 8">
            <a:extLst>
              <a:ext uri="{FF2B5EF4-FFF2-40B4-BE49-F238E27FC236}">
                <a16:creationId xmlns:a16="http://schemas.microsoft.com/office/drawing/2014/main" id="{2C15E1B6-1411-41D2-80E1-2D5E4336A299}"/>
              </a:ext>
            </a:extLst>
          </p:cNvPr>
          <p:cNvSpPr/>
          <p:nvPr/>
        </p:nvSpPr>
        <p:spPr>
          <a:xfrm>
            <a:off x="6155683" y="5020271"/>
            <a:ext cx="1576457" cy="598969"/>
          </a:xfrm>
          <a:prstGeom prst="roundRect">
            <a:avLst/>
          </a:prstGeom>
          <a:solidFill>
            <a:srgbClr val="4F2B17"/>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gt</a:t>
            </a:r>
            <a:endParaRPr lang="en-US" sz="2800" b="0" dirty="0"/>
          </a:p>
        </p:txBody>
      </p:sp>
      <p:cxnSp>
        <p:nvCxnSpPr>
          <p:cNvPr id="22" name="直接箭头连接符 21">
            <a:extLst>
              <a:ext uri="{FF2B5EF4-FFF2-40B4-BE49-F238E27FC236}">
                <a16:creationId xmlns:a16="http://schemas.microsoft.com/office/drawing/2014/main" id="{3A91F6B3-7CDC-470A-83F7-B4BEF046EB35}"/>
              </a:ext>
            </a:extLst>
          </p:cNvPr>
          <p:cNvCxnSpPr>
            <a:cxnSpLocks/>
          </p:cNvCxnSpPr>
          <p:nvPr/>
        </p:nvCxnSpPr>
        <p:spPr bwMode="auto">
          <a:xfrm flipV="1">
            <a:off x="2177997" y="4256569"/>
            <a:ext cx="1194197" cy="559"/>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3" name="直接箭头连接符 22">
            <a:extLst>
              <a:ext uri="{FF2B5EF4-FFF2-40B4-BE49-F238E27FC236}">
                <a16:creationId xmlns:a16="http://schemas.microsoft.com/office/drawing/2014/main" id="{B433C4EB-51DC-42B7-9663-1172C6A1A122}"/>
              </a:ext>
            </a:extLst>
          </p:cNvPr>
          <p:cNvCxnSpPr>
            <a:cxnSpLocks/>
          </p:cNvCxnSpPr>
          <p:nvPr/>
        </p:nvCxnSpPr>
        <p:spPr bwMode="auto">
          <a:xfrm flipH="1">
            <a:off x="4969213" y="4454872"/>
            <a:ext cx="1186470" cy="294944"/>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13" name="Rounded Rectangle 6">
            <a:extLst>
              <a:ext uri="{FF2B5EF4-FFF2-40B4-BE49-F238E27FC236}">
                <a16:creationId xmlns:a16="http://schemas.microsoft.com/office/drawing/2014/main" id="{BFB9E6FB-5B2A-49B8-B27C-4D09FA85FFD0}"/>
              </a:ext>
            </a:extLst>
          </p:cNvPr>
          <p:cNvSpPr/>
          <p:nvPr/>
        </p:nvSpPr>
        <p:spPr>
          <a:xfrm>
            <a:off x="679866" y="4643350"/>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14" name="Rounded Rectangle 6">
            <a:extLst>
              <a:ext uri="{FF2B5EF4-FFF2-40B4-BE49-F238E27FC236}">
                <a16:creationId xmlns:a16="http://schemas.microsoft.com/office/drawing/2014/main" id="{EA6161A6-9138-4462-A94B-EA2265418C20}"/>
              </a:ext>
            </a:extLst>
          </p:cNvPr>
          <p:cNvSpPr/>
          <p:nvPr/>
        </p:nvSpPr>
        <p:spPr>
          <a:xfrm>
            <a:off x="682144" y="5207747"/>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16" name="Rounded Rectangle 7">
            <a:extLst>
              <a:ext uri="{FF2B5EF4-FFF2-40B4-BE49-F238E27FC236}">
                <a16:creationId xmlns:a16="http://schemas.microsoft.com/office/drawing/2014/main" id="{8B3F523A-EA66-4ABC-9BB6-BE4E7BBAEBDD}"/>
              </a:ext>
            </a:extLst>
          </p:cNvPr>
          <p:cNvSpPr/>
          <p:nvPr/>
        </p:nvSpPr>
        <p:spPr>
          <a:xfrm>
            <a:off x="3372194" y="4688859"/>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b="0" dirty="0"/>
          </a:p>
        </p:txBody>
      </p:sp>
      <p:cxnSp>
        <p:nvCxnSpPr>
          <p:cNvPr id="18" name="直接箭头连接符 17">
            <a:extLst>
              <a:ext uri="{FF2B5EF4-FFF2-40B4-BE49-F238E27FC236}">
                <a16:creationId xmlns:a16="http://schemas.microsoft.com/office/drawing/2014/main" id="{BEE925FE-E667-4498-ABE3-4C1C5B82D6ED}"/>
              </a:ext>
            </a:extLst>
          </p:cNvPr>
          <p:cNvCxnSpPr>
            <a:cxnSpLocks/>
          </p:cNvCxnSpPr>
          <p:nvPr/>
        </p:nvCxnSpPr>
        <p:spPr bwMode="auto">
          <a:xfrm flipV="1">
            <a:off x="4934986" y="4292465"/>
            <a:ext cx="1194197" cy="559"/>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4" name="直接箭头连接符 23">
            <a:extLst>
              <a:ext uri="{FF2B5EF4-FFF2-40B4-BE49-F238E27FC236}">
                <a16:creationId xmlns:a16="http://schemas.microsoft.com/office/drawing/2014/main" id="{A9EBFA6C-1F62-47E2-B314-5CDD8811B64D}"/>
              </a:ext>
            </a:extLst>
          </p:cNvPr>
          <p:cNvCxnSpPr>
            <a:cxnSpLocks/>
          </p:cNvCxnSpPr>
          <p:nvPr/>
        </p:nvCxnSpPr>
        <p:spPr bwMode="auto">
          <a:xfrm>
            <a:off x="4918443" y="4486533"/>
            <a:ext cx="1214759" cy="6484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EB5E67AF-A52B-4133-9CA3-0071CEF4B991}"/>
              </a:ext>
            </a:extLst>
          </p:cNvPr>
          <p:cNvCxnSpPr>
            <a:cxnSpLocks/>
            <a:stCxn id="20" idx="1"/>
          </p:cNvCxnSpPr>
          <p:nvPr/>
        </p:nvCxnSpPr>
        <p:spPr bwMode="auto">
          <a:xfrm flipH="1" flipV="1">
            <a:off x="4939005" y="4772740"/>
            <a:ext cx="1216678" cy="547016"/>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a:extLst>
              <a:ext uri="{FF2B5EF4-FFF2-40B4-BE49-F238E27FC236}">
                <a16:creationId xmlns:a16="http://schemas.microsoft.com/office/drawing/2014/main" id="{C49254B9-0AF1-486E-9E15-92E33E09F5BC}"/>
              </a:ext>
            </a:extLst>
          </p:cNvPr>
          <p:cNvCxnSpPr>
            <a:cxnSpLocks/>
          </p:cNvCxnSpPr>
          <p:nvPr/>
        </p:nvCxnSpPr>
        <p:spPr bwMode="auto">
          <a:xfrm flipH="1" flipV="1">
            <a:off x="2203776" y="4688859"/>
            <a:ext cx="1168417" cy="386398"/>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4" name="直接箭头连接符 33">
            <a:extLst>
              <a:ext uri="{FF2B5EF4-FFF2-40B4-BE49-F238E27FC236}">
                <a16:creationId xmlns:a16="http://schemas.microsoft.com/office/drawing/2014/main" id="{28A4023B-90BA-41AB-9F99-9EF3AB92A7EB}"/>
              </a:ext>
            </a:extLst>
          </p:cNvPr>
          <p:cNvCxnSpPr>
            <a:cxnSpLocks/>
          </p:cNvCxnSpPr>
          <p:nvPr/>
        </p:nvCxnSpPr>
        <p:spPr bwMode="auto">
          <a:xfrm flipH="1">
            <a:off x="2198559" y="5101764"/>
            <a:ext cx="1151155" cy="126835"/>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6" name="直接箭头连接符 35">
            <a:extLst>
              <a:ext uri="{FF2B5EF4-FFF2-40B4-BE49-F238E27FC236}">
                <a16:creationId xmlns:a16="http://schemas.microsoft.com/office/drawing/2014/main" id="{3B69FEED-5B42-44C0-AD06-688E4D0A0AA1}"/>
              </a:ext>
            </a:extLst>
          </p:cNvPr>
          <p:cNvCxnSpPr>
            <a:cxnSpLocks/>
          </p:cNvCxnSpPr>
          <p:nvPr/>
        </p:nvCxnSpPr>
        <p:spPr bwMode="auto">
          <a:xfrm flipV="1">
            <a:off x="2203776" y="4351642"/>
            <a:ext cx="1132275" cy="668631"/>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41" name="直接箭头连接符 40">
            <a:extLst>
              <a:ext uri="{FF2B5EF4-FFF2-40B4-BE49-F238E27FC236}">
                <a16:creationId xmlns:a16="http://schemas.microsoft.com/office/drawing/2014/main" id="{63791582-7593-49AC-B636-BD6AB19FA2BD}"/>
              </a:ext>
            </a:extLst>
          </p:cNvPr>
          <p:cNvCxnSpPr>
            <a:cxnSpLocks/>
          </p:cNvCxnSpPr>
          <p:nvPr/>
        </p:nvCxnSpPr>
        <p:spPr bwMode="auto">
          <a:xfrm flipV="1">
            <a:off x="2198559" y="4256569"/>
            <a:ext cx="1173635" cy="2"/>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20E5240B-4C82-484A-86E0-35E142E691C4}"/>
              </a:ext>
            </a:extLst>
          </p:cNvPr>
          <p:cNvCxnSpPr>
            <a:cxnSpLocks/>
          </p:cNvCxnSpPr>
          <p:nvPr/>
        </p:nvCxnSpPr>
        <p:spPr bwMode="auto">
          <a:xfrm>
            <a:off x="4948651" y="4278806"/>
            <a:ext cx="1206066" cy="11432"/>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5" name="直接箭头连接符 44">
            <a:extLst>
              <a:ext uri="{FF2B5EF4-FFF2-40B4-BE49-F238E27FC236}">
                <a16:creationId xmlns:a16="http://schemas.microsoft.com/office/drawing/2014/main" id="{1F0CA3DC-902C-43A3-8EF4-1C21D59FA144}"/>
              </a:ext>
            </a:extLst>
          </p:cNvPr>
          <p:cNvCxnSpPr>
            <a:cxnSpLocks/>
          </p:cNvCxnSpPr>
          <p:nvPr/>
        </p:nvCxnSpPr>
        <p:spPr bwMode="auto">
          <a:xfrm flipH="1">
            <a:off x="4948653" y="4457658"/>
            <a:ext cx="1200129" cy="292158"/>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9" name="直接箭头连接符 48">
            <a:extLst>
              <a:ext uri="{FF2B5EF4-FFF2-40B4-BE49-F238E27FC236}">
                <a16:creationId xmlns:a16="http://schemas.microsoft.com/office/drawing/2014/main" id="{8B4BA18E-6363-4478-AC35-5CB788523F28}"/>
              </a:ext>
            </a:extLst>
          </p:cNvPr>
          <p:cNvCxnSpPr>
            <a:cxnSpLocks/>
          </p:cNvCxnSpPr>
          <p:nvPr/>
        </p:nvCxnSpPr>
        <p:spPr bwMode="auto">
          <a:xfrm flipH="1" flipV="1">
            <a:off x="2203775" y="4688302"/>
            <a:ext cx="1153961" cy="386955"/>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a:extLst>
              <a:ext uri="{FF2B5EF4-FFF2-40B4-BE49-F238E27FC236}">
                <a16:creationId xmlns:a16="http://schemas.microsoft.com/office/drawing/2014/main" id="{E283BB52-D069-4D5F-AA18-D3F33CBDF6C3}"/>
              </a:ext>
            </a:extLst>
          </p:cNvPr>
          <p:cNvCxnSpPr>
            <a:cxnSpLocks/>
            <a:endCxn id="8" idx="1"/>
          </p:cNvCxnSpPr>
          <p:nvPr/>
        </p:nvCxnSpPr>
        <p:spPr bwMode="auto">
          <a:xfrm flipV="1">
            <a:off x="2208206" y="4326653"/>
            <a:ext cx="1163988" cy="693620"/>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接箭头连接符 58">
            <a:extLst>
              <a:ext uri="{FF2B5EF4-FFF2-40B4-BE49-F238E27FC236}">
                <a16:creationId xmlns:a16="http://schemas.microsoft.com/office/drawing/2014/main" id="{38679607-1D4D-47BB-8916-3BBC212DA999}"/>
              </a:ext>
            </a:extLst>
          </p:cNvPr>
          <p:cNvCxnSpPr>
            <a:cxnSpLocks/>
          </p:cNvCxnSpPr>
          <p:nvPr/>
        </p:nvCxnSpPr>
        <p:spPr bwMode="auto">
          <a:xfrm>
            <a:off x="4934986" y="4511397"/>
            <a:ext cx="1207862" cy="635008"/>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1" name="直接箭头连接符 60">
            <a:extLst>
              <a:ext uri="{FF2B5EF4-FFF2-40B4-BE49-F238E27FC236}">
                <a16:creationId xmlns:a16="http://schemas.microsoft.com/office/drawing/2014/main" id="{07375FC5-D75F-4281-90C2-8750E28B9C8B}"/>
              </a:ext>
            </a:extLst>
          </p:cNvPr>
          <p:cNvCxnSpPr>
            <a:cxnSpLocks/>
            <a:stCxn id="20" idx="1"/>
          </p:cNvCxnSpPr>
          <p:nvPr/>
        </p:nvCxnSpPr>
        <p:spPr bwMode="auto">
          <a:xfrm flipH="1" flipV="1">
            <a:off x="4938595" y="4775884"/>
            <a:ext cx="1217088" cy="543872"/>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接箭头连接符 65">
            <a:extLst>
              <a:ext uri="{FF2B5EF4-FFF2-40B4-BE49-F238E27FC236}">
                <a16:creationId xmlns:a16="http://schemas.microsoft.com/office/drawing/2014/main" id="{4578D88E-46A2-44B9-8AB3-4154BC1684B1}"/>
              </a:ext>
            </a:extLst>
          </p:cNvPr>
          <p:cNvCxnSpPr>
            <a:cxnSpLocks/>
          </p:cNvCxnSpPr>
          <p:nvPr/>
        </p:nvCxnSpPr>
        <p:spPr bwMode="auto">
          <a:xfrm flipH="1">
            <a:off x="2182820" y="5101764"/>
            <a:ext cx="1191653" cy="126835"/>
          </a:xfrm>
          <a:prstGeom prst="straightConnector1">
            <a:avLst/>
          </a:prstGeom>
          <a:ln w="47625">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 name="文本框 2">
            <a:extLst>
              <a:ext uri="{FF2B5EF4-FFF2-40B4-BE49-F238E27FC236}">
                <a16:creationId xmlns:a16="http://schemas.microsoft.com/office/drawing/2014/main" id="{9EE71302-52A7-4598-B412-154248F5A1CE}"/>
              </a:ext>
            </a:extLst>
          </p:cNvPr>
          <p:cNvSpPr txBox="1"/>
          <p:nvPr/>
        </p:nvSpPr>
        <p:spPr>
          <a:xfrm>
            <a:off x="2375576" y="5889695"/>
            <a:ext cx="4392847" cy="400110"/>
          </a:xfrm>
          <a:prstGeom prst="rect">
            <a:avLst/>
          </a:prstGeom>
          <a:noFill/>
        </p:spPr>
        <p:txBody>
          <a:bodyPr wrap="square" rtlCol="0">
            <a:spAutoFit/>
          </a:bodyPr>
          <a:lstStyle/>
          <a:p>
            <a:r>
              <a:rPr lang="zh-CN" altLang="en-US" b="0" dirty="0">
                <a:latin typeface="Calibri" panose="020F0502020204030204" pitchFamily="34" charset="0"/>
                <a:cs typeface="Calibri" panose="020F0502020204030204" pitchFamily="34" charset="0"/>
              </a:rPr>
              <a:t>基于</a:t>
            </a:r>
            <a:r>
              <a:rPr lang="en-US" altLang="zh-CN" b="0" dirty="0">
                <a:latin typeface="Calibri" panose="020F0502020204030204" pitchFamily="34" charset="0"/>
                <a:cs typeface="Calibri" panose="020F0502020204030204" pitchFamily="34" charset="0"/>
              </a:rPr>
              <a:t>calls</a:t>
            </a:r>
            <a:r>
              <a:rPr lang="zh-CN" altLang="en-US" b="0" dirty="0">
                <a:latin typeface="Calibri" panose="020F0502020204030204" pitchFamily="34" charset="0"/>
                <a:cs typeface="Calibri" panose="020F0502020204030204" pitchFamily="34" charset="0"/>
              </a:rPr>
              <a:t>和</a:t>
            </a:r>
            <a:r>
              <a:rPr lang="en-US" altLang="zh-CN" b="0" dirty="0">
                <a:latin typeface="Calibri" panose="020F0502020204030204" pitchFamily="34" charset="0"/>
                <a:cs typeface="Calibri" panose="020F0502020204030204" pitchFamily="34" charset="0"/>
              </a:rPr>
              <a:t>returns</a:t>
            </a:r>
            <a:r>
              <a:rPr lang="zh-CN" altLang="en-US" b="0" dirty="0">
                <a:latin typeface="Calibri" panose="020F0502020204030204" pitchFamily="34" charset="0"/>
                <a:cs typeface="Calibri" panose="020F0502020204030204" pitchFamily="34" charset="0"/>
              </a:rPr>
              <a:t>拆解成</a:t>
            </a:r>
            <a:r>
              <a:rPr lang="en-US" altLang="zh-CN" i="1" dirty="0">
                <a:latin typeface="Calibri" panose="020F0502020204030204" pitchFamily="34" charset="0"/>
                <a:cs typeface="Calibri" panose="020F0502020204030204" pitchFamily="34" charset="0"/>
              </a:rPr>
              <a:t>basic blocks</a:t>
            </a:r>
            <a:endParaRPr lang="zh-CN" altLang="en-US" b="0" i="1" dirty="0">
              <a:solidFill>
                <a:srgbClr val="993300"/>
              </a:solidFill>
              <a:latin typeface="Calibri" panose="020F0502020204030204" pitchFamily="34" charset="0"/>
              <a:cs typeface="Calibri" panose="020F0502020204030204" pitchFamily="34" charset="0"/>
            </a:endParaRPr>
          </a:p>
        </p:txBody>
      </p:sp>
      <p:sp>
        <p:nvSpPr>
          <p:cNvPr id="6" name="灯片编号占位符 5">
            <a:extLst>
              <a:ext uri="{FF2B5EF4-FFF2-40B4-BE49-F238E27FC236}">
                <a16:creationId xmlns:a16="http://schemas.microsoft.com/office/drawing/2014/main" id="{9A7C1260-218D-4181-991F-D84472CEE1E1}"/>
              </a:ext>
            </a:extLst>
          </p:cNvPr>
          <p:cNvSpPr>
            <a:spLocks noGrp="1"/>
          </p:cNvSpPr>
          <p:nvPr>
            <p:ph type="sldNum" sz="quarter" idx="10"/>
          </p:nvPr>
        </p:nvSpPr>
        <p:spPr/>
        <p:txBody>
          <a:bodyPr/>
          <a:lstStyle/>
          <a:p>
            <a:pPr>
              <a:defRPr/>
            </a:pPr>
            <a:fld id="{C9D1E93E-F34F-496D-BF1C-D8229D0E4D84}" type="slidenum">
              <a:rPr lang="en-US" smtClean="0"/>
              <a:t>110</a:t>
            </a:fld>
            <a:endParaRPr lang="en-US"/>
          </a:p>
        </p:txBody>
      </p:sp>
    </p:spTree>
    <p:extLst>
      <p:ext uri="{BB962C8B-B14F-4D97-AF65-F5344CB8AC3E}">
        <p14:creationId xmlns:p14="http://schemas.microsoft.com/office/powerpoint/2010/main" val="97346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CFI: </a:t>
            </a:r>
            <a:r>
              <a:rPr lang="zh-CN" altLang="en-US" dirty="0"/>
              <a:t>符合</a:t>
            </a:r>
            <a:r>
              <a:rPr lang="en-US" altLang="zh-CN" dirty="0"/>
              <a:t>CFG</a:t>
            </a:r>
            <a:r>
              <a:rPr lang="zh-CN" altLang="en-US" dirty="0"/>
              <a:t>定义</a:t>
            </a:r>
            <a:endParaRPr lang="en-US" dirty="0"/>
          </a:p>
        </p:txBody>
      </p:sp>
      <p:sp>
        <p:nvSpPr>
          <p:cNvPr id="28" name="Content Placeholder 2">
            <a:extLst>
              <a:ext uri="{FF2B5EF4-FFF2-40B4-BE49-F238E27FC236}">
                <a16:creationId xmlns:a16="http://schemas.microsoft.com/office/drawing/2014/main" id="{6B240DE3-D403-4348-908D-22AA1F55494F}"/>
              </a:ext>
            </a:extLst>
          </p:cNvPr>
          <p:cNvSpPr>
            <a:spLocks noGrp="1"/>
          </p:cNvSpPr>
          <p:nvPr>
            <p:ph idx="1"/>
          </p:nvPr>
        </p:nvSpPr>
        <p:spPr>
          <a:xfrm>
            <a:off x="685800" y="1447800"/>
            <a:ext cx="7772400" cy="4495800"/>
          </a:xfrm>
        </p:spPr>
        <p:txBody>
          <a:bodyPr/>
          <a:lstStyle/>
          <a:p>
            <a:r>
              <a:rPr lang="zh-CN" altLang="en-US" dirty="0"/>
              <a:t>事先计算</a:t>
            </a:r>
            <a:r>
              <a:rPr lang="en-US" altLang="zh-CN" dirty="0"/>
              <a:t>call/return CFG</a:t>
            </a:r>
            <a:endParaRPr lang="en-US" altLang="zh-CN" b="0" dirty="0"/>
          </a:p>
          <a:p>
            <a:pPr lvl="1"/>
            <a:r>
              <a:rPr lang="zh-CN" altLang="en-US" b="0" dirty="0"/>
              <a:t>直接文件分析或者编译分析</a:t>
            </a:r>
            <a:endParaRPr lang="en-US" altLang="zh-CN" b="0" dirty="0"/>
          </a:p>
          <a:p>
            <a:r>
              <a:rPr lang="zh-CN" altLang="en-US" b="0" dirty="0"/>
              <a:t>检测程序控制流，保证只有</a:t>
            </a:r>
            <a:r>
              <a:rPr lang="en-US" altLang="zh-CN" b="0" dirty="0"/>
              <a:t>CFG</a:t>
            </a:r>
            <a:r>
              <a:rPr lang="zh-CN" altLang="en-US" b="0" dirty="0"/>
              <a:t>认证的合法路径运行</a:t>
            </a:r>
            <a:endParaRPr lang="en-US" altLang="zh-CN" b="0" dirty="0"/>
          </a:p>
          <a:p>
            <a:r>
              <a:rPr lang="zh-CN" altLang="en-US" b="0" dirty="0"/>
              <a:t>直接调用</a:t>
            </a:r>
            <a:r>
              <a:rPr lang="en-US" altLang="zh-CN" b="0" dirty="0"/>
              <a:t>(Direct Calls)</a:t>
            </a:r>
            <a:r>
              <a:rPr lang="zh-CN" altLang="en-US" b="0" dirty="0"/>
              <a:t>、间接跳转</a:t>
            </a:r>
            <a:r>
              <a:rPr lang="en-US" altLang="zh-CN" b="0" dirty="0"/>
              <a:t>(Indirect Calls)</a:t>
            </a:r>
          </a:p>
          <a:p>
            <a:pPr lvl="1"/>
            <a:r>
              <a:rPr lang="zh-CN" altLang="en-US" dirty="0"/>
              <a:t>只有间接调用需要被监控</a:t>
            </a:r>
            <a:endParaRPr lang="en-US" altLang="zh-CN" dirty="0"/>
          </a:p>
          <a:p>
            <a:pPr lvl="2"/>
            <a:r>
              <a:rPr lang="en-US" altLang="zh-CN" dirty="0" err="1"/>
              <a:t>jmp</a:t>
            </a:r>
            <a:r>
              <a:rPr lang="en-US" altLang="zh-CN" dirty="0"/>
              <a:t>, call, ret (via </a:t>
            </a:r>
            <a:r>
              <a:rPr lang="en-US" altLang="zh-CN" dirty="0">
                <a:solidFill>
                  <a:srgbClr val="FF0000"/>
                </a:solidFill>
              </a:rPr>
              <a:t>registers</a:t>
            </a:r>
            <a:r>
              <a:rPr lang="en-US" altLang="zh-CN" dirty="0"/>
              <a:t>)</a:t>
            </a:r>
            <a:endParaRPr lang="en-US" altLang="zh-CN" b="0" dirty="0"/>
          </a:p>
          <a:p>
            <a:pPr lvl="1"/>
            <a:r>
              <a:rPr lang="zh-CN" altLang="en-US" b="0" dirty="0"/>
              <a:t>直接调用不需要被监控</a:t>
            </a:r>
            <a:endParaRPr lang="en-US" altLang="zh-CN" b="0" dirty="0"/>
          </a:p>
          <a:p>
            <a:pPr lvl="2"/>
            <a:r>
              <a:rPr lang="en-US" altLang="zh-CN" dirty="0"/>
              <a:t>Code</a:t>
            </a:r>
            <a:r>
              <a:rPr lang="zh-CN" altLang="en-US" dirty="0"/>
              <a:t>不变</a:t>
            </a:r>
            <a:endParaRPr lang="en-US" altLang="zh-CN" dirty="0"/>
          </a:p>
          <a:p>
            <a:pPr lvl="2"/>
            <a:r>
              <a:rPr lang="zh-CN" altLang="en-US" dirty="0"/>
              <a:t>目标地址不变</a:t>
            </a:r>
            <a:endParaRPr lang="en-US" altLang="zh-CN" b="0" dirty="0"/>
          </a:p>
        </p:txBody>
      </p:sp>
      <p:sp>
        <p:nvSpPr>
          <p:cNvPr id="3" name="灯片编号占位符 2">
            <a:extLst>
              <a:ext uri="{FF2B5EF4-FFF2-40B4-BE49-F238E27FC236}">
                <a16:creationId xmlns:a16="http://schemas.microsoft.com/office/drawing/2014/main" id="{8D68B444-21C1-4A4B-ACDB-96214E331EE7}"/>
              </a:ext>
            </a:extLst>
          </p:cNvPr>
          <p:cNvSpPr>
            <a:spLocks noGrp="1"/>
          </p:cNvSpPr>
          <p:nvPr>
            <p:ph type="sldNum" sz="quarter" idx="10"/>
          </p:nvPr>
        </p:nvSpPr>
        <p:spPr/>
        <p:txBody>
          <a:bodyPr/>
          <a:lstStyle/>
          <a:p>
            <a:pPr>
              <a:defRPr/>
            </a:pPr>
            <a:fld id="{C9D1E93E-F34F-496D-BF1C-D8229D0E4D84}" type="slidenum">
              <a:rPr lang="en-US" smtClean="0"/>
              <a:t>111</a:t>
            </a:fld>
            <a:endParaRPr lang="en-US"/>
          </a:p>
        </p:txBody>
      </p:sp>
    </p:spTree>
    <p:extLst>
      <p:ext uri="{BB962C8B-B14F-4D97-AF65-F5344CB8AC3E}">
        <p14:creationId xmlns:p14="http://schemas.microsoft.com/office/powerpoint/2010/main" val="34601838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控制流图 </a:t>
            </a:r>
            <a:r>
              <a:rPr lang="en-US" altLang="zh-CN" dirty="0"/>
              <a:t>Control Flow Graph</a:t>
            </a:r>
            <a:endParaRPr lang="en-US" dirty="0"/>
          </a:p>
        </p:txBody>
      </p:sp>
      <p:sp>
        <p:nvSpPr>
          <p:cNvPr id="7" name="Rounded Rectangle 6"/>
          <p:cNvSpPr/>
          <p:nvPr/>
        </p:nvSpPr>
        <p:spPr>
          <a:xfrm>
            <a:off x="1069926" y="3811506"/>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b="0" dirty="0"/>
              <a:t>sort2</a:t>
            </a:r>
            <a:endParaRPr lang="en-US" sz="2800" b="0" dirty="0"/>
          </a:p>
        </p:txBody>
      </p:sp>
      <p:sp>
        <p:nvSpPr>
          <p:cNvPr id="8" name="Rounded Rectangle 7"/>
          <p:cNvSpPr/>
          <p:nvPr/>
        </p:nvSpPr>
        <p:spPr>
          <a:xfrm>
            <a:off x="3756320" y="3810947"/>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b="0" dirty="0"/>
              <a:t>sort</a:t>
            </a:r>
            <a:endParaRPr lang="en-US" sz="2800" b="0" dirty="0"/>
          </a:p>
        </p:txBody>
      </p:sp>
      <p:sp>
        <p:nvSpPr>
          <p:cNvPr id="9" name="Rounded Rectangle 8"/>
          <p:cNvSpPr/>
          <p:nvPr/>
        </p:nvSpPr>
        <p:spPr>
          <a:xfrm>
            <a:off x="6538843" y="3745937"/>
            <a:ext cx="1576457" cy="598969"/>
          </a:xfrm>
          <a:prstGeom prst="roundRect">
            <a:avLst/>
          </a:prstGeom>
          <a:solidFill>
            <a:schemeClr val="accent1">
              <a:lumMod val="50000"/>
            </a:schemeClr>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lt</a:t>
            </a:r>
            <a:endParaRPr lang="en-US" sz="2800" b="0" dirty="0"/>
          </a:p>
        </p:txBody>
      </p:sp>
      <p:pic>
        <p:nvPicPr>
          <p:cNvPr id="17" name="图片 16">
            <a:extLst>
              <a:ext uri="{FF2B5EF4-FFF2-40B4-BE49-F238E27FC236}">
                <a16:creationId xmlns:a16="http://schemas.microsoft.com/office/drawing/2014/main" id="{6445DB4D-B5BB-4CC2-93A7-2103777F5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32623"/>
            <a:ext cx="3962400" cy="1151776"/>
          </a:xfrm>
          <a:prstGeom prst="rect">
            <a:avLst/>
          </a:prstGeom>
        </p:spPr>
      </p:pic>
      <p:pic>
        <p:nvPicPr>
          <p:cNvPr id="19" name="图片 18">
            <a:extLst>
              <a:ext uri="{FF2B5EF4-FFF2-40B4-BE49-F238E27FC236}">
                <a16:creationId xmlns:a16="http://schemas.microsoft.com/office/drawing/2014/main" id="{024D3586-E89B-4560-A20E-03CD46869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547" y="1833479"/>
            <a:ext cx="2943114" cy="1595069"/>
          </a:xfrm>
          <a:prstGeom prst="rect">
            <a:avLst/>
          </a:prstGeom>
        </p:spPr>
      </p:pic>
      <p:sp>
        <p:nvSpPr>
          <p:cNvPr id="20" name="Rounded Rectangle 8">
            <a:extLst>
              <a:ext uri="{FF2B5EF4-FFF2-40B4-BE49-F238E27FC236}">
                <a16:creationId xmlns:a16="http://schemas.microsoft.com/office/drawing/2014/main" id="{2C15E1B6-1411-41D2-80E1-2D5E4336A299}"/>
              </a:ext>
            </a:extLst>
          </p:cNvPr>
          <p:cNvSpPr/>
          <p:nvPr/>
        </p:nvSpPr>
        <p:spPr>
          <a:xfrm>
            <a:off x="6539809" y="4727608"/>
            <a:ext cx="1576457" cy="598969"/>
          </a:xfrm>
          <a:prstGeom prst="roundRect">
            <a:avLst/>
          </a:prstGeom>
          <a:solidFill>
            <a:srgbClr val="4F2B17"/>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gt</a:t>
            </a:r>
            <a:endParaRPr lang="en-US" sz="2800" b="0" dirty="0"/>
          </a:p>
        </p:txBody>
      </p:sp>
      <p:cxnSp>
        <p:nvCxnSpPr>
          <p:cNvPr id="22" name="直接箭头连接符 21">
            <a:extLst>
              <a:ext uri="{FF2B5EF4-FFF2-40B4-BE49-F238E27FC236}">
                <a16:creationId xmlns:a16="http://schemas.microsoft.com/office/drawing/2014/main" id="{3A91F6B3-7CDC-470A-83F7-B4BEF046EB35}"/>
              </a:ext>
            </a:extLst>
          </p:cNvPr>
          <p:cNvCxnSpPr>
            <a:cxnSpLocks/>
          </p:cNvCxnSpPr>
          <p:nvPr/>
        </p:nvCxnSpPr>
        <p:spPr bwMode="auto">
          <a:xfrm flipV="1">
            <a:off x="2562123" y="3963906"/>
            <a:ext cx="1194197" cy="559"/>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3" name="直接箭头连接符 22">
            <a:extLst>
              <a:ext uri="{FF2B5EF4-FFF2-40B4-BE49-F238E27FC236}">
                <a16:creationId xmlns:a16="http://schemas.microsoft.com/office/drawing/2014/main" id="{B433C4EB-51DC-42B7-9663-1172C6A1A122}"/>
              </a:ext>
            </a:extLst>
          </p:cNvPr>
          <p:cNvCxnSpPr>
            <a:cxnSpLocks/>
          </p:cNvCxnSpPr>
          <p:nvPr/>
        </p:nvCxnSpPr>
        <p:spPr bwMode="auto">
          <a:xfrm flipH="1">
            <a:off x="5353339" y="4162209"/>
            <a:ext cx="1186470" cy="294944"/>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13" name="Rounded Rectangle 6">
            <a:extLst>
              <a:ext uri="{FF2B5EF4-FFF2-40B4-BE49-F238E27FC236}">
                <a16:creationId xmlns:a16="http://schemas.microsoft.com/office/drawing/2014/main" id="{BFB9E6FB-5B2A-49B8-B27C-4D09FA85FFD0}"/>
              </a:ext>
            </a:extLst>
          </p:cNvPr>
          <p:cNvSpPr/>
          <p:nvPr/>
        </p:nvSpPr>
        <p:spPr>
          <a:xfrm>
            <a:off x="1063992" y="4350687"/>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14" name="Rounded Rectangle 6">
            <a:extLst>
              <a:ext uri="{FF2B5EF4-FFF2-40B4-BE49-F238E27FC236}">
                <a16:creationId xmlns:a16="http://schemas.microsoft.com/office/drawing/2014/main" id="{EA6161A6-9138-4462-A94B-EA2265418C20}"/>
              </a:ext>
            </a:extLst>
          </p:cNvPr>
          <p:cNvSpPr/>
          <p:nvPr/>
        </p:nvSpPr>
        <p:spPr>
          <a:xfrm>
            <a:off x="1066270" y="4915084"/>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16" name="Rounded Rectangle 7">
            <a:extLst>
              <a:ext uri="{FF2B5EF4-FFF2-40B4-BE49-F238E27FC236}">
                <a16:creationId xmlns:a16="http://schemas.microsoft.com/office/drawing/2014/main" id="{8B3F523A-EA66-4ABC-9BB6-BE4E7BBAEBDD}"/>
              </a:ext>
            </a:extLst>
          </p:cNvPr>
          <p:cNvSpPr/>
          <p:nvPr/>
        </p:nvSpPr>
        <p:spPr>
          <a:xfrm>
            <a:off x="3756320" y="4396196"/>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b="0" dirty="0"/>
          </a:p>
        </p:txBody>
      </p:sp>
      <p:cxnSp>
        <p:nvCxnSpPr>
          <p:cNvPr id="18" name="直接箭头连接符 17">
            <a:extLst>
              <a:ext uri="{FF2B5EF4-FFF2-40B4-BE49-F238E27FC236}">
                <a16:creationId xmlns:a16="http://schemas.microsoft.com/office/drawing/2014/main" id="{BEE925FE-E667-4498-ABE3-4C1C5B82D6ED}"/>
              </a:ext>
            </a:extLst>
          </p:cNvPr>
          <p:cNvCxnSpPr>
            <a:cxnSpLocks/>
          </p:cNvCxnSpPr>
          <p:nvPr/>
        </p:nvCxnSpPr>
        <p:spPr bwMode="auto">
          <a:xfrm flipV="1">
            <a:off x="5323131" y="4116306"/>
            <a:ext cx="1194197" cy="559"/>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4" name="直接箭头连接符 23">
            <a:extLst>
              <a:ext uri="{FF2B5EF4-FFF2-40B4-BE49-F238E27FC236}">
                <a16:creationId xmlns:a16="http://schemas.microsoft.com/office/drawing/2014/main" id="{A9EBFA6C-1F62-47E2-B314-5CDD8811B64D}"/>
              </a:ext>
            </a:extLst>
          </p:cNvPr>
          <p:cNvCxnSpPr>
            <a:cxnSpLocks/>
          </p:cNvCxnSpPr>
          <p:nvPr/>
        </p:nvCxnSpPr>
        <p:spPr bwMode="auto">
          <a:xfrm>
            <a:off x="5302569" y="4193870"/>
            <a:ext cx="1214759" cy="6484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EB5E67AF-A52B-4133-9CA3-0071CEF4B991}"/>
              </a:ext>
            </a:extLst>
          </p:cNvPr>
          <p:cNvCxnSpPr>
            <a:cxnSpLocks/>
          </p:cNvCxnSpPr>
          <p:nvPr/>
        </p:nvCxnSpPr>
        <p:spPr bwMode="auto">
          <a:xfrm flipH="1" flipV="1">
            <a:off x="5323131" y="4480076"/>
            <a:ext cx="1194198" cy="658051"/>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a:extLst>
              <a:ext uri="{FF2B5EF4-FFF2-40B4-BE49-F238E27FC236}">
                <a16:creationId xmlns:a16="http://schemas.microsoft.com/office/drawing/2014/main" id="{C49254B9-0AF1-486E-9E15-92E33E09F5BC}"/>
              </a:ext>
            </a:extLst>
          </p:cNvPr>
          <p:cNvCxnSpPr>
            <a:cxnSpLocks/>
          </p:cNvCxnSpPr>
          <p:nvPr/>
        </p:nvCxnSpPr>
        <p:spPr bwMode="auto">
          <a:xfrm flipH="1" flipV="1">
            <a:off x="2587902" y="4396196"/>
            <a:ext cx="1168417" cy="386398"/>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4" name="直接箭头连接符 33">
            <a:extLst>
              <a:ext uri="{FF2B5EF4-FFF2-40B4-BE49-F238E27FC236}">
                <a16:creationId xmlns:a16="http://schemas.microsoft.com/office/drawing/2014/main" id="{28A4023B-90BA-41AB-9F99-9EF3AB92A7EB}"/>
              </a:ext>
            </a:extLst>
          </p:cNvPr>
          <p:cNvCxnSpPr>
            <a:cxnSpLocks/>
          </p:cNvCxnSpPr>
          <p:nvPr/>
        </p:nvCxnSpPr>
        <p:spPr bwMode="auto">
          <a:xfrm flipH="1">
            <a:off x="2566946" y="4809101"/>
            <a:ext cx="1166893" cy="293665"/>
          </a:xfrm>
          <a:prstGeom prst="straightConnector1">
            <a:avLst/>
          </a:prstGeom>
          <a:ln>
            <a:solidFill>
              <a:srgbClr val="99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6" name="直接箭头连接符 35">
            <a:extLst>
              <a:ext uri="{FF2B5EF4-FFF2-40B4-BE49-F238E27FC236}">
                <a16:creationId xmlns:a16="http://schemas.microsoft.com/office/drawing/2014/main" id="{3B69FEED-5B42-44C0-AD06-688E4D0A0AA1}"/>
              </a:ext>
            </a:extLst>
          </p:cNvPr>
          <p:cNvCxnSpPr>
            <a:cxnSpLocks/>
          </p:cNvCxnSpPr>
          <p:nvPr/>
        </p:nvCxnSpPr>
        <p:spPr bwMode="auto">
          <a:xfrm flipV="1">
            <a:off x="2587902" y="4058979"/>
            <a:ext cx="1132275" cy="668631"/>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41" name="直接箭头连接符 40">
            <a:extLst>
              <a:ext uri="{FF2B5EF4-FFF2-40B4-BE49-F238E27FC236}">
                <a16:creationId xmlns:a16="http://schemas.microsoft.com/office/drawing/2014/main" id="{63791582-7593-49AC-B636-BD6AB19FA2BD}"/>
              </a:ext>
            </a:extLst>
          </p:cNvPr>
          <p:cNvCxnSpPr>
            <a:cxnSpLocks/>
          </p:cNvCxnSpPr>
          <p:nvPr/>
        </p:nvCxnSpPr>
        <p:spPr bwMode="auto">
          <a:xfrm flipV="1">
            <a:off x="2582685" y="3963906"/>
            <a:ext cx="1173635" cy="2"/>
          </a:xfrm>
          <a:prstGeom prst="straightConnector1">
            <a:avLst/>
          </a:prstGeom>
          <a:ln w="47625">
            <a:solidFill>
              <a:srgbClr val="FF99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直接箭头连接符 42">
            <a:extLst>
              <a:ext uri="{FF2B5EF4-FFF2-40B4-BE49-F238E27FC236}">
                <a16:creationId xmlns:a16="http://schemas.microsoft.com/office/drawing/2014/main" id="{20E5240B-4C82-484A-86E0-35E142E691C4}"/>
              </a:ext>
            </a:extLst>
          </p:cNvPr>
          <p:cNvCxnSpPr>
            <a:cxnSpLocks/>
          </p:cNvCxnSpPr>
          <p:nvPr/>
        </p:nvCxnSpPr>
        <p:spPr bwMode="auto">
          <a:xfrm>
            <a:off x="5332777" y="4116306"/>
            <a:ext cx="1206066" cy="11432"/>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5" name="直接箭头连接符 44">
            <a:extLst>
              <a:ext uri="{FF2B5EF4-FFF2-40B4-BE49-F238E27FC236}">
                <a16:creationId xmlns:a16="http://schemas.microsoft.com/office/drawing/2014/main" id="{1F0CA3DC-902C-43A3-8EF4-1C21D59FA144}"/>
              </a:ext>
            </a:extLst>
          </p:cNvPr>
          <p:cNvCxnSpPr>
            <a:cxnSpLocks/>
          </p:cNvCxnSpPr>
          <p:nvPr/>
        </p:nvCxnSpPr>
        <p:spPr bwMode="auto">
          <a:xfrm flipH="1">
            <a:off x="5332778" y="4173712"/>
            <a:ext cx="1206065" cy="283441"/>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9" name="直接箭头连接符 48">
            <a:extLst>
              <a:ext uri="{FF2B5EF4-FFF2-40B4-BE49-F238E27FC236}">
                <a16:creationId xmlns:a16="http://schemas.microsoft.com/office/drawing/2014/main" id="{8B4BA18E-6363-4478-AC35-5CB788523F28}"/>
              </a:ext>
            </a:extLst>
          </p:cNvPr>
          <p:cNvCxnSpPr>
            <a:cxnSpLocks/>
          </p:cNvCxnSpPr>
          <p:nvPr/>
        </p:nvCxnSpPr>
        <p:spPr bwMode="auto">
          <a:xfrm flipH="1" flipV="1">
            <a:off x="2587901" y="4395639"/>
            <a:ext cx="1153961" cy="38695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1" name="直接箭头连接符 50">
            <a:extLst>
              <a:ext uri="{FF2B5EF4-FFF2-40B4-BE49-F238E27FC236}">
                <a16:creationId xmlns:a16="http://schemas.microsoft.com/office/drawing/2014/main" id="{E283BB52-D069-4D5F-AA18-D3F33CBDF6C3}"/>
              </a:ext>
            </a:extLst>
          </p:cNvPr>
          <p:cNvCxnSpPr>
            <a:cxnSpLocks/>
            <a:endCxn id="8" idx="1"/>
          </p:cNvCxnSpPr>
          <p:nvPr/>
        </p:nvCxnSpPr>
        <p:spPr bwMode="auto">
          <a:xfrm flipV="1">
            <a:off x="2592332" y="4033990"/>
            <a:ext cx="1163988" cy="693620"/>
          </a:xfrm>
          <a:prstGeom prst="straightConnector1">
            <a:avLst/>
          </a:prstGeom>
          <a:ln w="47625">
            <a:solidFill>
              <a:srgbClr val="FF99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9" name="直接箭头连接符 58">
            <a:extLst>
              <a:ext uri="{FF2B5EF4-FFF2-40B4-BE49-F238E27FC236}">
                <a16:creationId xmlns:a16="http://schemas.microsoft.com/office/drawing/2014/main" id="{38679607-1D4D-47BB-8916-3BBC212DA999}"/>
              </a:ext>
            </a:extLst>
          </p:cNvPr>
          <p:cNvCxnSpPr>
            <a:cxnSpLocks/>
          </p:cNvCxnSpPr>
          <p:nvPr/>
        </p:nvCxnSpPr>
        <p:spPr bwMode="auto">
          <a:xfrm>
            <a:off x="5319112" y="4218734"/>
            <a:ext cx="1207862" cy="635008"/>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1" name="直接箭头连接符 60">
            <a:extLst>
              <a:ext uri="{FF2B5EF4-FFF2-40B4-BE49-F238E27FC236}">
                <a16:creationId xmlns:a16="http://schemas.microsoft.com/office/drawing/2014/main" id="{07375FC5-D75F-4281-90C2-8750E28B9C8B}"/>
              </a:ext>
            </a:extLst>
          </p:cNvPr>
          <p:cNvCxnSpPr>
            <a:cxnSpLocks/>
          </p:cNvCxnSpPr>
          <p:nvPr/>
        </p:nvCxnSpPr>
        <p:spPr bwMode="auto">
          <a:xfrm flipH="1" flipV="1">
            <a:off x="5322720" y="4483220"/>
            <a:ext cx="1197906" cy="662943"/>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66" name="直接箭头连接符 65">
            <a:extLst>
              <a:ext uri="{FF2B5EF4-FFF2-40B4-BE49-F238E27FC236}">
                <a16:creationId xmlns:a16="http://schemas.microsoft.com/office/drawing/2014/main" id="{4578D88E-46A2-44B9-8AB3-4154BC1684B1}"/>
              </a:ext>
            </a:extLst>
          </p:cNvPr>
          <p:cNvCxnSpPr>
            <a:cxnSpLocks/>
          </p:cNvCxnSpPr>
          <p:nvPr/>
        </p:nvCxnSpPr>
        <p:spPr bwMode="auto">
          <a:xfrm flipH="1">
            <a:off x="2558467" y="4809101"/>
            <a:ext cx="1200131" cy="29780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 name="文本框 2">
            <a:extLst>
              <a:ext uri="{FF2B5EF4-FFF2-40B4-BE49-F238E27FC236}">
                <a16:creationId xmlns:a16="http://schemas.microsoft.com/office/drawing/2014/main" id="{962CDFE7-B8F2-4747-93E2-7BBE6A6CC105}"/>
              </a:ext>
            </a:extLst>
          </p:cNvPr>
          <p:cNvSpPr txBox="1"/>
          <p:nvPr/>
        </p:nvSpPr>
        <p:spPr>
          <a:xfrm>
            <a:off x="3372444" y="5318784"/>
            <a:ext cx="2226013" cy="400110"/>
          </a:xfrm>
          <a:prstGeom prst="rect">
            <a:avLst/>
          </a:prstGeom>
          <a:noFill/>
        </p:spPr>
        <p:txBody>
          <a:bodyPr wrap="square" rtlCol="0">
            <a:spAutoFit/>
          </a:bodyPr>
          <a:lstStyle/>
          <a:p>
            <a:r>
              <a:rPr lang="zh-CN" altLang="en-US" dirty="0">
                <a:solidFill>
                  <a:srgbClr val="FF9900"/>
                </a:solidFill>
              </a:rPr>
              <a:t>直接调用</a:t>
            </a:r>
          </a:p>
        </p:txBody>
      </p:sp>
      <p:sp>
        <p:nvSpPr>
          <p:cNvPr id="30" name="文本框 29">
            <a:extLst>
              <a:ext uri="{FF2B5EF4-FFF2-40B4-BE49-F238E27FC236}">
                <a16:creationId xmlns:a16="http://schemas.microsoft.com/office/drawing/2014/main" id="{43AD469B-16B2-4052-91A5-BC8D3F5B83D1}"/>
              </a:ext>
            </a:extLst>
          </p:cNvPr>
          <p:cNvSpPr txBox="1"/>
          <p:nvPr/>
        </p:nvSpPr>
        <p:spPr>
          <a:xfrm>
            <a:off x="2038531" y="5818607"/>
            <a:ext cx="5066937" cy="400110"/>
          </a:xfrm>
          <a:prstGeom prst="rect">
            <a:avLst/>
          </a:prstGeom>
          <a:noFill/>
        </p:spPr>
        <p:txBody>
          <a:bodyPr wrap="square" rtlCol="0">
            <a:spAutoFit/>
          </a:bodyPr>
          <a:lstStyle/>
          <a:p>
            <a:r>
              <a:rPr lang="zh-CN" altLang="en-US" dirty="0">
                <a:solidFill>
                  <a:srgbClr val="4F2B17"/>
                </a:solidFill>
              </a:rPr>
              <a:t>间接跳转</a:t>
            </a:r>
            <a:r>
              <a:rPr lang="en-US" altLang="zh-CN" dirty="0">
                <a:solidFill>
                  <a:srgbClr val="4F2B17"/>
                </a:solidFill>
              </a:rPr>
              <a:t>(</a:t>
            </a:r>
            <a:r>
              <a:rPr lang="en-US" altLang="zh-CN" dirty="0">
                <a:solidFill>
                  <a:srgbClr val="4F2B17"/>
                </a:solidFill>
                <a:latin typeface="Courier"/>
              </a:rPr>
              <a:t>call</a:t>
            </a:r>
            <a:r>
              <a:rPr lang="en-US" altLang="zh-CN" dirty="0">
                <a:solidFill>
                  <a:srgbClr val="4F2B17"/>
                </a:solidFill>
              </a:rPr>
              <a:t> via </a:t>
            </a:r>
            <a:r>
              <a:rPr lang="en-US" altLang="zh-CN" i="1" dirty="0">
                <a:solidFill>
                  <a:srgbClr val="FF0000"/>
                </a:solidFill>
              </a:rPr>
              <a:t>register</a:t>
            </a:r>
            <a:r>
              <a:rPr lang="en-US" altLang="zh-CN" dirty="0">
                <a:solidFill>
                  <a:srgbClr val="4F2B17"/>
                </a:solidFill>
              </a:rPr>
              <a:t>, or </a:t>
            </a:r>
            <a:r>
              <a:rPr lang="en-US" altLang="zh-CN" dirty="0">
                <a:solidFill>
                  <a:srgbClr val="4F2B17"/>
                </a:solidFill>
                <a:latin typeface="Courier"/>
              </a:rPr>
              <a:t>ret</a:t>
            </a:r>
            <a:r>
              <a:rPr lang="en-US" altLang="zh-CN" dirty="0">
                <a:solidFill>
                  <a:srgbClr val="4F2B17"/>
                </a:solidFill>
              </a:rPr>
              <a:t>) </a:t>
            </a:r>
            <a:endParaRPr lang="zh-CN" altLang="en-US" dirty="0">
              <a:solidFill>
                <a:srgbClr val="4F2B17"/>
              </a:solidFill>
            </a:endParaRPr>
          </a:p>
        </p:txBody>
      </p:sp>
      <p:sp>
        <p:nvSpPr>
          <p:cNvPr id="4" name="灯片编号占位符 3">
            <a:extLst>
              <a:ext uri="{FF2B5EF4-FFF2-40B4-BE49-F238E27FC236}">
                <a16:creationId xmlns:a16="http://schemas.microsoft.com/office/drawing/2014/main" id="{1F0EB3F7-88FF-4804-9FE2-58DADFAE7811}"/>
              </a:ext>
            </a:extLst>
          </p:cNvPr>
          <p:cNvSpPr>
            <a:spLocks noGrp="1"/>
          </p:cNvSpPr>
          <p:nvPr>
            <p:ph type="sldNum" sz="quarter" idx="10"/>
          </p:nvPr>
        </p:nvSpPr>
        <p:spPr/>
        <p:txBody>
          <a:bodyPr/>
          <a:lstStyle/>
          <a:p>
            <a:pPr>
              <a:defRPr/>
            </a:pPr>
            <a:fld id="{C9D1E93E-F34F-496D-BF1C-D8229D0E4D84}" type="slidenum">
              <a:rPr lang="en-US" smtClean="0"/>
              <a:t>112</a:t>
            </a:fld>
            <a:endParaRPr lang="en-US"/>
          </a:p>
        </p:txBody>
      </p:sp>
    </p:spTree>
    <p:extLst>
      <p:ext uri="{BB962C8B-B14F-4D97-AF65-F5344CB8AC3E}">
        <p14:creationId xmlns:p14="http://schemas.microsoft.com/office/powerpoint/2010/main" val="10437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9100"/>
            <a:ext cx="7772400" cy="1143000"/>
          </a:xfrm>
        </p:spPr>
        <p:txBody>
          <a:bodyPr/>
          <a:lstStyle/>
          <a:p>
            <a:r>
              <a:rPr lang="zh-CN" altLang="en-US" dirty="0"/>
              <a:t>内联检测器</a:t>
            </a:r>
            <a:br>
              <a:rPr lang="en-US" altLang="zh-CN" dirty="0"/>
            </a:br>
            <a:r>
              <a:rPr lang="en-US" altLang="zh-CN" dirty="0"/>
              <a:t>In-line Monitor</a:t>
            </a:r>
            <a:endParaRPr lang="en-US" dirty="0"/>
          </a:p>
        </p:txBody>
      </p:sp>
      <p:sp>
        <p:nvSpPr>
          <p:cNvPr id="31" name="Content Placeholder 2">
            <a:extLst>
              <a:ext uri="{FF2B5EF4-FFF2-40B4-BE49-F238E27FC236}">
                <a16:creationId xmlns:a16="http://schemas.microsoft.com/office/drawing/2014/main" id="{330E70E6-8643-49D9-B869-E91001D73F28}"/>
              </a:ext>
            </a:extLst>
          </p:cNvPr>
          <p:cNvSpPr>
            <a:spLocks noGrp="1"/>
          </p:cNvSpPr>
          <p:nvPr>
            <p:ph idx="1"/>
          </p:nvPr>
        </p:nvSpPr>
        <p:spPr>
          <a:xfrm>
            <a:off x="685800" y="1752600"/>
            <a:ext cx="7772400" cy="4343400"/>
          </a:xfrm>
        </p:spPr>
        <p:txBody>
          <a:bodyPr/>
          <a:lstStyle/>
          <a:p>
            <a:r>
              <a:rPr lang="zh-CN" altLang="en-US" b="0" dirty="0"/>
              <a:t>实现内联检测器判断程序流是否安全跳转</a:t>
            </a:r>
            <a:endParaRPr lang="en-US" altLang="zh-CN" b="0" dirty="0"/>
          </a:p>
          <a:p>
            <a:r>
              <a:rPr lang="zh-CN" altLang="en-US" b="0" dirty="0"/>
              <a:t>当间接跳转时，在目标地址前插入标签</a:t>
            </a:r>
            <a:endParaRPr lang="en-US" altLang="zh-CN" b="0" dirty="0"/>
          </a:p>
          <a:p>
            <a:r>
              <a:rPr lang="zh-CN" altLang="en-US" b="0" dirty="0"/>
              <a:t>当间接跳转时，插入代码检查目标标签</a:t>
            </a:r>
            <a:endParaRPr lang="en-US" altLang="zh-CN" b="0" dirty="0"/>
          </a:p>
          <a:p>
            <a:r>
              <a:rPr lang="zh-CN" altLang="en-US" b="0" dirty="0"/>
              <a:t>标签由</a:t>
            </a:r>
            <a:r>
              <a:rPr lang="en-US" altLang="zh-CN" b="0" dirty="0"/>
              <a:t>CFG</a:t>
            </a:r>
            <a:r>
              <a:rPr lang="zh-CN" altLang="en-US" b="0" dirty="0"/>
              <a:t>决定</a:t>
            </a:r>
            <a:endParaRPr lang="en-US" altLang="zh-CN" b="0" dirty="0"/>
          </a:p>
        </p:txBody>
      </p:sp>
      <p:sp>
        <p:nvSpPr>
          <p:cNvPr id="3" name="灯片编号占位符 2">
            <a:extLst>
              <a:ext uri="{FF2B5EF4-FFF2-40B4-BE49-F238E27FC236}">
                <a16:creationId xmlns:a16="http://schemas.microsoft.com/office/drawing/2014/main" id="{B43BEDA1-2EF2-4DB1-8EA4-CCA81653532C}"/>
              </a:ext>
            </a:extLst>
          </p:cNvPr>
          <p:cNvSpPr>
            <a:spLocks noGrp="1"/>
          </p:cNvSpPr>
          <p:nvPr>
            <p:ph type="sldNum" sz="quarter" idx="10"/>
          </p:nvPr>
        </p:nvSpPr>
        <p:spPr/>
        <p:txBody>
          <a:bodyPr/>
          <a:lstStyle/>
          <a:p>
            <a:pPr>
              <a:defRPr/>
            </a:pPr>
            <a:fld id="{C9D1E93E-F34F-496D-BF1C-D8229D0E4D84}" type="slidenum">
              <a:rPr lang="en-US" smtClean="0"/>
              <a:t>113</a:t>
            </a:fld>
            <a:endParaRPr lang="en-US"/>
          </a:p>
        </p:txBody>
      </p:sp>
    </p:spTree>
    <p:extLst>
      <p:ext uri="{BB962C8B-B14F-4D97-AF65-F5344CB8AC3E}">
        <p14:creationId xmlns:p14="http://schemas.microsoft.com/office/powerpoint/2010/main" val="42769404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简单标注</a:t>
            </a:r>
            <a:endParaRPr lang="en-US" dirty="0"/>
          </a:p>
        </p:txBody>
      </p:sp>
      <p:sp>
        <p:nvSpPr>
          <p:cNvPr id="20" name="Rounded Rectangle 6">
            <a:extLst>
              <a:ext uri="{FF2B5EF4-FFF2-40B4-BE49-F238E27FC236}">
                <a16:creationId xmlns:a16="http://schemas.microsoft.com/office/drawing/2014/main" id="{DB7BB0BD-6CD4-4B63-B64C-44FC8682159D}"/>
              </a:ext>
            </a:extLst>
          </p:cNvPr>
          <p:cNvSpPr/>
          <p:nvPr/>
        </p:nvSpPr>
        <p:spPr>
          <a:xfrm>
            <a:off x="904688" y="2055698"/>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b="0" dirty="0"/>
              <a:t>sort2</a:t>
            </a:r>
            <a:endParaRPr lang="en-US" sz="2800" b="0" dirty="0"/>
          </a:p>
        </p:txBody>
      </p:sp>
      <p:sp>
        <p:nvSpPr>
          <p:cNvPr id="21" name="Rounded Rectangle 7">
            <a:extLst>
              <a:ext uri="{FF2B5EF4-FFF2-40B4-BE49-F238E27FC236}">
                <a16:creationId xmlns:a16="http://schemas.microsoft.com/office/drawing/2014/main" id="{BE0316BE-96A4-40A2-A154-3A841D486FD1}"/>
              </a:ext>
            </a:extLst>
          </p:cNvPr>
          <p:cNvSpPr/>
          <p:nvPr/>
        </p:nvSpPr>
        <p:spPr>
          <a:xfrm>
            <a:off x="3591082" y="2055139"/>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b="0" dirty="0"/>
              <a:t>sort</a:t>
            </a:r>
            <a:endParaRPr lang="en-US" sz="2800" b="0" dirty="0"/>
          </a:p>
        </p:txBody>
      </p:sp>
      <p:sp>
        <p:nvSpPr>
          <p:cNvPr id="22" name="Rounded Rectangle 8">
            <a:extLst>
              <a:ext uri="{FF2B5EF4-FFF2-40B4-BE49-F238E27FC236}">
                <a16:creationId xmlns:a16="http://schemas.microsoft.com/office/drawing/2014/main" id="{54C42E07-4271-4F5A-AB9B-8CC9258BDAA7}"/>
              </a:ext>
            </a:extLst>
          </p:cNvPr>
          <p:cNvSpPr/>
          <p:nvPr/>
        </p:nvSpPr>
        <p:spPr>
          <a:xfrm>
            <a:off x="6373605" y="1990129"/>
            <a:ext cx="1576457" cy="598969"/>
          </a:xfrm>
          <a:prstGeom prst="roundRect">
            <a:avLst/>
          </a:prstGeom>
          <a:solidFill>
            <a:schemeClr val="accent1">
              <a:lumMod val="50000"/>
            </a:schemeClr>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lt</a:t>
            </a:r>
            <a:endParaRPr lang="en-US" sz="2800" b="0" dirty="0"/>
          </a:p>
        </p:txBody>
      </p:sp>
      <p:sp>
        <p:nvSpPr>
          <p:cNvPr id="23" name="Rounded Rectangle 8">
            <a:extLst>
              <a:ext uri="{FF2B5EF4-FFF2-40B4-BE49-F238E27FC236}">
                <a16:creationId xmlns:a16="http://schemas.microsoft.com/office/drawing/2014/main" id="{805FBC69-995D-41CD-B178-35A564F51F93}"/>
              </a:ext>
            </a:extLst>
          </p:cNvPr>
          <p:cNvSpPr/>
          <p:nvPr/>
        </p:nvSpPr>
        <p:spPr>
          <a:xfrm>
            <a:off x="6374571" y="2971800"/>
            <a:ext cx="1576457" cy="598969"/>
          </a:xfrm>
          <a:prstGeom prst="roundRect">
            <a:avLst/>
          </a:prstGeom>
          <a:solidFill>
            <a:srgbClr val="4F2B17"/>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gt</a:t>
            </a:r>
            <a:endParaRPr lang="en-US" sz="2800" b="0" dirty="0"/>
          </a:p>
        </p:txBody>
      </p:sp>
      <p:cxnSp>
        <p:nvCxnSpPr>
          <p:cNvPr id="24" name="直接箭头连接符 23">
            <a:extLst>
              <a:ext uri="{FF2B5EF4-FFF2-40B4-BE49-F238E27FC236}">
                <a16:creationId xmlns:a16="http://schemas.microsoft.com/office/drawing/2014/main" id="{30A17E2D-B55D-482A-8A9D-4C64797C85D8}"/>
              </a:ext>
            </a:extLst>
          </p:cNvPr>
          <p:cNvCxnSpPr>
            <a:cxnSpLocks/>
          </p:cNvCxnSpPr>
          <p:nvPr/>
        </p:nvCxnSpPr>
        <p:spPr bwMode="auto">
          <a:xfrm flipV="1">
            <a:off x="2396885" y="2208098"/>
            <a:ext cx="1194197" cy="559"/>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5" name="直接箭头连接符 24">
            <a:extLst>
              <a:ext uri="{FF2B5EF4-FFF2-40B4-BE49-F238E27FC236}">
                <a16:creationId xmlns:a16="http://schemas.microsoft.com/office/drawing/2014/main" id="{2D0DD162-AE43-49D4-BA2E-28B0F44FA8BC}"/>
              </a:ext>
            </a:extLst>
          </p:cNvPr>
          <p:cNvCxnSpPr>
            <a:cxnSpLocks/>
          </p:cNvCxnSpPr>
          <p:nvPr/>
        </p:nvCxnSpPr>
        <p:spPr bwMode="auto">
          <a:xfrm flipH="1">
            <a:off x="5188101" y="2406401"/>
            <a:ext cx="1186470" cy="294944"/>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6" name="Rounded Rectangle 6">
            <a:extLst>
              <a:ext uri="{FF2B5EF4-FFF2-40B4-BE49-F238E27FC236}">
                <a16:creationId xmlns:a16="http://schemas.microsoft.com/office/drawing/2014/main" id="{17726061-5D8E-4D72-A21B-3935EA7134CA}"/>
              </a:ext>
            </a:extLst>
          </p:cNvPr>
          <p:cNvSpPr/>
          <p:nvPr/>
        </p:nvSpPr>
        <p:spPr>
          <a:xfrm>
            <a:off x="898754" y="2594879"/>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27" name="Rounded Rectangle 6">
            <a:extLst>
              <a:ext uri="{FF2B5EF4-FFF2-40B4-BE49-F238E27FC236}">
                <a16:creationId xmlns:a16="http://schemas.microsoft.com/office/drawing/2014/main" id="{E45E1712-9414-42B3-A24B-05F249B2486E}"/>
              </a:ext>
            </a:extLst>
          </p:cNvPr>
          <p:cNvSpPr/>
          <p:nvPr/>
        </p:nvSpPr>
        <p:spPr>
          <a:xfrm>
            <a:off x="901032" y="3159276"/>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28" name="Rounded Rectangle 7">
            <a:extLst>
              <a:ext uri="{FF2B5EF4-FFF2-40B4-BE49-F238E27FC236}">
                <a16:creationId xmlns:a16="http://schemas.microsoft.com/office/drawing/2014/main" id="{8045CEB5-57E7-425A-84D5-C525863C74F4}"/>
              </a:ext>
            </a:extLst>
          </p:cNvPr>
          <p:cNvSpPr/>
          <p:nvPr/>
        </p:nvSpPr>
        <p:spPr>
          <a:xfrm>
            <a:off x="3591082" y="2640388"/>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b="0" dirty="0"/>
          </a:p>
        </p:txBody>
      </p:sp>
      <p:cxnSp>
        <p:nvCxnSpPr>
          <p:cNvPr id="29" name="直接箭头连接符 28">
            <a:extLst>
              <a:ext uri="{FF2B5EF4-FFF2-40B4-BE49-F238E27FC236}">
                <a16:creationId xmlns:a16="http://schemas.microsoft.com/office/drawing/2014/main" id="{D5ACF3C0-B658-4C47-8FB1-956D60FB0E26}"/>
              </a:ext>
            </a:extLst>
          </p:cNvPr>
          <p:cNvCxnSpPr>
            <a:cxnSpLocks/>
          </p:cNvCxnSpPr>
          <p:nvPr/>
        </p:nvCxnSpPr>
        <p:spPr bwMode="auto">
          <a:xfrm flipV="1">
            <a:off x="5157893" y="2360498"/>
            <a:ext cx="1194197" cy="559"/>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id="{70451936-4E22-4FA0-B94B-ED2B08FC5181}"/>
              </a:ext>
            </a:extLst>
          </p:cNvPr>
          <p:cNvCxnSpPr>
            <a:cxnSpLocks/>
          </p:cNvCxnSpPr>
          <p:nvPr/>
        </p:nvCxnSpPr>
        <p:spPr bwMode="auto">
          <a:xfrm>
            <a:off x="5137331" y="2438062"/>
            <a:ext cx="1214759" cy="648412"/>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1" name="直接箭头连接符 30">
            <a:extLst>
              <a:ext uri="{FF2B5EF4-FFF2-40B4-BE49-F238E27FC236}">
                <a16:creationId xmlns:a16="http://schemas.microsoft.com/office/drawing/2014/main" id="{8910BD3F-AD89-4487-9682-49AFA74C97E1}"/>
              </a:ext>
            </a:extLst>
          </p:cNvPr>
          <p:cNvCxnSpPr>
            <a:cxnSpLocks/>
          </p:cNvCxnSpPr>
          <p:nvPr/>
        </p:nvCxnSpPr>
        <p:spPr bwMode="auto">
          <a:xfrm flipH="1" flipV="1">
            <a:off x="5157893" y="2724268"/>
            <a:ext cx="1194198" cy="658051"/>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id="{FC6D7FF5-93DC-4165-895D-3823AE58F2AA}"/>
              </a:ext>
            </a:extLst>
          </p:cNvPr>
          <p:cNvCxnSpPr>
            <a:cxnSpLocks/>
          </p:cNvCxnSpPr>
          <p:nvPr/>
        </p:nvCxnSpPr>
        <p:spPr bwMode="auto">
          <a:xfrm flipH="1" flipV="1">
            <a:off x="2422664" y="2640388"/>
            <a:ext cx="1168417" cy="386398"/>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3" name="直接箭头连接符 32">
            <a:extLst>
              <a:ext uri="{FF2B5EF4-FFF2-40B4-BE49-F238E27FC236}">
                <a16:creationId xmlns:a16="http://schemas.microsoft.com/office/drawing/2014/main" id="{16DA8125-671F-42D6-9685-B9396C3B96F5}"/>
              </a:ext>
            </a:extLst>
          </p:cNvPr>
          <p:cNvCxnSpPr>
            <a:cxnSpLocks/>
          </p:cNvCxnSpPr>
          <p:nvPr/>
        </p:nvCxnSpPr>
        <p:spPr bwMode="auto">
          <a:xfrm flipH="1">
            <a:off x="2401708" y="3053293"/>
            <a:ext cx="1166893" cy="293665"/>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4" name="直接箭头连接符 33">
            <a:extLst>
              <a:ext uri="{FF2B5EF4-FFF2-40B4-BE49-F238E27FC236}">
                <a16:creationId xmlns:a16="http://schemas.microsoft.com/office/drawing/2014/main" id="{2C8A4A9B-D9A7-4887-A92B-0F68BB0367F4}"/>
              </a:ext>
            </a:extLst>
          </p:cNvPr>
          <p:cNvCxnSpPr>
            <a:cxnSpLocks/>
          </p:cNvCxnSpPr>
          <p:nvPr/>
        </p:nvCxnSpPr>
        <p:spPr bwMode="auto">
          <a:xfrm flipV="1">
            <a:off x="2422664" y="2303171"/>
            <a:ext cx="1132275" cy="668631"/>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6" name="直接箭头连接符 35">
            <a:extLst>
              <a:ext uri="{FF2B5EF4-FFF2-40B4-BE49-F238E27FC236}">
                <a16:creationId xmlns:a16="http://schemas.microsoft.com/office/drawing/2014/main" id="{D67C000D-64D4-4FC2-8321-6B45BF664224}"/>
              </a:ext>
            </a:extLst>
          </p:cNvPr>
          <p:cNvCxnSpPr>
            <a:cxnSpLocks/>
          </p:cNvCxnSpPr>
          <p:nvPr/>
        </p:nvCxnSpPr>
        <p:spPr bwMode="auto">
          <a:xfrm>
            <a:off x="5146024" y="2339128"/>
            <a:ext cx="1206066" cy="11432"/>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接箭头连接符 36">
            <a:extLst>
              <a:ext uri="{FF2B5EF4-FFF2-40B4-BE49-F238E27FC236}">
                <a16:creationId xmlns:a16="http://schemas.microsoft.com/office/drawing/2014/main" id="{BF4B16AF-3F23-434F-83AB-0E5B5AE3BF21}"/>
              </a:ext>
            </a:extLst>
          </p:cNvPr>
          <p:cNvCxnSpPr>
            <a:cxnSpLocks/>
          </p:cNvCxnSpPr>
          <p:nvPr/>
        </p:nvCxnSpPr>
        <p:spPr bwMode="auto">
          <a:xfrm flipH="1">
            <a:off x="5156782" y="2429365"/>
            <a:ext cx="1206065" cy="283441"/>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8" name="直接箭头连接符 37">
            <a:extLst>
              <a:ext uri="{FF2B5EF4-FFF2-40B4-BE49-F238E27FC236}">
                <a16:creationId xmlns:a16="http://schemas.microsoft.com/office/drawing/2014/main" id="{503E15E9-52C1-4F8A-A36E-4D9D65964244}"/>
              </a:ext>
            </a:extLst>
          </p:cNvPr>
          <p:cNvCxnSpPr>
            <a:cxnSpLocks/>
          </p:cNvCxnSpPr>
          <p:nvPr/>
        </p:nvCxnSpPr>
        <p:spPr bwMode="auto">
          <a:xfrm flipH="1" flipV="1">
            <a:off x="2406706" y="2627965"/>
            <a:ext cx="1153961" cy="38695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a:extLst>
              <a:ext uri="{FF2B5EF4-FFF2-40B4-BE49-F238E27FC236}">
                <a16:creationId xmlns:a16="http://schemas.microsoft.com/office/drawing/2014/main" id="{7D48A0DE-52E5-4A49-81F9-DB47B5F68A69}"/>
              </a:ext>
            </a:extLst>
          </p:cNvPr>
          <p:cNvCxnSpPr>
            <a:cxnSpLocks/>
          </p:cNvCxnSpPr>
          <p:nvPr/>
        </p:nvCxnSpPr>
        <p:spPr bwMode="auto">
          <a:xfrm>
            <a:off x="5198858" y="2460871"/>
            <a:ext cx="1207862" cy="635008"/>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a:extLst>
              <a:ext uri="{FF2B5EF4-FFF2-40B4-BE49-F238E27FC236}">
                <a16:creationId xmlns:a16="http://schemas.microsoft.com/office/drawing/2014/main" id="{6D9BA7BD-F505-4D20-877A-D4987895D03E}"/>
              </a:ext>
            </a:extLst>
          </p:cNvPr>
          <p:cNvCxnSpPr>
            <a:cxnSpLocks/>
          </p:cNvCxnSpPr>
          <p:nvPr/>
        </p:nvCxnSpPr>
        <p:spPr bwMode="auto">
          <a:xfrm flipH="1" flipV="1">
            <a:off x="5183497" y="2743759"/>
            <a:ext cx="1197906" cy="662943"/>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CB218867-689F-4B42-8E96-C962A11A2884}"/>
              </a:ext>
            </a:extLst>
          </p:cNvPr>
          <p:cNvCxnSpPr>
            <a:cxnSpLocks/>
          </p:cNvCxnSpPr>
          <p:nvPr/>
        </p:nvCxnSpPr>
        <p:spPr bwMode="auto">
          <a:xfrm flipH="1">
            <a:off x="2403986" y="3040965"/>
            <a:ext cx="1200131" cy="29780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4" name="矩形 43">
            <a:extLst>
              <a:ext uri="{FF2B5EF4-FFF2-40B4-BE49-F238E27FC236}">
                <a16:creationId xmlns:a16="http://schemas.microsoft.com/office/drawing/2014/main" id="{95011944-1E11-480D-BA1A-45A6FEA84302}"/>
              </a:ext>
            </a:extLst>
          </p:cNvPr>
          <p:cNvSpPr/>
          <p:nvPr/>
        </p:nvSpPr>
        <p:spPr bwMode="auto">
          <a:xfrm>
            <a:off x="1788858" y="2610900"/>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5" name="矩形 44">
            <a:extLst>
              <a:ext uri="{FF2B5EF4-FFF2-40B4-BE49-F238E27FC236}">
                <a16:creationId xmlns:a16="http://schemas.microsoft.com/office/drawing/2014/main" id="{79C7A5F0-D93F-4020-B13E-3156C68B96F5}"/>
              </a:ext>
            </a:extLst>
          </p:cNvPr>
          <p:cNvSpPr/>
          <p:nvPr/>
        </p:nvSpPr>
        <p:spPr bwMode="auto">
          <a:xfrm>
            <a:off x="1789055" y="3187073"/>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6" name="矩形 45">
            <a:extLst>
              <a:ext uri="{FF2B5EF4-FFF2-40B4-BE49-F238E27FC236}">
                <a16:creationId xmlns:a16="http://schemas.microsoft.com/office/drawing/2014/main" id="{4879D842-A898-4B97-A286-0E6BF5592435}"/>
              </a:ext>
            </a:extLst>
          </p:cNvPr>
          <p:cNvSpPr/>
          <p:nvPr/>
        </p:nvSpPr>
        <p:spPr bwMode="auto">
          <a:xfrm>
            <a:off x="4565116" y="2652453"/>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7" name="矩形 46">
            <a:extLst>
              <a:ext uri="{FF2B5EF4-FFF2-40B4-BE49-F238E27FC236}">
                <a16:creationId xmlns:a16="http://schemas.microsoft.com/office/drawing/2014/main" id="{2C309F8E-241D-4FF1-AEBD-2B0FD6AB7628}"/>
              </a:ext>
            </a:extLst>
          </p:cNvPr>
          <p:cNvSpPr/>
          <p:nvPr/>
        </p:nvSpPr>
        <p:spPr bwMode="auto">
          <a:xfrm>
            <a:off x="6373605" y="2117882"/>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8" name="矩形 47">
            <a:extLst>
              <a:ext uri="{FF2B5EF4-FFF2-40B4-BE49-F238E27FC236}">
                <a16:creationId xmlns:a16="http://schemas.microsoft.com/office/drawing/2014/main" id="{58E33D8D-83C9-4B7E-B34C-63CB894096CF}"/>
              </a:ext>
            </a:extLst>
          </p:cNvPr>
          <p:cNvSpPr/>
          <p:nvPr/>
        </p:nvSpPr>
        <p:spPr bwMode="auto">
          <a:xfrm>
            <a:off x="6380919" y="3053293"/>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9" name="文本框 48">
            <a:extLst>
              <a:ext uri="{FF2B5EF4-FFF2-40B4-BE49-F238E27FC236}">
                <a16:creationId xmlns:a16="http://schemas.microsoft.com/office/drawing/2014/main" id="{C1398FAA-EB7C-48D9-88EC-A7F1463E9BF5}"/>
              </a:ext>
            </a:extLst>
          </p:cNvPr>
          <p:cNvSpPr txBox="1"/>
          <p:nvPr/>
        </p:nvSpPr>
        <p:spPr>
          <a:xfrm>
            <a:off x="3350610" y="4570298"/>
            <a:ext cx="2057400" cy="400110"/>
          </a:xfrm>
          <a:prstGeom prst="rect">
            <a:avLst/>
          </a:prstGeom>
          <a:noFill/>
        </p:spPr>
        <p:txBody>
          <a:bodyPr wrap="square" rtlCol="0">
            <a:spAutoFit/>
          </a:bodyPr>
          <a:lstStyle/>
          <a:p>
            <a:r>
              <a:rPr lang="zh-CN" altLang="en-US" dirty="0"/>
              <a:t>使用相同的</a:t>
            </a:r>
            <a:r>
              <a:rPr lang="en-US" altLang="zh-CN" dirty="0"/>
              <a:t>label</a:t>
            </a:r>
            <a:endParaRPr lang="zh-CN" altLang="en-US" dirty="0"/>
          </a:p>
        </p:txBody>
      </p:sp>
      <p:sp>
        <p:nvSpPr>
          <p:cNvPr id="50" name="Rounded Rectangle 6">
            <a:extLst>
              <a:ext uri="{FF2B5EF4-FFF2-40B4-BE49-F238E27FC236}">
                <a16:creationId xmlns:a16="http://schemas.microsoft.com/office/drawing/2014/main" id="{DC0F2AD8-0C1C-4789-A215-9C7D4D0D8825}"/>
              </a:ext>
            </a:extLst>
          </p:cNvPr>
          <p:cNvSpPr/>
          <p:nvPr/>
        </p:nvSpPr>
        <p:spPr>
          <a:xfrm>
            <a:off x="2134760" y="3864200"/>
            <a:ext cx="1492197" cy="446086"/>
          </a:xfrm>
          <a:prstGeom prst="roundRect">
            <a:avLst/>
          </a:prstGeom>
          <a:solidFill>
            <a:srgbClr val="CC0000"/>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b="0" dirty="0"/>
              <a:t>system</a:t>
            </a:r>
            <a:endParaRPr lang="en-US" b="0" dirty="0"/>
          </a:p>
        </p:txBody>
      </p:sp>
      <p:cxnSp>
        <p:nvCxnSpPr>
          <p:cNvPr id="51" name="直接箭头连接符 50">
            <a:extLst>
              <a:ext uri="{FF2B5EF4-FFF2-40B4-BE49-F238E27FC236}">
                <a16:creationId xmlns:a16="http://schemas.microsoft.com/office/drawing/2014/main" id="{C63CDC0C-AB88-4338-B44D-FADC1D5670E3}"/>
              </a:ext>
            </a:extLst>
          </p:cNvPr>
          <p:cNvCxnSpPr>
            <a:cxnSpLocks/>
            <a:endCxn id="50" idx="0"/>
          </p:cNvCxnSpPr>
          <p:nvPr/>
        </p:nvCxnSpPr>
        <p:spPr bwMode="auto">
          <a:xfrm flipH="1">
            <a:off x="2880859" y="3124847"/>
            <a:ext cx="800708" cy="739353"/>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pic>
        <p:nvPicPr>
          <p:cNvPr id="55" name="图形 54" descr="禁止标志">
            <a:extLst>
              <a:ext uri="{FF2B5EF4-FFF2-40B4-BE49-F238E27FC236}">
                <a16:creationId xmlns:a16="http://schemas.microsoft.com/office/drawing/2014/main" id="{F2687472-B670-4783-AA4D-BB70BA02AA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6626" y="3147553"/>
            <a:ext cx="621928" cy="621928"/>
          </a:xfrm>
          <a:prstGeom prst="rect">
            <a:avLst/>
          </a:prstGeom>
        </p:spPr>
      </p:pic>
      <p:sp>
        <p:nvSpPr>
          <p:cNvPr id="76" name="弧形 75">
            <a:extLst>
              <a:ext uri="{FF2B5EF4-FFF2-40B4-BE49-F238E27FC236}">
                <a16:creationId xmlns:a16="http://schemas.microsoft.com/office/drawing/2014/main" id="{F154873C-73E9-4206-90E7-888B6B57E77D}"/>
              </a:ext>
            </a:extLst>
          </p:cNvPr>
          <p:cNvSpPr/>
          <p:nvPr/>
        </p:nvSpPr>
        <p:spPr bwMode="auto">
          <a:xfrm rot="10969984">
            <a:off x="3619219" y="2483354"/>
            <a:ext cx="2764882" cy="983627"/>
          </a:xfrm>
          <a:prstGeom prst="arc">
            <a:avLst>
              <a:gd name="adj1" fmla="val 11076872"/>
              <a:gd name="adj2" fmla="val 21088212"/>
            </a:avLst>
          </a:prstGeom>
          <a:ln w="47625">
            <a:solidFill>
              <a:srgbClr val="4F2B17"/>
            </a:solidFill>
            <a:headEnd type="triangle" w="med" len="med"/>
            <a:tailEnd type="none"/>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pic>
        <p:nvPicPr>
          <p:cNvPr id="78" name="图形 77" descr="复选标记">
            <a:extLst>
              <a:ext uri="{FF2B5EF4-FFF2-40B4-BE49-F238E27FC236}">
                <a16:creationId xmlns:a16="http://schemas.microsoft.com/office/drawing/2014/main" id="{7855BEAE-8B49-45F3-9EC4-EDC3B60EEA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0188" y="3170690"/>
            <a:ext cx="662943" cy="662943"/>
          </a:xfrm>
          <a:prstGeom prst="rect">
            <a:avLst/>
          </a:prstGeom>
        </p:spPr>
      </p:pic>
      <p:sp>
        <p:nvSpPr>
          <p:cNvPr id="3" name="灯片编号占位符 2">
            <a:extLst>
              <a:ext uri="{FF2B5EF4-FFF2-40B4-BE49-F238E27FC236}">
                <a16:creationId xmlns:a16="http://schemas.microsoft.com/office/drawing/2014/main" id="{53A22E25-CC35-4081-8A5C-D9FA330C6C27}"/>
              </a:ext>
            </a:extLst>
          </p:cNvPr>
          <p:cNvSpPr>
            <a:spLocks noGrp="1"/>
          </p:cNvSpPr>
          <p:nvPr>
            <p:ph type="sldNum" sz="quarter" idx="10"/>
          </p:nvPr>
        </p:nvSpPr>
        <p:spPr/>
        <p:txBody>
          <a:bodyPr/>
          <a:lstStyle/>
          <a:p>
            <a:pPr>
              <a:defRPr/>
            </a:pPr>
            <a:fld id="{C9D1E93E-F34F-496D-BF1C-D8229D0E4D84}" type="slidenum">
              <a:rPr lang="en-US" smtClean="0"/>
              <a:t>114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7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详细标注</a:t>
            </a:r>
            <a:endParaRPr lang="en-US" dirty="0"/>
          </a:p>
        </p:txBody>
      </p:sp>
      <p:sp>
        <p:nvSpPr>
          <p:cNvPr id="20" name="Rounded Rectangle 6">
            <a:extLst>
              <a:ext uri="{FF2B5EF4-FFF2-40B4-BE49-F238E27FC236}">
                <a16:creationId xmlns:a16="http://schemas.microsoft.com/office/drawing/2014/main" id="{DB7BB0BD-6CD4-4B63-B64C-44FC8682159D}"/>
              </a:ext>
            </a:extLst>
          </p:cNvPr>
          <p:cNvSpPr/>
          <p:nvPr/>
        </p:nvSpPr>
        <p:spPr>
          <a:xfrm>
            <a:off x="838200" y="1981200"/>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800" b="0" dirty="0"/>
              <a:t>sort2</a:t>
            </a:r>
            <a:endParaRPr lang="en-US" sz="2800" b="0" dirty="0"/>
          </a:p>
        </p:txBody>
      </p:sp>
      <p:sp>
        <p:nvSpPr>
          <p:cNvPr id="21" name="Rounded Rectangle 7">
            <a:extLst>
              <a:ext uri="{FF2B5EF4-FFF2-40B4-BE49-F238E27FC236}">
                <a16:creationId xmlns:a16="http://schemas.microsoft.com/office/drawing/2014/main" id="{BE0316BE-96A4-40A2-A154-3A841D486FD1}"/>
              </a:ext>
            </a:extLst>
          </p:cNvPr>
          <p:cNvSpPr/>
          <p:nvPr/>
        </p:nvSpPr>
        <p:spPr>
          <a:xfrm>
            <a:off x="3524594" y="1980641"/>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800" b="0" dirty="0"/>
              <a:t>sort</a:t>
            </a:r>
            <a:endParaRPr lang="en-US" sz="2800" b="0" dirty="0"/>
          </a:p>
        </p:txBody>
      </p:sp>
      <p:sp>
        <p:nvSpPr>
          <p:cNvPr id="22" name="Rounded Rectangle 8">
            <a:extLst>
              <a:ext uri="{FF2B5EF4-FFF2-40B4-BE49-F238E27FC236}">
                <a16:creationId xmlns:a16="http://schemas.microsoft.com/office/drawing/2014/main" id="{54C42E07-4271-4F5A-AB9B-8CC9258BDAA7}"/>
              </a:ext>
            </a:extLst>
          </p:cNvPr>
          <p:cNvSpPr/>
          <p:nvPr/>
        </p:nvSpPr>
        <p:spPr>
          <a:xfrm>
            <a:off x="6307117" y="1915631"/>
            <a:ext cx="1576457" cy="598969"/>
          </a:xfrm>
          <a:prstGeom prst="roundRect">
            <a:avLst/>
          </a:prstGeom>
          <a:solidFill>
            <a:schemeClr val="accent1">
              <a:lumMod val="50000"/>
            </a:schemeClr>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lt</a:t>
            </a:r>
            <a:endParaRPr lang="en-US" sz="2800" b="0" dirty="0"/>
          </a:p>
        </p:txBody>
      </p:sp>
      <p:sp>
        <p:nvSpPr>
          <p:cNvPr id="23" name="Rounded Rectangle 8">
            <a:extLst>
              <a:ext uri="{FF2B5EF4-FFF2-40B4-BE49-F238E27FC236}">
                <a16:creationId xmlns:a16="http://schemas.microsoft.com/office/drawing/2014/main" id="{805FBC69-995D-41CD-B178-35A564F51F93}"/>
              </a:ext>
            </a:extLst>
          </p:cNvPr>
          <p:cNvSpPr/>
          <p:nvPr/>
        </p:nvSpPr>
        <p:spPr>
          <a:xfrm>
            <a:off x="6308083" y="2897302"/>
            <a:ext cx="1576457" cy="598969"/>
          </a:xfrm>
          <a:prstGeom prst="roundRect">
            <a:avLst/>
          </a:prstGeom>
          <a:solidFill>
            <a:srgbClr val="4F2B17"/>
          </a:solidFill>
          <a:ln w="12700" cmpd="sng">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0" dirty="0" err="1"/>
              <a:t>gt</a:t>
            </a:r>
            <a:endParaRPr lang="en-US" sz="2800" b="0" dirty="0"/>
          </a:p>
        </p:txBody>
      </p:sp>
      <p:cxnSp>
        <p:nvCxnSpPr>
          <p:cNvPr id="24" name="直接箭头连接符 23">
            <a:extLst>
              <a:ext uri="{FF2B5EF4-FFF2-40B4-BE49-F238E27FC236}">
                <a16:creationId xmlns:a16="http://schemas.microsoft.com/office/drawing/2014/main" id="{30A17E2D-B55D-482A-8A9D-4C64797C85D8}"/>
              </a:ext>
            </a:extLst>
          </p:cNvPr>
          <p:cNvCxnSpPr>
            <a:cxnSpLocks/>
          </p:cNvCxnSpPr>
          <p:nvPr/>
        </p:nvCxnSpPr>
        <p:spPr bwMode="auto">
          <a:xfrm flipV="1">
            <a:off x="2330397" y="2133600"/>
            <a:ext cx="1194197" cy="559"/>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5" name="直接箭头连接符 24">
            <a:extLst>
              <a:ext uri="{FF2B5EF4-FFF2-40B4-BE49-F238E27FC236}">
                <a16:creationId xmlns:a16="http://schemas.microsoft.com/office/drawing/2014/main" id="{2D0DD162-AE43-49D4-BA2E-28B0F44FA8BC}"/>
              </a:ext>
            </a:extLst>
          </p:cNvPr>
          <p:cNvCxnSpPr>
            <a:cxnSpLocks/>
          </p:cNvCxnSpPr>
          <p:nvPr/>
        </p:nvCxnSpPr>
        <p:spPr bwMode="auto">
          <a:xfrm flipH="1">
            <a:off x="5121613" y="2331903"/>
            <a:ext cx="1186470" cy="294944"/>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6" name="Rounded Rectangle 6">
            <a:extLst>
              <a:ext uri="{FF2B5EF4-FFF2-40B4-BE49-F238E27FC236}">
                <a16:creationId xmlns:a16="http://schemas.microsoft.com/office/drawing/2014/main" id="{17726061-5D8E-4D72-A21B-3935EA7134CA}"/>
              </a:ext>
            </a:extLst>
          </p:cNvPr>
          <p:cNvSpPr/>
          <p:nvPr/>
        </p:nvSpPr>
        <p:spPr>
          <a:xfrm>
            <a:off x="832266" y="2520381"/>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27" name="Rounded Rectangle 6">
            <a:extLst>
              <a:ext uri="{FF2B5EF4-FFF2-40B4-BE49-F238E27FC236}">
                <a16:creationId xmlns:a16="http://schemas.microsoft.com/office/drawing/2014/main" id="{E45E1712-9414-42B3-A24B-05F249B2486E}"/>
              </a:ext>
            </a:extLst>
          </p:cNvPr>
          <p:cNvSpPr/>
          <p:nvPr/>
        </p:nvSpPr>
        <p:spPr>
          <a:xfrm>
            <a:off x="834544" y="3084778"/>
            <a:ext cx="1492197" cy="446086"/>
          </a:xfrm>
          <a:prstGeom prst="roundRect">
            <a:avLst/>
          </a:prstGeom>
          <a:solidFill>
            <a:schemeClr val="accent6"/>
          </a:solidFill>
          <a:ln w="12700" cmpd="sng">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0" dirty="0"/>
          </a:p>
        </p:txBody>
      </p:sp>
      <p:sp>
        <p:nvSpPr>
          <p:cNvPr id="28" name="Rounded Rectangle 7">
            <a:extLst>
              <a:ext uri="{FF2B5EF4-FFF2-40B4-BE49-F238E27FC236}">
                <a16:creationId xmlns:a16="http://schemas.microsoft.com/office/drawing/2014/main" id="{8045CEB5-57E7-425A-84D5-C525863C74F4}"/>
              </a:ext>
            </a:extLst>
          </p:cNvPr>
          <p:cNvSpPr/>
          <p:nvPr/>
        </p:nvSpPr>
        <p:spPr>
          <a:xfrm>
            <a:off x="3524594" y="2565890"/>
            <a:ext cx="1576457" cy="446086"/>
          </a:xfrm>
          <a:prstGeom prst="roundRect">
            <a:avLst/>
          </a:prstGeom>
          <a:solidFill>
            <a:srgbClr val="7030A0"/>
          </a:solidFill>
          <a:ln w="12700" cmpd="sng">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b="0" dirty="0"/>
          </a:p>
        </p:txBody>
      </p:sp>
      <p:cxnSp>
        <p:nvCxnSpPr>
          <p:cNvPr id="29" name="直接箭头连接符 28">
            <a:extLst>
              <a:ext uri="{FF2B5EF4-FFF2-40B4-BE49-F238E27FC236}">
                <a16:creationId xmlns:a16="http://schemas.microsoft.com/office/drawing/2014/main" id="{D5ACF3C0-B658-4C47-8FB1-956D60FB0E26}"/>
              </a:ext>
            </a:extLst>
          </p:cNvPr>
          <p:cNvCxnSpPr>
            <a:cxnSpLocks/>
          </p:cNvCxnSpPr>
          <p:nvPr/>
        </p:nvCxnSpPr>
        <p:spPr bwMode="auto">
          <a:xfrm flipV="1">
            <a:off x="5091405" y="2286000"/>
            <a:ext cx="1194197" cy="559"/>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0" name="直接箭头连接符 29">
            <a:extLst>
              <a:ext uri="{FF2B5EF4-FFF2-40B4-BE49-F238E27FC236}">
                <a16:creationId xmlns:a16="http://schemas.microsoft.com/office/drawing/2014/main" id="{70451936-4E22-4FA0-B94B-ED2B08FC5181}"/>
              </a:ext>
            </a:extLst>
          </p:cNvPr>
          <p:cNvCxnSpPr>
            <a:cxnSpLocks/>
          </p:cNvCxnSpPr>
          <p:nvPr/>
        </p:nvCxnSpPr>
        <p:spPr bwMode="auto">
          <a:xfrm>
            <a:off x="5070843" y="2363564"/>
            <a:ext cx="1214759" cy="648412"/>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1" name="直接箭头连接符 30">
            <a:extLst>
              <a:ext uri="{FF2B5EF4-FFF2-40B4-BE49-F238E27FC236}">
                <a16:creationId xmlns:a16="http://schemas.microsoft.com/office/drawing/2014/main" id="{8910BD3F-AD89-4487-9682-49AFA74C97E1}"/>
              </a:ext>
            </a:extLst>
          </p:cNvPr>
          <p:cNvCxnSpPr>
            <a:cxnSpLocks/>
          </p:cNvCxnSpPr>
          <p:nvPr/>
        </p:nvCxnSpPr>
        <p:spPr bwMode="auto">
          <a:xfrm flipH="1" flipV="1">
            <a:off x="5091405" y="2649770"/>
            <a:ext cx="1194198" cy="658051"/>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2" name="直接箭头连接符 31">
            <a:extLst>
              <a:ext uri="{FF2B5EF4-FFF2-40B4-BE49-F238E27FC236}">
                <a16:creationId xmlns:a16="http://schemas.microsoft.com/office/drawing/2014/main" id="{FC6D7FF5-93DC-4165-895D-3823AE58F2AA}"/>
              </a:ext>
            </a:extLst>
          </p:cNvPr>
          <p:cNvCxnSpPr>
            <a:cxnSpLocks/>
          </p:cNvCxnSpPr>
          <p:nvPr/>
        </p:nvCxnSpPr>
        <p:spPr bwMode="auto">
          <a:xfrm flipH="1" flipV="1">
            <a:off x="2356176" y="2565890"/>
            <a:ext cx="1168417" cy="386398"/>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3" name="直接箭头连接符 32">
            <a:extLst>
              <a:ext uri="{FF2B5EF4-FFF2-40B4-BE49-F238E27FC236}">
                <a16:creationId xmlns:a16="http://schemas.microsoft.com/office/drawing/2014/main" id="{16DA8125-671F-42D6-9685-B9396C3B96F5}"/>
              </a:ext>
            </a:extLst>
          </p:cNvPr>
          <p:cNvCxnSpPr>
            <a:cxnSpLocks/>
          </p:cNvCxnSpPr>
          <p:nvPr/>
        </p:nvCxnSpPr>
        <p:spPr bwMode="auto">
          <a:xfrm flipH="1">
            <a:off x="2335220" y="2978795"/>
            <a:ext cx="1166893" cy="293665"/>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4" name="直接箭头连接符 33">
            <a:extLst>
              <a:ext uri="{FF2B5EF4-FFF2-40B4-BE49-F238E27FC236}">
                <a16:creationId xmlns:a16="http://schemas.microsoft.com/office/drawing/2014/main" id="{2C8A4A9B-D9A7-4887-A92B-0F68BB0367F4}"/>
              </a:ext>
            </a:extLst>
          </p:cNvPr>
          <p:cNvCxnSpPr>
            <a:cxnSpLocks/>
          </p:cNvCxnSpPr>
          <p:nvPr/>
        </p:nvCxnSpPr>
        <p:spPr bwMode="auto">
          <a:xfrm flipV="1">
            <a:off x="2356176" y="2228673"/>
            <a:ext cx="1132275" cy="668631"/>
          </a:xfrm>
          <a:prstGeom prst="straightConnector1">
            <a:avLst/>
          </a:prstGeom>
          <a:ln>
            <a:solidFill>
              <a:schemeClr val="bg2">
                <a:lumMod val="75000"/>
              </a:schemeClr>
            </a:solidFill>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6" name="直接箭头连接符 35">
            <a:extLst>
              <a:ext uri="{FF2B5EF4-FFF2-40B4-BE49-F238E27FC236}">
                <a16:creationId xmlns:a16="http://schemas.microsoft.com/office/drawing/2014/main" id="{D67C000D-64D4-4FC2-8321-6B45BF664224}"/>
              </a:ext>
            </a:extLst>
          </p:cNvPr>
          <p:cNvCxnSpPr>
            <a:cxnSpLocks/>
          </p:cNvCxnSpPr>
          <p:nvPr/>
        </p:nvCxnSpPr>
        <p:spPr bwMode="auto">
          <a:xfrm>
            <a:off x="5079536" y="2264630"/>
            <a:ext cx="1206066" cy="11432"/>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直接箭头连接符 36">
            <a:extLst>
              <a:ext uri="{FF2B5EF4-FFF2-40B4-BE49-F238E27FC236}">
                <a16:creationId xmlns:a16="http://schemas.microsoft.com/office/drawing/2014/main" id="{BF4B16AF-3F23-434F-83AB-0E5B5AE3BF21}"/>
              </a:ext>
            </a:extLst>
          </p:cNvPr>
          <p:cNvCxnSpPr>
            <a:cxnSpLocks/>
          </p:cNvCxnSpPr>
          <p:nvPr/>
        </p:nvCxnSpPr>
        <p:spPr bwMode="auto">
          <a:xfrm flipH="1">
            <a:off x="5090294" y="2354867"/>
            <a:ext cx="1206065" cy="283441"/>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8" name="直接箭头连接符 37">
            <a:extLst>
              <a:ext uri="{FF2B5EF4-FFF2-40B4-BE49-F238E27FC236}">
                <a16:creationId xmlns:a16="http://schemas.microsoft.com/office/drawing/2014/main" id="{503E15E9-52C1-4F8A-A36E-4D9D65964244}"/>
              </a:ext>
            </a:extLst>
          </p:cNvPr>
          <p:cNvCxnSpPr>
            <a:cxnSpLocks/>
          </p:cNvCxnSpPr>
          <p:nvPr/>
        </p:nvCxnSpPr>
        <p:spPr bwMode="auto">
          <a:xfrm flipH="1" flipV="1">
            <a:off x="2340218" y="2553467"/>
            <a:ext cx="1153961" cy="38695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0" name="直接箭头连接符 39">
            <a:extLst>
              <a:ext uri="{FF2B5EF4-FFF2-40B4-BE49-F238E27FC236}">
                <a16:creationId xmlns:a16="http://schemas.microsoft.com/office/drawing/2014/main" id="{7D48A0DE-52E5-4A49-81F9-DB47B5F68A69}"/>
              </a:ext>
            </a:extLst>
          </p:cNvPr>
          <p:cNvCxnSpPr>
            <a:cxnSpLocks/>
          </p:cNvCxnSpPr>
          <p:nvPr/>
        </p:nvCxnSpPr>
        <p:spPr bwMode="auto">
          <a:xfrm>
            <a:off x="5132370" y="2386373"/>
            <a:ext cx="1207862" cy="635008"/>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1" name="直接箭头连接符 40">
            <a:extLst>
              <a:ext uri="{FF2B5EF4-FFF2-40B4-BE49-F238E27FC236}">
                <a16:creationId xmlns:a16="http://schemas.microsoft.com/office/drawing/2014/main" id="{6D9BA7BD-F505-4D20-877A-D4987895D03E}"/>
              </a:ext>
            </a:extLst>
          </p:cNvPr>
          <p:cNvCxnSpPr>
            <a:cxnSpLocks/>
          </p:cNvCxnSpPr>
          <p:nvPr/>
        </p:nvCxnSpPr>
        <p:spPr bwMode="auto">
          <a:xfrm flipH="1" flipV="1">
            <a:off x="5117009" y="2669261"/>
            <a:ext cx="1197906" cy="662943"/>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2" name="直接箭头连接符 41">
            <a:extLst>
              <a:ext uri="{FF2B5EF4-FFF2-40B4-BE49-F238E27FC236}">
                <a16:creationId xmlns:a16="http://schemas.microsoft.com/office/drawing/2014/main" id="{CB218867-689F-4B42-8E96-C962A11A2884}"/>
              </a:ext>
            </a:extLst>
          </p:cNvPr>
          <p:cNvCxnSpPr>
            <a:cxnSpLocks/>
          </p:cNvCxnSpPr>
          <p:nvPr/>
        </p:nvCxnSpPr>
        <p:spPr bwMode="auto">
          <a:xfrm flipH="1">
            <a:off x="2337498" y="2966467"/>
            <a:ext cx="1200131" cy="297805"/>
          </a:xfrm>
          <a:prstGeom prst="straightConnector1">
            <a:avLst/>
          </a:prstGeom>
          <a:ln w="47625">
            <a:solidFill>
              <a:srgbClr val="4F2B17"/>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4" name="矩形 43">
            <a:extLst>
              <a:ext uri="{FF2B5EF4-FFF2-40B4-BE49-F238E27FC236}">
                <a16:creationId xmlns:a16="http://schemas.microsoft.com/office/drawing/2014/main" id="{95011944-1E11-480D-BA1A-45A6FEA84302}"/>
              </a:ext>
            </a:extLst>
          </p:cNvPr>
          <p:cNvSpPr/>
          <p:nvPr/>
        </p:nvSpPr>
        <p:spPr bwMode="auto">
          <a:xfrm>
            <a:off x="1722370" y="2536402"/>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5" name="矩形 44">
            <a:extLst>
              <a:ext uri="{FF2B5EF4-FFF2-40B4-BE49-F238E27FC236}">
                <a16:creationId xmlns:a16="http://schemas.microsoft.com/office/drawing/2014/main" id="{79C7A5F0-D93F-4020-B13E-3156C68B96F5}"/>
              </a:ext>
            </a:extLst>
          </p:cNvPr>
          <p:cNvSpPr/>
          <p:nvPr/>
        </p:nvSpPr>
        <p:spPr bwMode="auto">
          <a:xfrm>
            <a:off x="1722567" y="3112575"/>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L</a:t>
            </a:r>
            <a:endParaRPr kumimoji="0" lang="en-US" altLang="zh-CN" sz="800" i="1" u="none" strike="noStrike" cap="none" normalizeH="0" baseline="0" dirty="0">
              <a:ln>
                <a:noFill/>
              </a:ln>
              <a:solidFill>
                <a:schemeClr val="tx1"/>
              </a:solidFill>
              <a:effectLst/>
              <a:latin typeface="Times" pitchFamily="18" charset="0"/>
            </a:endParaRPr>
          </a:p>
        </p:txBody>
      </p:sp>
      <p:sp>
        <p:nvSpPr>
          <p:cNvPr id="46" name="矩形 45">
            <a:extLst>
              <a:ext uri="{FF2B5EF4-FFF2-40B4-BE49-F238E27FC236}">
                <a16:creationId xmlns:a16="http://schemas.microsoft.com/office/drawing/2014/main" id="{4879D842-A898-4B97-A286-0E6BF5592435}"/>
              </a:ext>
            </a:extLst>
          </p:cNvPr>
          <p:cNvSpPr/>
          <p:nvPr/>
        </p:nvSpPr>
        <p:spPr bwMode="auto">
          <a:xfrm>
            <a:off x="4498628" y="2577955"/>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N</a:t>
            </a:r>
            <a:endParaRPr kumimoji="0" lang="en-US" altLang="zh-CN" sz="800" i="1" u="none" strike="noStrike" cap="none" normalizeH="0" baseline="0" dirty="0">
              <a:ln>
                <a:noFill/>
              </a:ln>
              <a:solidFill>
                <a:schemeClr val="tx1"/>
              </a:solidFill>
              <a:effectLst/>
              <a:latin typeface="Times" pitchFamily="18" charset="0"/>
            </a:endParaRPr>
          </a:p>
        </p:txBody>
      </p:sp>
      <p:sp>
        <p:nvSpPr>
          <p:cNvPr id="47" name="矩形 46">
            <a:extLst>
              <a:ext uri="{FF2B5EF4-FFF2-40B4-BE49-F238E27FC236}">
                <a16:creationId xmlns:a16="http://schemas.microsoft.com/office/drawing/2014/main" id="{2C309F8E-241D-4FF1-AEBD-2B0FD6AB7628}"/>
              </a:ext>
            </a:extLst>
          </p:cNvPr>
          <p:cNvSpPr/>
          <p:nvPr/>
        </p:nvSpPr>
        <p:spPr bwMode="auto">
          <a:xfrm>
            <a:off x="6307117" y="2043384"/>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M</a:t>
            </a:r>
            <a:endParaRPr kumimoji="0" lang="en-US" altLang="zh-CN" sz="800" i="1" u="none" strike="noStrike" cap="none" normalizeH="0" baseline="0" dirty="0">
              <a:ln>
                <a:noFill/>
              </a:ln>
              <a:solidFill>
                <a:schemeClr val="tx1"/>
              </a:solidFill>
              <a:effectLst/>
              <a:latin typeface="Times" pitchFamily="18" charset="0"/>
            </a:endParaRPr>
          </a:p>
        </p:txBody>
      </p:sp>
      <p:sp>
        <p:nvSpPr>
          <p:cNvPr id="48" name="矩形 47">
            <a:extLst>
              <a:ext uri="{FF2B5EF4-FFF2-40B4-BE49-F238E27FC236}">
                <a16:creationId xmlns:a16="http://schemas.microsoft.com/office/drawing/2014/main" id="{58E33D8D-83C9-4B7E-B34C-63CB894096CF}"/>
              </a:ext>
            </a:extLst>
          </p:cNvPr>
          <p:cNvSpPr/>
          <p:nvPr/>
        </p:nvSpPr>
        <p:spPr bwMode="auto">
          <a:xfrm>
            <a:off x="6314431" y="2978795"/>
            <a:ext cx="577517" cy="219629"/>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800" i="1" u="none" strike="noStrike" cap="none" normalizeH="0" baseline="0" dirty="0">
                <a:ln>
                  <a:noFill/>
                </a:ln>
                <a:solidFill>
                  <a:schemeClr val="tx1"/>
                </a:solidFill>
                <a:effectLst/>
                <a:latin typeface="Times" pitchFamily="18" charset="0"/>
              </a:rPr>
              <a:t>Label</a:t>
            </a:r>
            <a:r>
              <a:rPr lang="zh-CN" altLang="en-US" sz="800" i="1" dirty="0">
                <a:latin typeface="Times" pitchFamily="18" charset="0"/>
              </a:rPr>
              <a:t> </a:t>
            </a:r>
            <a:r>
              <a:rPr lang="en-US" altLang="zh-CN" sz="800" i="1" dirty="0">
                <a:latin typeface="Times" pitchFamily="18" charset="0"/>
              </a:rPr>
              <a:t>M</a:t>
            </a:r>
            <a:endParaRPr kumimoji="0" lang="en-US" altLang="zh-CN" sz="800" i="1" u="none" strike="noStrike" cap="none" normalizeH="0" baseline="0" dirty="0">
              <a:ln>
                <a:noFill/>
              </a:ln>
              <a:solidFill>
                <a:schemeClr val="tx1"/>
              </a:solidFill>
              <a:effectLst/>
              <a:latin typeface="Times" pitchFamily="18" charset="0"/>
            </a:endParaRPr>
          </a:p>
        </p:txBody>
      </p:sp>
      <p:sp>
        <p:nvSpPr>
          <p:cNvPr id="49" name="文本框 48">
            <a:extLst>
              <a:ext uri="{FF2B5EF4-FFF2-40B4-BE49-F238E27FC236}">
                <a16:creationId xmlns:a16="http://schemas.microsoft.com/office/drawing/2014/main" id="{C1398FAA-EB7C-48D9-88EC-A7F1463E9BF5}"/>
              </a:ext>
            </a:extLst>
          </p:cNvPr>
          <p:cNvSpPr txBox="1"/>
          <p:nvPr/>
        </p:nvSpPr>
        <p:spPr>
          <a:xfrm>
            <a:off x="3284122" y="4335234"/>
            <a:ext cx="2057400" cy="400110"/>
          </a:xfrm>
          <a:prstGeom prst="rect">
            <a:avLst/>
          </a:prstGeom>
          <a:noFill/>
        </p:spPr>
        <p:txBody>
          <a:bodyPr wrap="square" rtlCol="0">
            <a:spAutoFit/>
          </a:bodyPr>
          <a:lstStyle/>
          <a:p>
            <a:r>
              <a:rPr lang="zh-CN" altLang="en-US" dirty="0"/>
              <a:t>使用不同的</a:t>
            </a:r>
            <a:r>
              <a:rPr lang="en-US" altLang="zh-CN" dirty="0"/>
              <a:t>label</a:t>
            </a:r>
            <a:endParaRPr lang="zh-CN" altLang="en-US" dirty="0"/>
          </a:p>
        </p:txBody>
      </p:sp>
      <p:pic>
        <p:nvPicPr>
          <p:cNvPr id="35" name="图形 34" descr="禁止标志">
            <a:extLst>
              <a:ext uri="{FF2B5EF4-FFF2-40B4-BE49-F238E27FC236}">
                <a16:creationId xmlns:a16="http://schemas.microsoft.com/office/drawing/2014/main" id="{1A353EFB-C17C-498C-AA6D-8A31D46A2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5293" y="3118036"/>
            <a:ext cx="621928" cy="621928"/>
          </a:xfrm>
          <a:prstGeom prst="rect">
            <a:avLst/>
          </a:prstGeom>
        </p:spPr>
      </p:pic>
      <p:sp>
        <p:nvSpPr>
          <p:cNvPr id="39" name="弧形 38">
            <a:extLst>
              <a:ext uri="{FF2B5EF4-FFF2-40B4-BE49-F238E27FC236}">
                <a16:creationId xmlns:a16="http://schemas.microsoft.com/office/drawing/2014/main" id="{0DECB8DC-27C1-4912-8258-6A53A42C3DC4}"/>
              </a:ext>
            </a:extLst>
          </p:cNvPr>
          <p:cNvSpPr/>
          <p:nvPr/>
        </p:nvSpPr>
        <p:spPr bwMode="auto">
          <a:xfrm rot="10969984">
            <a:off x="3552731" y="2408856"/>
            <a:ext cx="2764882" cy="983627"/>
          </a:xfrm>
          <a:prstGeom prst="arc">
            <a:avLst>
              <a:gd name="adj1" fmla="val 11076872"/>
              <a:gd name="adj2" fmla="val 21088212"/>
            </a:avLst>
          </a:prstGeom>
          <a:ln w="47625">
            <a:solidFill>
              <a:srgbClr val="4F2B17"/>
            </a:solidFill>
            <a:headEnd type="triangle" w="med" len="med"/>
            <a:tailEnd type="none"/>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
        <p:nvSpPr>
          <p:cNvPr id="53" name="文本框 52">
            <a:extLst>
              <a:ext uri="{FF2B5EF4-FFF2-40B4-BE49-F238E27FC236}">
                <a16:creationId xmlns:a16="http://schemas.microsoft.com/office/drawing/2014/main" id="{FC7E2CF7-854B-4588-B6CD-58D61F51B8CA}"/>
              </a:ext>
            </a:extLst>
          </p:cNvPr>
          <p:cNvSpPr txBox="1"/>
          <p:nvPr/>
        </p:nvSpPr>
        <p:spPr>
          <a:xfrm>
            <a:off x="2857391" y="5176810"/>
            <a:ext cx="2057400" cy="400110"/>
          </a:xfrm>
          <a:prstGeom prst="rect">
            <a:avLst/>
          </a:prstGeom>
          <a:noFill/>
        </p:spPr>
        <p:txBody>
          <a:bodyPr wrap="square" rtlCol="0">
            <a:spAutoFit/>
          </a:bodyPr>
          <a:lstStyle/>
          <a:p>
            <a:r>
              <a:rPr lang="zh-CN" altLang="en-US" dirty="0"/>
              <a:t>问题？</a:t>
            </a:r>
          </a:p>
        </p:txBody>
      </p:sp>
      <p:cxnSp>
        <p:nvCxnSpPr>
          <p:cNvPr id="54" name="直接箭头连接符 53">
            <a:extLst>
              <a:ext uri="{FF2B5EF4-FFF2-40B4-BE49-F238E27FC236}">
                <a16:creationId xmlns:a16="http://schemas.microsoft.com/office/drawing/2014/main" id="{BA31012A-4F93-48EE-8C40-CCDB39F49D68}"/>
              </a:ext>
            </a:extLst>
          </p:cNvPr>
          <p:cNvCxnSpPr>
            <a:cxnSpLocks/>
          </p:cNvCxnSpPr>
          <p:nvPr/>
        </p:nvCxnSpPr>
        <p:spPr bwMode="auto">
          <a:xfrm flipV="1">
            <a:off x="2318528" y="2140563"/>
            <a:ext cx="1181453" cy="9173"/>
          </a:xfrm>
          <a:prstGeom prst="straightConnector1">
            <a:avLst/>
          </a:prstGeom>
          <a:ln w="47625">
            <a:solidFill>
              <a:srgbClr val="FF000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6" name="直接箭头连接符 55">
            <a:extLst>
              <a:ext uri="{FF2B5EF4-FFF2-40B4-BE49-F238E27FC236}">
                <a16:creationId xmlns:a16="http://schemas.microsoft.com/office/drawing/2014/main" id="{8AA5FA1F-8E33-4AD9-A35D-528AF507314D}"/>
              </a:ext>
            </a:extLst>
          </p:cNvPr>
          <p:cNvCxnSpPr>
            <a:cxnSpLocks/>
          </p:cNvCxnSpPr>
          <p:nvPr/>
        </p:nvCxnSpPr>
        <p:spPr bwMode="auto">
          <a:xfrm flipH="1">
            <a:off x="2307348" y="2971800"/>
            <a:ext cx="1197852" cy="298639"/>
          </a:xfrm>
          <a:prstGeom prst="straightConnector1">
            <a:avLst/>
          </a:prstGeom>
          <a:ln w="47625">
            <a:solidFill>
              <a:srgbClr val="FF0000"/>
            </a:solidFill>
            <a:headEnd type="none" w="med" len="med"/>
            <a:tailEnd type="triangle"/>
          </a:ln>
        </p:spPr>
        <p:style>
          <a:lnRef idx="3">
            <a:schemeClr val="accent1"/>
          </a:lnRef>
          <a:fillRef idx="0">
            <a:schemeClr val="accent1"/>
          </a:fillRef>
          <a:effectRef idx="2">
            <a:schemeClr val="accent1"/>
          </a:effectRef>
          <a:fontRef idx="minor">
            <a:schemeClr val="tx1"/>
          </a:fontRef>
        </p:style>
      </p:cxnSp>
      <p:pic>
        <p:nvPicPr>
          <p:cNvPr id="57" name="图形 56" descr="复选标记">
            <a:extLst>
              <a:ext uri="{FF2B5EF4-FFF2-40B4-BE49-F238E27FC236}">
                <a16:creationId xmlns:a16="http://schemas.microsoft.com/office/drawing/2014/main" id="{8789CAD2-245E-4076-8378-1A3A6F5A72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9614" y="3030770"/>
            <a:ext cx="662943" cy="662943"/>
          </a:xfrm>
          <a:prstGeom prst="rect">
            <a:avLst/>
          </a:prstGeom>
        </p:spPr>
      </p:pic>
      <p:sp>
        <p:nvSpPr>
          <p:cNvPr id="58" name="文本框 57">
            <a:extLst>
              <a:ext uri="{FF2B5EF4-FFF2-40B4-BE49-F238E27FC236}">
                <a16:creationId xmlns:a16="http://schemas.microsoft.com/office/drawing/2014/main" id="{D6955653-4FBF-4636-839D-6CC6434F454E}"/>
              </a:ext>
            </a:extLst>
          </p:cNvPr>
          <p:cNvSpPr txBox="1"/>
          <p:nvPr/>
        </p:nvSpPr>
        <p:spPr>
          <a:xfrm>
            <a:off x="3539294" y="5673855"/>
            <a:ext cx="4552607" cy="400110"/>
          </a:xfrm>
          <a:prstGeom prst="rect">
            <a:avLst/>
          </a:prstGeom>
          <a:noFill/>
        </p:spPr>
        <p:txBody>
          <a:bodyPr wrap="square" rtlCol="0">
            <a:spAutoFit/>
          </a:bodyPr>
          <a:lstStyle/>
          <a:p>
            <a:r>
              <a:rPr lang="en-US" altLang="zh-CN" dirty="0"/>
              <a:t>Context-insensitive vs. Context-sensitive</a:t>
            </a:r>
            <a:endParaRPr lang="zh-CN" altLang="en-US" dirty="0"/>
          </a:p>
        </p:txBody>
      </p:sp>
      <p:sp>
        <p:nvSpPr>
          <p:cNvPr id="9" name="矩形 8">
            <a:extLst>
              <a:ext uri="{FF2B5EF4-FFF2-40B4-BE49-F238E27FC236}">
                <a16:creationId xmlns:a16="http://schemas.microsoft.com/office/drawing/2014/main" id="{750F4CC3-7A56-424E-9820-664167671F52}"/>
              </a:ext>
            </a:extLst>
          </p:cNvPr>
          <p:cNvSpPr/>
          <p:nvPr/>
        </p:nvSpPr>
        <p:spPr>
          <a:xfrm>
            <a:off x="3733800" y="6105909"/>
            <a:ext cx="4544834" cy="400110"/>
          </a:xfrm>
          <a:prstGeom prst="rect">
            <a:avLst/>
          </a:prstGeom>
        </p:spPr>
        <p:txBody>
          <a:bodyPr wrap="none">
            <a:spAutoFit/>
          </a:bodyPr>
          <a:lstStyle/>
          <a:p>
            <a:r>
              <a:rPr lang="zh-CN" altLang="en-US" dirty="0"/>
              <a:t>基于不同的调用上下文返回不同的地址</a:t>
            </a:r>
            <a:endParaRPr lang="en-US" altLang="zh-CN" dirty="0"/>
          </a:p>
        </p:txBody>
      </p:sp>
      <p:sp>
        <p:nvSpPr>
          <p:cNvPr id="3" name="灯片编号占位符 2">
            <a:extLst>
              <a:ext uri="{FF2B5EF4-FFF2-40B4-BE49-F238E27FC236}">
                <a16:creationId xmlns:a16="http://schemas.microsoft.com/office/drawing/2014/main" id="{14F53CDD-F951-4FB7-A68A-A3FDB3EFA19A}"/>
              </a:ext>
            </a:extLst>
          </p:cNvPr>
          <p:cNvSpPr>
            <a:spLocks noGrp="1"/>
          </p:cNvSpPr>
          <p:nvPr>
            <p:ph type="sldNum" sz="quarter" idx="10"/>
          </p:nvPr>
        </p:nvSpPr>
        <p:spPr/>
        <p:txBody>
          <a:bodyPr/>
          <a:lstStyle/>
          <a:p>
            <a:pPr>
              <a:defRPr/>
            </a:pPr>
            <a:fld id="{C9D1E93E-F34F-496D-BF1C-D8229D0E4D84}" type="slidenum">
              <a:rPr lang="en-US" smtClean="0"/>
              <a:t>115</a:t>
            </a:fld>
            <a:endParaRPr lang="en-US"/>
          </a:p>
        </p:txBody>
      </p:sp>
    </p:spTree>
    <p:extLst>
      <p:ext uri="{BB962C8B-B14F-4D97-AF65-F5344CB8AC3E}">
        <p14:creationId xmlns:p14="http://schemas.microsoft.com/office/powerpoint/2010/main" val="7530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3" grpId="0"/>
      <p:bldP spid="58" grpId="0"/>
      <p:bldP spid="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上下文敏感示例</a:t>
            </a:r>
            <a:endParaRPr lang="en-US" dirty="0"/>
          </a:p>
        </p:txBody>
      </p:sp>
      <p:sp>
        <p:nvSpPr>
          <p:cNvPr id="3" name="Content Placeholder 2"/>
          <p:cNvSpPr>
            <a:spLocks noGrp="1"/>
          </p:cNvSpPr>
          <p:nvPr>
            <p:ph idx="1"/>
          </p:nvPr>
        </p:nvSpPr>
        <p:spPr>
          <a:xfrm>
            <a:off x="176528" y="1813929"/>
            <a:ext cx="2301601" cy="1116546"/>
          </a:xfrm>
        </p:spPr>
        <p:txBody>
          <a:bodyPr>
            <a:normAutofit fontScale="92500" lnSpcReduction="10000"/>
          </a:bodyPr>
          <a:lstStyle/>
          <a:p>
            <a:pPr marL="0" indent="0">
              <a:buNone/>
            </a:pPr>
            <a:r>
              <a:rPr lang="en-US" sz="2400" dirty="0">
                <a:latin typeface="Courier"/>
                <a:cs typeface="Courier"/>
              </a:rPr>
              <a:t>a = id(4);</a:t>
            </a:r>
            <a:br>
              <a:rPr lang="en-US" sz="2400" dirty="0">
                <a:latin typeface="Courier"/>
                <a:cs typeface="Courier"/>
              </a:rPr>
            </a:br>
            <a:endParaRPr lang="en-US" sz="2400" dirty="0">
              <a:latin typeface="Courier"/>
              <a:cs typeface="Courier"/>
            </a:endParaRPr>
          </a:p>
          <a:p>
            <a:pPr marL="0" indent="0">
              <a:buNone/>
            </a:pPr>
            <a:r>
              <a:rPr lang="en-US" sz="2400" dirty="0">
                <a:latin typeface="Courier"/>
                <a:cs typeface="Courier"/>
              </a:rPr>
              <a:t>b = id(5);</a:t>
            </a:r>
          </a:p>
        </p:txBody>
      </p:sp>
      <p:sp>
        <p:nvSpPr>
          <p:cNvPr id="4" name="TextBox 3"/>
          <p:cNvSpPr txBox="1"/>
          <p:nvPr/>
        </p:nvSpPr>
        <p:spPr>
          <a:xfrm>
            <a:off x="3553455" y="1642449"/>
            <a:ext cx="2770410" cy="830997"/>
          </a:xfrm>
          <a:prstGeom prst="rect">
            <a:avLst/>
          </a:prstGeom>
          <a:noFill/>
        </p:spPr>
        <p:txBody>
          <a:bodyPr wrap="none" rtlCol="0">
            <a:spAutoFit/>
          </a:bodyPr>
          <a:lstStyle/>
          <a:p>
            <a:pPr algn="l"/>
            <a:r>
              <a:rPr lang="en-US" sz="2400" dirty="0">
                <a:latin typeface="Courier"/>
                <a:cs typeface="Courier"/>
              </a:rPr>
              <a:t>void id(</a:t>
            </a:r>
            <a:r>
              <a:rPr lang="en-US" sz="2400" dirty="0" err="1">
                <a:latin typeface="Courier"/>
                <a:cs typeface="Courier"/>
              </a:rPr>
              <a:t>int</a:t>
            </a:r>
            <a:r>
              <a:rPr lang="en-US" sz="2400" dirty="0">
                <a:latin typeface="Courier"/>
                <a:cs typeface="Courier"/>
              </a:rPr>
              <a:t> z)</a:t>
            </a:r>
            <a:br>
              <a:rPr lang="en-US" sz="2400" dirty="0">
                <a:latin typeface="Courier"/>
                <a:cs typeface="Courier"/>
              </a:rPr>
            </a:br>
            <a:r>
              <a:rPr lang="en-US" sz="2400" dirty="0">
                <a:latin typeface="Courier"/>
                <a:cs typeface="Courier"/>
              </a:rPr>
              <a:t>{ return z; }</a:t>
            </a:r>
          </a:p>
        </p:txBody>
      </p:sp>
      <p:cxnSp>
        <p:nvCxnSpPr>
          <p:cNvPr id="6" name="Curved Connector 5"/>
          <p:cNvCxnSpPr>
            <a:cxnSpLocks/>
          </p:cNvCxnSpPr>
          <p:nvPr/>
        </p:nvCxnSpPr>
        <p:spPr>
          <a:xfrm>
            <a:off x="1933206" y="1839486"/>
            <a:ext cx="1620249" cy="1"/>
          </a:xfrm>
          <a:prstGeom prst="curvedConnector3">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Curved Connector 9"/>
          <p:cNvCxnSpPr/>
          <p:nvPr/>
        </p:nvCxnSpPr>
        <p:spPr>
          <a:xfrm rot="10800000">
            <a:off x="1933207" y="2167882"/>
            <a:ext cx="1620249" cy="305564"/>
          </a:xfrm>
          <a:prstGeom prst="curvedConnector3">
            <a:avLst/>
          </a:prstGeom>
          <a:ln>
            <a:solidFill>
              <a:srgbClr val="C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35942" y="2052935"/>
            <a:ext cx="340658" cy="461665"/>
          </a:xfrm>
          <a:prstGeom prst="rect">
            <a:avLst/>
          </a:prstGeom>
          <a:noFill/>
        </p:spPr>
        <p:txBody>
          <a:bodyPr wrap="none" rtlCol="0">
            <a:spAutoFit/>
          </a:bodyPr>
          <a:lstStyle/>
          <a:p>
            <a:r>
              <a:rPr lang="en-US" sz="2400" dirty="0">
                <a:solidFill>
                  <a:srgbClr val="C00000"/>
                </a:solidFill>
                <a:latin typeface="Calibri" panose="020F0502020204030204" pitchFamily="34" charset="0"/>
              </a:rPr>
              <a:t>4</a:t>
            </a:r>
          </a:p>
        </p:txBody>
      </p:sp>
      <p:cxnSp>
        <p:nvCxnSpPr>
          <p:cNvPr id="12" name="Curved Connector 11"/>
          <p:cNvCxnSpPr/>
          <p:nvPr/>
        </p:nvCxnSpPr>
        <p:spPr>
          <a:xfrm flipV="1">
            <a:off x="2283530" y="1822838"/>
            <a:ext cx="1269925" cy="892371"/>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rot="10800000" flipV="1">
            <a:off x="1933208" y="2473445"/>
            <a:ext cx="2092277" cy="591201"/>
          </a:xfrm>
          <a:prstGeom prst="curvedConnector3">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935942" y="2743200"/>
            <a:ext cx="340658" cy="461665"/>
          </a:xfrm>
          <a:prstGeom prst="rect">
            <a:avLst/>
          </a:prstGeom>
          <a:noFill/>
        </p:spPr>
        <p:txBody>
          <a:bodyPr wrap="none" rtlCol="0">
            <a:spAutoFit/>
          </a:bodyPr>
          <a:lstStyle/>
          <a:p>
            <a:r>
              <a:rPr lang="en-US" sz="2400" dirty="0">
                <a:solidFill>
                  <a:schemeClr val="accent5">
                    <a:lumMod val="75000"/>
                  </a:schemeClr>
                </a:solidFill>
                <a:latin typeface="Calibri" panose="020F0502020204030204" pitchFamily="34" charset="0"/>
              </a:rPr>
              <a:t>5</a:t>
            </a:r>
          </a:p>
        </p:txBody>
      </p:sp>
      <p:sp>
        <p:nvSpPr>
          <p:cNvPr id="18" name="TextBox 17"/>
          <p:cNvSpPr txBox="1"/>
          <p:nvPr/>
        </p:nvSpPr>
        <p:spPr>
          <a:xfrm>
            <a:off x="6496388" y="1839486"/>
            <a:ext cx="2419317" cy="461665"/>
          </a:xfrm>
          <a:prstGeom prst="rect">
            <a:avLst/>
          </a:prstGeom>
          <a:noFill/>
        </p:spPr>
        <p:txBody>
          <a:bodyPr wrap="none" rtlCol="0">
            <a:spAutoFit/>
          </a:bodyPr>
          <a:lstStyle/>
          <a:p>
            <a:r>
              <a:rPr lang="en-US" sz="2400" dirty="0">
                <a:latin typeface="Calibri" panose="020F0502020204030204" pitchFamily="34" charset="0"/>
              </a:rPr>
              <a:t>Context-Sensitive</a:t>
            </a:r>
          </a:p>
        </p:txBody>
      </p:sp>
      <p:sp>
        <p:nvSpPr>
          <p:cNvPr id="19" name="Content Placeholder 2"/>
          <p:cNvSpPr txBox="1"/>
          <p:nvPr/>
        </p:nvSpPr>
        <p:spPr>
          <a:xfrm>
            <a:off x="178986" y="4744945"/>
            <a:ext cx="2301601" cy="111654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Calibri" panose="020F0502020204030204"/>
                <a:ea typeface="+mn-ea"/>
                <a:cs typeface="Calibri" panose="020F0502020204030204"/>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Calibri" panose="020F0502020204030204"/>
                <a:ea typeface="+mn-ea"/>
                <a:cs typeface="Calibri" panose="020F0502020204030204"/>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Calibri" panose="020F0502020204030204"/>
                <a:ea typeface="+mn-ea"/>
                <a:cs typeface="Calibri" panose="020F0502020204030204"/>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Calibri" panose="020F0502020204030204"/>
                <a:ea typeface="+mn-ea"/>
                <a:cs typeface="Calibri" panose="020F0502020204030204"/>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Calibri" panose="020F0502020204030204"/>
                <a:ea typeface="+mn-ea"/>
                <a:cs typeface="Calibri" panose="020F050202020403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Font typeface="Arial" panose="020B0604020202020204"/>
              <a:buNone/>
            </a:pPr>
            <a:r>
              <a:rPr lang="en-US" sz="2400" dirty="0">
                <a:latin typeface="Courier"/>
                <a:cs typeface="Courier"/>
              </a:rPr>
              <a:t>a = id(4);</a:t>
            </a:r>
            <a:br>
              <a:rPr lang="en-US" sz="2400" dirty="0">
                <a:latin typeface="Courier"/>
                <a:cs typeface="Courier"/>
              </a:rPr>
            </a:br>
            <a:endParaRPr lang="en-US" sz="2400" dirty="0">
              <a:latin typeface="Courier"/>
              <a:cs typeface="Courier"/>
            </a:endParaRPr>
          </a:p>
          <a:p>
            <a:pPr marL="0" indent="0">
              <a:buFont typeface="Arial" panose="020B0604020202020204"/>
              <a:buNone/>
            </a:pPr>
            <a:r>
              <a:rPr lang="en-US" sz="2400" dirty="0">
                <a:latin typeface="Courier"/>
                <a:cs typeface="Courier"/>
              </a:rPr>
              <a:t>b = id(5);</a:t>
            </a:r>
          </a:p>
        </p:txBody>
      </p:sp>
      <p:sp>
        <p:nvSpPr>
          <p:cNvPr id="20" name="TextBox 19"/>
          <p:cNvSpPr txBox="1"/>
          <p:nvPr/>
        </p:nvSpPr>
        <p:spPr>
          <a:xfrm>
            <a:off x="3509664" y="4662839"/>
            <a:ext cx="2770410" cy="830997"/>
          </a:xfrm>
          <a:prstGeom prst="rect">
            <a:avLst/>
          </a:prstGeom>
          <a:noFill/>
        </p:spPr>
        <p:txBody>
          <a:bodyPr wrap="none" rtlCol="0">
            <a:spAutoFit/>
          </a:bodyPr>
          <a:lstStyle/>
          <a:p>
            <a:pPr algn="l"/>
            <a:r>
              <a:rPr lang="en-US" sz="2400" dirty="0">
                <a:latin typeface="Courier"/>
                <a:cs typeface="Courier"/>
              </a:rPr>
              <a:t>void id(</a:t>
            </a:r>
            <a:r>
              <a:rPr lang="en-US" sz="2400" dirty="0" err="1">
                <a:latin typeface="Courier"/>
                <a:cs typeface="Courier"/>
              </a:rPr>
              <a:t>int</a:t>
            </a:r>
            <a:r>
              <a:rPr lang="en-US" sz="2400" dirty="0">
                <a:latin typeface="Courier"/>
                <a:cs typeface="Courier"/>
              </a:rPr>
              <a:t> z)</a:t>
            </a:r>
            <a:br>
              <a:rPr lang="en-US" sz="2400" dirty="0">
                <a:latin typeface="Courier"/>
                <a:cs typeface="Courier"/>
              </a:rPr>
            </a:br>
            <a:r>
              <a:rPr lang="en-US" sz="2400" dirty="0">
                <a:latin typeface="Courier"/>
                <a:cs typeface="Courier"/>
              </a:rPr>
              <a:t>{ return z; }</a:t>
            </a:r>
          </a:p>
        </p:txBody>
      </p:sp>
      <p:cxnSp>
        <p:nvCxnSpPr>
          <p:cNvPr id="21" name="Curved Connector 20"/>
          <p:cNvCxnSpPr>
            <a:cxnSpLocks/>
          </p:cNvCxnSpPr>
          <p:nvPr/>
        </p:nvCxnSpPr>
        <p:spPr>
          <a:xfrm>
            <a:off x="1981200" y="4859876"/>
            <a:ext cx="1528464" cy="1"/>
          </a:xfrm>
          <a:prstGeom prst="curvedConnector3">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rot="10800000">
            <a:off x="1889416" y="5188272"/>
            <a:ext cx="1620249" cy="305564"/>
          </a:xfrm>
          <a:prstGeom prst="curvedConnector3">
            <a:avLst/>
          </a:prstGeom>
          <a:ln>
            <a:solidFill>
              <a:srgbClr val="C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895600" y="5100935"/>
            <a:ext cx="573444" cy="461665"/>
          </a:xfrm>
          <a:prstGeom prst="rect">
            <a:avLst/>
          </a:prstGeom>
          <a:noFill/>
        </p:spPr>
        <p:txBody>
          <a:bodyPr wrap="none" rtlCol="0">
            <a:spAutoFit/>
          </a:bodyPr>
          <a:lstStyle/>
          <a:p>
            <a:r>
              <a:rPr lang="en-US" sz="2400" dirty="0">
                <a:solidFill>
                  <a:srgbClr val="C00000"/>
                </a:solidFill>
                <a:latin typeface="Calibri" panose="020F0502020204030204" pitchFamily="34" charset="0"/>
              </a:rPr>
              <a:t>4,5</a:t>
            </a:r>
          </a:p>
        </p:txBody>
      </p:sp>
      <p:cxnSp>
        <p:nvCxnSpPr>
          <p:cNvPr id="24" name="Curved Connector 23"/>
          <p:cNvCxnSpPr/>
          <p:nvPr/>
        </p:nvCxnSpPr>
        <p:spPr>
          <a:xfrm flipV="1">
            <a:off x="2235275" y="4870838"/>
            <a:ext cx="1269925" cy="864761"/>
          </a:xfrm>
          <a:prstGeom prst="curvedConnector3">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rot="10800000" flipV="1">
            <a:off x="1889417" y="5493835"/>
            <a:ext cx="2092277" cy="591201"/>
          </a:xfrm>
          <a:prstGeom prst="curvedConnector3">
            <a:avLst/>
          </a:prstGeom>
          <a:ln>
            <a:solidFill>
              <a:srgbClr val="C0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895600" y="5638800"/>
            <a:ext cx="573444" cy="461665"/>
          </a:xfrm>
          <a:prstGeom prst="rect">
            <a:avLst/>
          </a:prstGeom>
          <a:noFill/>
        </p:spPr>
        <p:txBody>
          <a:bodyPr wrap="none" rtlCol="0">
            <a:spAutoFit/>
          </a:bodyPr>
          <a:lstStyle>
            <a:defPPr>
              <a:defRPr lang="en-US"/>
            </a:defPPr>
            <a:lvl1pPr>
              <a:defRPr sz="2400">
                <a:solidFill>
                  <a:srgbClr val="C00000"/>
                </a:solidFill>
                <a:latin typeface="Calibri" panose="020F0502020204030204" pitchFamily="34" charset="0"/>
              </a:defRPr>
            </a:lvl1pPr>
          </a:lstStyle>
          <a:p>
            <a:r>
              <a:rPr lang="en-US" dirty="0"/>
              <a:t>4,5</a:t>
            </a:r>
          </a:p>
        </p:txBody>
      </p:sp>
      <p:sp>
        <p:nvSpPr>
          <p:cNvPr id="27" name="TextBox 26"/>
          <p:cNvSpPr txBox="1"/>
          <p:nvPr/>
        </p:nvSpPr>
        <p:spPr>
          <a:xfrm>
            <a:off x="6384178" y="4859876"/>
            <a:ext cx="2643736" cy="461665"/>
          </a:xfrm>
          <a:prstGeom prst="rect">
            <a:avLst/>
          </a:prstGeom>
          <a:noFill/>
        </p:spPr>
        <p:txBody>
          <a:bodyPr wrap="none" rtlCol="0">
            <a:spAutoFit/>
          </a:bodyPr>
          <a:lstStyle/>
          <a:p>
            <a:r>
              <a:rPr lang="en-US" sz="2400" dirty="0">
                <a:latin typeface="Calibri" panose="020F0502020204030204" pitchFamily="34" charset="0"/>
              </a:rPr>
              <a:t>Context-Insensitive</a:t>
            </a:r>
          </a:p>
        </p:txBody>
      </p:sp>
      <p:cxnSp>
        <p:nvCxnSpPr>
          <p:cNvPr id="29" name="Straight Connector 28"/>
          <p:cNvCxnSpPr/>
          <p:nvPr/>
        </p:nvCxnSpPr>
        <p:spPr>
          <a:xfrm>
            <a:off x="178986" y="3962643"/>
            <a:ext cx="8507814" cy="0"/>
          </a:xfrm>
          <a:prstGeom prst="line">
            <a:avLst/>
          </a:prstGeom>
        </p:spPr>
        <p:style>
          <a:lnRef idx="2">
            <a:schemeClr val="dk1"/>
          </a:lnRef>
          <a:fillRef idx="0">
            <a:schemeClr val="dk1"/>
          </a:fillRef>
          <a:effectRef idx="1">
            <a:schemeClr val="dk1"/>
          </a:effectRef>
          <a:fontRef idx="minor">
            <a:schemeClr val="tx1"/>
          </a:fontRef>
        </p:style>
      </p:cxnSp>
      <p:sp>
        <p:nvSpPr>
          <p:cNvPr id="5" name="灯片编号占位符 4">
            <a:extLst>
              <a:ext uri="{FF2B5EF4-FFF2-40B4-BE49-F238E27FC236}">
                <a16:creationId xmlns:a16="http://schemas.microsoft.com/office/drawing/2014/main" id="{E06131F0-03DF-415C-A3CE-A27B6FE561C0}"/>
              </a:ext>
            </a:extLst>
          </p:cNvPr>
          <p:cNvSpPr>
            <a:spLocks noGrp="1"/>
          </p:cNvSpPr>
          <p:nvPr>
            <p:ph type="sldNum" sz="quarter" idx="10"/>
          </p:nvPr>
        </p:nvSpPr>
        <p:spPr/>
        <p:txBody>
          <a:bodyPr/>
          <a:lstStyle/>
          <a:p>
            <a:pPr>
              <a:defRPr/>
            </a:pPr>
            <a:fld id="{C9D1E93E-F34F-496D-BF1C-D8229D0E4D84}" type="slidenum">
              <a:rPr lang="en-US" smtClean="0"/>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CFI</a:t>
            </a:r>
            <a:r>
              <a:rPr lang="en-US" altLang="zh-CN" dirty="0"/>
              <a:t>-</a:t>
            </a:r>
            <a:r>
              <a:rPr lang="zh-CN" altLang="en-US" dirty="0"/>
              <a:t>步骤</a:t>
            </a:r>
            <a:r>
              <a:rPr lang="en-US" dirty="0"/>
              <a:t> </a:t>
            </a:r>
          </a:p>
        </p:txBody>
      </p:sp>
      <p:sp>
        <p:nvSpPr>
          <p:cNvPr id="3" name="Content Placeholder 2"/>
          <p:cNvSpPr>
            <a:spLocks noGrp="1"/>
          </p:cNvSpPr>
          <p:nvPr>
            <p:ph idx="1"/>
          </p:nvPr>
        </p:nvSpPr>
        <p:spPr>
          <a:xfrm>
            <a:off x="685800" y="1376494"/>
            <a:ext cx="7772400" cy="4495800"/>
          </a:xfrm>
        </p:spPr>
        <p:txBody>
          <a:bodyPr>
            <a:noAutofit/>
          </a:bodyPr>
          <a:lstStyle/>
          <a:p>
            <a:pPr marL="0" indent="0">
              <a:lnSpc>
                <a:spcPct val="125000"/>
              </a:lnSpc>
              <a:buNone/>
            </a:pPr>
            <a:r>
              <a:rPr lang="zh-CN" altLang="en-US" sz="2400" dirty="0"/>
              <a:t>目标：程序执行必须按照控制流图（</a:t>
            </a:r>
            <a:r>
              <a:rPr lang="en-US" altLang="zh-CN" sz="2400" dirty="0"/>
              <a:t>CFG</a:t>
            </a:r>
            <a:r>
              <a:rPr lang="zh-CN" altLang="en-US" sz="2400" dirty="0"/>
              <a:t>）的路径执行。</a:t>
            </a:r>
            <a:endParaRPr lang="en-US" sz="2400" dirty="0"/>
          </a:p>
          <a:p>
            <a:pPr marL="0" indent="0">
              <a:lnSpc>
                <a:spcPct val="125000"/>
              </a:lnSpc>
              <a:buNone/>
            </a:pPr>
            <a:r>
              <a:rPr lang="zh-CN" altLang="en-US" sz="2400" dirty="0"/>
              <a:t>步骤</a:t>
            </a:r>
            <a:r>
              <a:rPr lang="en-US" sz="2400" b="1" dirty="0"/>
              <a:t>:</a:t>
            </a:r>
          </a:p>
          <a:p>
            <a:pPr>
              <a:lnSpc>
                <a:spcPct val="125000"/>
              </a:lnSpc>
            </a:pPr>
            <a:r>
              <a:rPr lang="zh-CN" altLang="en-US" sz="2400" dirty="0"/>
              <a:t>静态构建</a:t>
            </a:r>
            <a:r>
              <a:rPr lang="en-US" sz="2400" dirty="0"/>
              <a:t>CFG</a:t>
            </a:r>
            <a:r>
              <a:rPr lang="zh-CN" altLang="en-US" sz="2400" dirty="0"/>
              <a:t>，比如在编译操作中</a:t>
            </a:r>
            <a:endParaRPr lang="en-US" sz="2400" dirty="0"/>
          </a:p>
          <a:p>
            <a:pPr>
              <a:lnSpc>
                <a:spcPct val="125000"/>
              </a:lnSpc>
            </a:pPr>
            <a:r>
              <a:rPr lang="zh-CN" altLang="en-US" sz="2400" dirty="0">
                <a:solidFill>
                  <a:srgbClr val="C00000"/>
                </a:solidFill>
              </a:rPr>
              <a:t>二进制插桩</a:t>
            </a:r>
            <a:r>
              <a:rPr lang="en-US" sz="2400" dirty="0">
                <a:solidFill>
                  <a:srgbClr val="C00000"/>
                </a:solidFill>
              </a:rPr>
              <a:t>, </a:t>
            </a:r>
            <a:r>
              <a:rPr lang="zh-CN" altLang="en-US" sz="2400" dirty="0">
                <a:solidFill>
                  <a:srgbClr val="C00000"/>
                </a:solidFill>
              </a:rPr>
              <a:t>比如在软件安装时</a:t>
            </a:r>
            <a:endParaRPr lang="en-US" sz="2400" dirty="0">
              <a:solidFill>
                <a:srgbClr val="C00000"/>
              </a:solidFill>
            </a:endParaRPr>
          </a:p>
          <a:p>
            <a:pPr lvl="1">
              <a:lnSpc>
                <a:spcPct val="125000"/>
              </a:lnSpc>
            </a:pPr>
            <a:r>
              <a:rPr lang="zh-CN" altLang="en-US" sz="2000" dirty="0"/>
              <a:t>添加</a:t>
            </a:r>
            <a:r>
              <a:rPr lang="en-US" altLang="zh-CN" sz="2000" dirty="0">
                <a:solidFill>
                  <a:srgbClr val="C00000"/>
                </a:solidFill>
              </a:rPr>
              <a:t>ID</a:t>
            </a:r>
            <a:r>
              <a:rPr lang="zh-CN" altLang="en-US" sz="2000" dirty="0"/>
              <a:t>和</a:t>
            </a:r>
            <a:r>
              <a:rPr lang="en-US" altLang="zh-CN" sz="2000" dirty="0">
                <a:solidFill>
                  <a:srgbClr val="C00000"/>
                </a:solidFill>
              </a:rPr>
              <a:t>ID checks</a:t>
            </a:r>
            <a:r>
              <a:rPr lang="zh-CN" altLang="en-US" sz="2000" dirty="0"/>
              <a:t>，维护</a:t>
            </a:r>
            <a:r>
              <a:rPr lang="en-US" altLang="zh-CN" sz="2000" dirty="0"/>
              <a:t>ID</a:t>
            </a:r>
            <a:r>
              <a:rPr lang="zh-CN" altLang="en-US" sz="2000" dirty="0"/>
              <a:t>的唯一性</a:t>
            </a:r>
            <a:endParaRPr lang="en-US" sz="2000" dirty="0"/>
          </a:p>
          <a:p>
            <a:pPr>
              <a:lnSpc>
                <a:spcPct val="125000"/>
              </a:lnSpc>
            </a:pPr>
            <a:r>
              <a:rPr lang="zh-CN" altLang="en-US" sz="2400" dirty="0">
                <a:solidFill>
                  <a:schemeClr val="accent1">
                    <a:lumMod val="50000"/>
                  </a:schemeClr>
                </a:solidFill>
              </a:rPr>
              <a:t>在装载时校验</a:t>
            </a:r>
            <a:r>
              <a:rPr lang="en-US" altLang="zh-CN" sz="2400" dirty="0">
                <a:solidFill>
                  <a:schemeClr val="accent1">
                    <a:lumMod val="50000"/>
                  </a:schemeClr>
                </a:solidFill>
              </a:rPr>
              <a:t>CFI</a:t>
            </a:r>
            <a:r>
              <a:rPr lang="zh-CN" altLang="en-US" sz="2400" dirty="0">
                <a:solidFill>
                  <a:schemeClr val="accent1">
                    <a:lumMod val="50000"/>
                  </a:schemeClr>
                </a:solidFill>
              </a:rPr>
              <a:t>的插桩</a:t>
            </a:r>
            <a:endParaRPr lang="en-US" sz="2400" dirty="0">
              <a:solidFill>
                <a:schemeClr val="accent1">
                  <a:lumMod val="50000"/>
                </a:schemeClr>
              </a:solidFill>
            </a:endParaRPr>
          </a:p>
          <a:p>
            <a:pPr lvl="1">
              <a:lnSpc>
                <a:spcPct val="125000"/>
              </a:lnSpc>
            </a:pPr>
            <a:r>
              <a:rPr lang="zh-CN" altLang="en-US" sz="2000" dirty="0"/>
              <a:t>确保</a:t>
            </a:r>
            <a:r>
              <a:rPr lang="en-US" altLang="zh-CN" sz="2000" dirty="0"/>
              <a:t>ID</a:t>
            </a:r>
            <a:r>
              <a:rPr lang="zh-CN" altLang="en-US" sz="2000" dirty="0"/>
              <a:t>和</a:t>
            </a:r>
            <a:r>
              <a:rPr lang="en-US" altLang="zh-CN" sz="2000" dirty="0"/>
              <a:t>ID</a:t>
            </a:r>
            <a:r>
              <a:rPr lang="zh-CN" altLang="en-US" sz="2000" dirty="0"/>
              <a:t> </a:t>
            </a:r>
            <a:r>
              <a:rPr lang="en-US" altLang="zh-CN" sz="2000" dirty="0"/>
              <a:t>checks</a:t>
            </a:r>
            <a:r>
              <a:rPr lang="zh-CN" altLang="en-US" sz="2000" dirty="0"/>
              <a:t>存在，</a:t>
            </a:r>
            <a:r>
              <a:rPr lang="en-US" altLang="zh-CN" sz="2000" dirty="0"/>
              <a:t>ID</a:t>
            </a:r>
            <a:r>
              <a:rPr lang="zh-CN" altLang="en-US" sz="2000" dirty="0"/>
              <a:t>唯一性</a:t>
            </a:r>
            <a:endParaRPr lang="en-US" sz="2000" dirty="0"/>
          </a:p>
          <a:p>
            <a:pPr>
              <a:lnSpc>
                <a:spcPct val="125000"/>
              </a:lnSpc>
            </a:pPr>
            <a:r>
              <a:rPr lang="zh-CN" altLang="en-US" sz="2400" dirty="0"/>
              <a:t>程序运行时对</a:t>
            </a:r>
            <a:r>
              <a:rPr lang="en-US" altLang="zh-CN" sz="2400" dirty="0"/>
              <a:t>ID</a:t>
            </a:r>
            <a:r>
              <a:rPr lang="zh-CN" altLang="en-US" sz="2400" dirty="0"/>
              <a:t>进行检查</a:t>
            </a:r>
            <a:endParaRPr lang="en-US" sz="2400" dirty="0"/>
          </a:p>
          <a:p>
            <a:pPr lvl="1">
              <a:lnSpc>
                <a:spcPct val="125000"/>
              </a:lnSpc>
            </a:pPr>
            <a:r>
              <a:rPr lang="zh-CN" altLang="en-US" sz="2000" dirty="0"/>
              <a:t>间接跳转检查具有匹配的</a:t>
            </a:r>
            <a:r>
              <a:rPr lang="en-US" altLang="zh-CN" sz="2000" dirty="0"/>
              <a:t>ID</a:t>
            </a:r>
            <a:endParaRPr lang="en-US" sz="2000" dirty="0"/>
          </a:p>
        </p:txBody>
      </p:sp>
      <p:sp>
        <p:nvSpPr>
          <p:cNvPr id="4" name="灯片编号占位符 3">
            <a:extLst>
              <a:ext uri="{FF2B5EF4-FFF2-40B4-BE49-F238E27FC236}">
                <a16:creationId xmlns:a16="http://schemas.microsoft.com/office/drawing/2014/main" id="{1EE6C4B7-43A7-4D8E-AC56-E3A3635205F4}"/>
              </a:ext>
            </a:extLst>
          </p:cNvPr>
          <p:cNvSpPr>
            <a:spLocks noGrp="1"/>
          </p:cNvSpPr>
          <p:nvPr>
            <p:ph type="sldNum" sz="quarter" idx="10"/>
          </p:nvPr>
        </p:nvSpPr>
        <p:spPr/>
        <p:txBody>
          <a:bodyPr/>
          <a:lstStyle/>
          <a:p>
            <a:pPr>
              <a:defRPr/>
            </a:pPr>
            <a:fld id="{C9D1E93E-F34F-496D-BF1C-D8229D0E4D84}"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2-06 at 03.55.06 .png"/>
          <p:cNvPicPr>
            <a:picLocks noChangeAspect="1"/>
          </p:cNvPicPr>
          <p:nvPr/>
        </p:nvPicPr>
        <p:blipFill>
          <a:blip r:embed="rId3"/>
          <a:stretch>
            <a:fillRect/>
          </a:stretch>
        </p:blipFill>
        <p:spPr>
          <a:xfrm>
            <a:off x="0" y="2133600"/>
            <a:ext cx="9144000" cy="3392251"/>
          </a:xfrm>
          <a:prstGeom prst="rect">
            <a:avLst/>
          </a:prstGeom>
        </p:spPr>
      </p:pic>
      <p:sp>
        <p:nvSpPr>
          <p:cNvPr id="2" name="Title 1"/>
          <p:cNvSpPr>
            <a:spLocks noGrp="1"/>
          </p:cNvSpPr>
          <p:nvPr>
            <p:ph type="title"/>
          </p:nvPr>
        </p:nvSpPr>
        <p:spPr/>
        <p:txBody>
          <a:bodyPr/>
          <a:lstStyle/>
          <a:p>
            <a:r>
              <a:rPr lang="zh-CN" altLang="en-US" dirty="0"/>
              <a:t>构建</a:t>
            </a:r>
            <a:r>
              <a:rPr lang="en-US" dirty="0"/>
              <a:t> CFG</a:t>
            </a:r>
          </a:p>
        </p:txBody>
      </p:sp>
      <p:sp>
        <p:nvSpPr>
          <p:cNvPr id="7" name="Rounded Rectangular Callout 6"/>
          <p:cNvSpPr/>
          <p:nvPr/>
        </p:nvSpPr>
        <p:spPr>
          <a:xfrm>
            <a:off x="5334000" y="4916251"/>
            <a:ext cx="3429000" cy="1219200"/>
          </a:xfrm>
          <a:prstGeom prst="wedgeRoundRectCallout">
            <a:avLst>
              <a:gd name="adj1" fmla="val -23612"/>
              <a:gd name="adj2" fmla="val -98008"/>
              <a:gd name="adj3" fmla="val 16667"/>
            </a:avLst>
          </a:prstGeom>
          <a:solidFill>
            <a:srgbClr val="FFFFFF">
              <a:alpha val="80000"/>
            </a:srgbClr>
          </a:solidFill>
          <a:ln>
            <a:headEnd type="none"/>
            <a:tailEnd type="triangle" w="lg" len="lg"/>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latin typeface="Calibri" panose="020F0502020204030204" pitchFamily="34" charset="0"/>
              </a:rPr>
              <a:t>由于上下文不敏感</a:t>
            </a:r>
            <a:r>
              <a:rPr lang="en-US" altLang="zh-CN" dirty="0">
                <a:latin typeface="Calibri" panose="020F0502020204030204" pitchFamily="34" charset="0"/>
              </a:rPr>
              <a:t>CFI</a:t>
            </a:r>
            <a:r>
              <a:rPr lang="zh-CN" altLang="en-US" dirty="0">
                <a:latin typeface="Calibri" panose="020F0502020204030204" pitchFamily="34" charset="0"/>
              </a:rPr>
              <a:t>，导致</a:t>
            </a:r>
            <a:r>
              <a:rPr lang="en-US" altLang="zh-CN" dirty="0">
                <a:latin typeface="Calibri" panose="020F0502020204030204" pitchFamily="34" charset="0"/>
              </a:rPr>
              <a:t>sort</a:t>
            </a:r>
            <a:r>
              <a:rPr lang="zh-CN" altLang="en-US" dirty="0">
                <a:latin typeface="Calibri" panose="020F0502020204030204" pitchFamily="34" charset="0"/>
              </a:rPr>
              <a:t>调用有两个返回目标</a:t>
            </a:r>
            <a:endParaRPr lang="en-US" dirty="0">
              <a:latin typeface="Calibri" panose="020F0502020204030204" pitchFamily="34" charset="0"/>
            </a:endParaRPr>
          </a:p>
        </p:txBody>
      </p:sp>
      <p:grpSp>
        <p:nvGrpSpPr>
          <p:cNvPr id="14" name="Group 13"/>
          <p:cNvGrpSpPr/>
          <p:nvPr/>
        </p:nvGrpSpPr>
        <p:grpSpPr>
          <a:xfrm>
            <a:off x="5556156" y="1307068"/>
            <a:ext cx="2399219" cy="781110"/>
            <a:chOff x="5257800" y="1383268"/>
            <a:chExt cx="2399219" cy="781110"/>
          </a:xfrm>
        </p:grpSpPr>
        <p:grpSp>
          <p:nvGrpSpPr>
            <p:cNvPr id="12" name="Group 11"/>
            <p:cNvGrpSpPr/>
            <p:nvPr/>
          </p:nvGrpSpPr>
          <p:grpSpPr>
            <a:xfrm>
              <a:off x="5257800" y="1383268"/>
              <a:ext cx="2303038" cy="400110"/>
              <a:chOff x="5257800" y="1383268"/>
              <a:chExt cx="2303038" cy="400110"/>
            </a:xfrm>
          </p:grpSpPr>
          <p:cxnSp>
            <p:nvCxnSpPr>
              <p:cNvPr id="8" name="Straight Connector 7"/>
              <p:cNvCxnSpPr/>
              <p:nvPr/>
            </p:nvCxnSpPr>
            <p:spPr>
              <a:xfrm>
                <a:off x="5257800" y="1567934"/>
                <a:ext cx="1066800" cy="0"/>
              </a:xfrm>
              <a:prstGeom prst="line">
                <a:avLst/>
              </a:prstGeom>
              <a:ln>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50250" y="1383268"/>
                <a:ext cx="1210588" cy="400110"/>
              </a:xfrm>
              <a:prstGeom prst="rect">
                <a:avLst/>
              </a:prstGeom>
              <a:noFill/>
            </p:spPr>
            <p:txBody>
              <a:bodyPr wrap="none" rtlCol="0">
                <a:spAutoFit/>
              </a:bodyPr>
              <a:lstStyle/>
              <a:p>
                <a:r>
                  <a:rPr lang="zh-CN" altLang="en-US" dirty="0">
                    <a:latin typeface="Calibri" panose="020F0502020204030204" pitchFamily="34" charset="0"/>
                  </a:rPr>
                  <a:t>直接调用</a:t>
                </a:r>
                <a:endParaRPr lang="en-US" dirty="0">
                  <a:latin typeface="Calibri" panose="020F0502020204030204" pitchFamily="34" charset="0"/>
                </a:endParaRPr>
              </a:p>
            </p:txBody>
          </p:sp>
        </p:grpSp>
        <p:grpSp>
          <p:nvGrpSpPr>
            <p:cNvPr id="13" name="Group 12"/>
            <p:cNvGrpSpPr/>
            <p:nvPr/>
          </p:nvGrpSpPr>
          <p:grpSpPr>
            <a:xfrm>
              <a:off x="5257800" y="1764268"/>
              <a:ext cx="2399219" cy="400110"/>
              <a:chOff x="5257800" y="1764268"/>
              <a:chExt cx="2399219" cy="400110"/>
            </a:xfrm>
          </p:grpSpPr>
          <p:cxnSp>
            <p:nvCxnSpPr>
              <p:cNvPr id="10" name="Straight Connector 9"/>
              <p:cNvCxnSpPr/>
              <p:nvPr/>
            </p:nvCxnSpPr>
            <p:spPr>
              <a:xfrm>
                <a:off x="5257800" y="1948934"/>
                <a:ext cx="1066800" cy="0"/>
              </a:xfrm>
              <a:prstGeom prst="line">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46431" y="1764268"/>
                <a:ext cx="1210588" cy="400110"/>
              </a:xfrm>
              <a:prstGeom prst="rect">
                <a:avLst/>
              </a:prstGeom>
              <a:noFill/>
            </p:spPr>
            <p:txBody>
              <a:bodyPr wrap="none" rtlCol="0">
                <a:spAutoFit/>
              </a:bodyPr>
              <a:lstStyle/>
              <a:p>
                <a:r>
                  <a:rPr lang="zh-CN" altLang="en-US" dirty="0">
                    <a:latin typeface="Calibri" panose="020F0502020204030204" pitchFamily="34" charset="0"/>
                  </a:rPr>
                  <a:t>间接调用</a:t>
                </a:r>
                <a:endParaRPr lang="en-US" dirty="0">
                  <a:latin typeface="Calibri" panose="020F0502020204030204" pitchFamily="34" charset="0"/>
                </a:endParaRPr>
              </a:p>
            </p:txBody>
          </p:sp>
        </p:grpSp>
      </p:grpSp>
      <p:sp>
        <p:nvSpPr>
          <p:cNvPr id="3" name="灯片编号占位符 2">
            <a:extLst>
              <a:ext uri="{FF2B5EF4-FFF2-40B4-BE49-F238E27FC236}">
                <a16:creationId xmlns:a16="http://schemas.microsoft.com/office/drawing/2014/main" id="{30182D73-2DDF-41AB-8DE2-72F5C4E93D03}"/>
              </a:ext>
            </a:extLst>
          </p:cNvPr>
          <p:cNvSpPr>
            <a:spLocks noGrp="1"/>
          </p:cNvSpPr>
          <p:nvPr>
            <p:ph type="sldNum" sz="quarter" idx="10"/>
          </p:nvPr>
        </p:nvSpPr>
        <p:spPr/>
        <p:txBody>
          <a:bodyPr/>
          <a:lstStyle/>
          <a:p>
            <a:pPr>
              <a:defRPr/>
            </a:pPr>
            <a:fld id="{7F9DC3D9-1E30-49FF-ACF1-20822BC86F05}" type="slidenum">
              <a:rPr lang="en-US" smtClean="0"/>
              <a:t>118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02-06 at 03.55.06 .png"/>
          <p:cNvPicPr>
            <a:picLocks noChangeAspect="1"/>
          </p:cNvPicPr>
          <p:nvPr/>
        </p:nvPicPr>
        <p:blipFill>
          <a:blip r:embed="rId3"/>
          <a:stretch>
            <a:fillRect/>
          </a:stretch>
        </p:blipFill>
        <p:spPr>
          <a:xfrm>
            <a:off x="0" y="2094149"/>
            <a:ext cx="9144000" cy="3392251"/>
          </a:xfrm>
          <a:prstGeom prst="rect">
            <a:avLst/>
          </a:prstGeom>
        </p:spPr>
      </p:pic>
      <p:sp>
        <p:nvSpPr>
          <p:cNvPr id="2" name="Title 1"/>
          <p:cNvSpPr>
            <a:spLocks noGrp="1"/>
          </p:cNvSpPr>
          <p:nvPr>
            <p:ph type="title"/>
          </p:nvPr>
        </p:nvSpPr>
        <p:spPr/>
        <p:txBody>
          <a:bodyPr>
            <a:normAutofit/>
          </a:bodyPr>
          <a:lstStyle/>
          <a:p>
            <a:r>
              <a:rPr lang="zh-CN" altLang="en-US" sz="4000" dirty="0"/>
              <a:t>二进制插桩</a:t>
            </a:r>
            <a:endParaRPr lang="en-US" sz="4000" dirty="0"/>
          </a:p>
        </p:txBody>
      </p:sp>
      <p:sp>
        <p:nvSpPr>
          <p:cNvPr id="3" name="Content Placeholder 2"/>
          <p:cNvSpPr>
            <a:spLocks noGrp="1"/>
          </p:cNvSpPr>
          <p:nvPr>
            <p:ph idx="1"/>
          </p:nvPr>
        </p:nvSpPr>
        <p:spPr>
          <a:xfrm>
            <a:off x="457200" y="5334000"/>
            <a:ext cx="8229600" cy="1143000"/>
          </a:xfrm>
        </p:spPr>
        <p:txBody>
          <a:bodyPr>
            <a:noAutofit/>
          </a:bodyPr>
          <a:lstStyle/>
          <a:p>
            <a:r>
              <a:rPr lang="zh-CN" altLang="en-US" sz="2400" dirty="0"/>
              <a:t>在每个目的位置插入一个唯一的</a:t>
            </a:r>
            <a:r>
              <a:rPr lang="en-US" altLang="zh-CN" sz="2400" dirty="0"/>
              <a:t>ID</a:t>
            </a:r>
          </a:p>
        </p:txBody>
      </p:sp>
      <p:sp>
        <p:nvSpPr>
          <p:cNvPr id="5" name="Rounded Rectangular Callout 4"/>
          <p:cNvSpPr/>
          <p:nvPr/>
        </p:nvSpPr>
        <p:spPr>
          <a:xfrm>
            <a:off x="4400944" y="1181231"/>
            <a:ext cx="4443868" cy="919508"/>
          </a:xfrm>
          <a:prstGeom prst="wedgeRoundRectCallout">
            <a:avLst>
              <a:gd name="adj1" fmla="val 6366"/>
              <a:gd name="adj2" fmla="val 152952"/>
              <a:gd name="adj3" fmla="val 16667"/>
            </a:avLst>
          </a:prstGeom>
          <a:solidFill>
            <a:srgbClr val="FFFFFF">
              <a:alpha val="80000"/>
            </a:srgbClr>
          </a:solidFill>
          <a:ln>
            <a:headEnd type="none"/>
            <a:tailEnd type="triangle" w="lg" len="lg"/>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dirty="0">
                <a:latin typeface="Calibri" panose="020F0502020204030204" pitchFamily="34" charset="0"/>
              </a:rPr>
              <a:t>call 17, R: </a:t>
            </a:r>
            <a:r>
              <a:rPr lang="zh-CN" altLang="en-US" dirty="0">
                <a:latin typeface="Calibri" panose="020F0502020204030204" pitchFamily="34" charset="0"/>
              </a:rPr>
              <a:t>仅当</a:t>
            </a:r>
            <a:r>
              <a:rPr lang="en-US" altLang="zh-CN" dirty="0">
                <a:latin typeface="Calibri" panose="020F0502020204030204" pitchFamily="34" charset="0"/>
              </a:rPr>
              <a:t>R</a:t>
            </a:r>
            <a:r>
              <a:rPr lang="zh-CN" altLang="en-US" dirty="0">
                <a:latin typeface="Calibri" panose="020F0502020204030204" pitchFamily="34" charset="0"/>
              </a:rPr>
              <a:t>的标签为</a:t>
            </a:r>
            <a:r>
              <a:rPr lang="en-US" altLang="zh-CN" dirty="0">
                <a:latin typeface="Calibri" panose="020F0502020204030204" pitchFamily="34" charset="0"/>
              </a:rPr>
              <a:t>17</a:t>
            </a:r>
            <a:r>
              <a:rPr lang="zh-CN" altLang="en-US" dirty="0">
                <a:latin typeface="Calibri" panose="020F0502020204030204" pitchFamily="34" charset="0"/>
              </a:rPr>
              <a:t>时，控制转移至</a:t>
            </a:r>
            <a:r>
              <a:rPr lang="en-US" altLang="zh-CN" dirty="0">
                <a:latin typeface="Calibri" panose="020F0502020204030204" pitchFamily="34" charset="0"/>
              </a:rPr>
              <a:t>R</a:t>
            </a:r>
            <a:endParaRPr lang="en-US" dirty="0">
              <a:latin typeface="Calibri" panose="020F0502020204030204" pitchFamily="34" charset="0"/>
            </a:endParaRPr>
          </a:p>
        </p:txBody>
      </p:sp>
      <p:sp>
        <p:nvSpPr>
          <p:cNvPr id="4" name="灯片编号占位符 3">
            <a:extLst>
              <a:ext uri="{FF2B5EF4-FFF2-40B4-BE49-F238E27FC236}">
                <a16:creationId xmlns:a16="http://schemas.microsoft.com/office/drawing/2014/main" id="{648D766E-BAAF-4821-80F4-6EC07DA148E3}"/>
              </a:ext>
            </a:extLst>
          </p:cNvPr>
          <p:cNvSpPr>
            <a:spLocks noGrp="1"/>
          </p:cNvSpPr>
          <p:nvPr>
            <p:ph type="sldNum" sz="quarter" idx="10"/>
          </p:nvPr>
        </p:nvSpPr>
        <p:spPr/>
        <p:txBody>
          <a:bodyPr/>
          <a:lstStyle/>
          <a:p>
            <a:pPr>
              <a:defRPr/>
            </a:pPr>
            <a:fld id="{C9D1E93E-F34F-496D-BF1C-D8229D0E4D84}" type="slidenum">
              <a:rPr lang="en-US" smtClean="0"/>
              <a:t>119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dirty="0"/>
              <a:t>控制劫持的方法</a:t>
            </a:r>
            <a:endParaRPr lang="en-US" dirty="0"/>
          </a:p>
        </p:txBody>
      </p:sp>
      <p:sp>
        <p:nvSpPr>
          <p:cNvPr id="18435" name="Rectangle 3" descr="Rectangle: Click to edit Master text styles&#10;Second level&#10;Third level&#10;Fourth level&#10;Fifth level"/>
          <p:cNvSpPr>
            <a:spLocks noGrp="1" noChangeArrowheads="1"/>
          </p:cNvSpPr>
          <p:nvPr>
            <p:ph idx="1"/>
          </p:nvPr>
        </p:nvSpPr>
        <p:spPr>
          <a:xfrm>
            <a:off x="515678" y="1421219"/>
            <a:ext cx="6477000" cy="4495800"/>
          </a:xfrm>
        </p:spPr>
        <p:txBody>
          <a:bodyPr/>
          <a:lstStyle/>
          <a:p>
            <a:r>
              <a:rPr lang="en-US" dirty="0"/>
              <a:t>Stack smashing attack:</a:t>
            </a:r>
          </a:p>
          <a:p>
            <a:pPr lvl="1"/>
            <a:r>
              <a:rPr lang="zh-CN" altLang="en-US" dirty="0"/>
              <a:t>通过溢出本地缓冲区变量来覆盖堆栈激活记录中的返回地址</a:t>
            </a:r>
            <a:endParaRPr lang="en-US" dirty="0"/>
          </a:p>
          <a:p>
            <a:r>
              <a:rPr lang="en-US" dirty="0"/>
              <a:t>Function pointers:  </a:t>
            </a:r>
          </a:p>
          <a:p>
            <a:pPr lvl="1"/>
            <a:r>
              <a:rPr lang="zh-CN" altLang="en-US" dirty="0"/>
              <a:t>溢出的</a:t>
            </a:r>
            <a:r>
              <a:rPr lang="en-US" altLang="zh-CN" b="1" dirty="0" err="1">
                <a:solidFill>
                  <a:srgbClr val="008080"/>
                </a:solidFill>
              </a:rPr>
              <a:t>buf</a:t>
            </a:r>
            <a:r>
              <a:rPr lang="zh-CN" altLang="en-US" dirty="0"/>
              <a:t>将覆盖函数指针</a:t>
            </a:r>
            <a:r>
              <a:rPr lang="en-US" b="1" dirty="0" err="1">
                <a:solidFill>
                  <a:srgbClr val="008080"/>
                </a:solidFill>
              </a:rPr>
              <a:t>FunPtr</a:t>
            </a:r>
            <a:endParaRPr lang="en-US" b="1" dirty="0">
              <a:solidFill>
                <a:srgbClr val="008080"/>
              </a:solidFill>
            </a:endParaRPr>
          </a:p>
          <a:p>
            <a:pPr lvl="1"/>
            <a:r>
              <a:rPr lang="en-US" dirty="0"/>
              <a:t>e.g., PHP 4.0.2, MS </a:t>
            </a:r>
            <a:r>
              <a:rPr lang="en-US" dirty="0" err="1"/>
              <a:t>MediaPlayer</a:t>
            </a:r>
            <a:r>
              <a:rPr lang="en-US" dirty="0"/>
              <a:t> Bitmaps</a:t>
            </a:r>
          </a:p>
          <a:p>
            <a:r>
              <a:rPr lang="en-US" dirty="0" err="1"/>
              <a:t>Longjmp</a:t>
            </a:r>
            <a:r>
              <a:rPr lang="en-US" dirty="0"/>
              <a:t> buffers</a:t>
            </a:r>
          </a:p>
          <a:p>
            <a:pPr lvl="1"/>
            <a:r>
              <a:rPr lang="en-US" dirty="0" err="1"/>
              <a:t>setjmp</a:t>
            </a:r>
            <a:r>
              <a:rPr lang="zh-CN" altLang="en-US" dirty="0"/>
              <a:t>将寄存器</a:t>
            </a:r>
            <a:r>
              <a:rPr lang="en-US" altLang="zh-CN" dirty="0"/>
              <a:t>(</a:t>
            </a:r>
            <a:r>
              <a:rPr lang="zh-CN" altLang="en-US" dirty="0"/>
              <a:t>包括</a:t>
            </a:r>
            <a:r>
              <a:rPr lang="en-US" dirty="0"/>
              <a:t>SP</a:t>
            </a:r>
            <a:r>
              <a:rPr lang="zh-CN" altLang="en-US" dirty="0"/>
              <a:t>和</a:t>
            </a:r>
            <a:r>
              <a:rPr lang="en-US" dirty="0"/>
              <a:t>FP</a:t>
            </a:r>
            <a:r>
              <a:rPr lang="en-US" altLang="zh-CN" dirty="0"/>
              <a:t>)</a:t>
            </a:r>
            <a:r>
              <a:rPr lang="zh-CN" altLang="en-US" dirty="0"/>
              <a:t>保存到堆栈中</a:t>
            </a:r>
            <a:r>
              <a:rPr lang="en-US" altLang="zh-CN" dirty="0"/>
              <a:t>; </a:t>
            </a:r>
            <a:r>
              <a:rPr lang="en-US" dirty="0" err="1"/>
              <a:t>longjmp</a:t>
            </a:r>
            <a:r>
              <a:rPr lang="zh-CN" altLang="en-US" dirty="0"/>
              <a:t>恢复寄存器（如：</a:t>
            </a:r>
            <a:r>
              <a:rPr lang="en-US" altLang="zh-CN" dirty="0"/>
              <a:t>C</a:t>
            </a:r>
            <a:r>
              <a:rPr lang="zh-CN" altLang="en-US" dirty="0"/>
              <a:t>实现异常处理）</a:t>
            </a:r>
            <a:endParaRPr lang="en-US" altLang="zh-CN" dirty="0"/>
          </a:p>
          <a:p>
            <a:r>
              <a:rPr lang="en-US" altLang="zh-CN" dirty="0"/>
              <a:t>C++</a:t>
            </a:r>
            <a:r>
              <a:rPr lang="zh-CN" altLang="en-US" dirty="0"/>
              <a:t>异常处理、</a:t>
            </a:r>
            <a:r>
              <a:rPr lang="en-US" altLang="zh-CN" dirty="0"/>
              <a:t>SEH</a:t>
            </a:r>
            <a:endParaRPr lang="en-US" dirty="0"/>
          </a:p>
        </p:txBody>
      </p:sp>
      <p:sp>
        <p:nvSpPr>
          <p:cNvPr id="14" name="Rectangle 13"/>
          <p:cNvSpPr>
            <a:spLocks noChangeArrowheads="1"/>
          </p:cNvSpPr>
          <p:nvPr/>
        </p:nvSpPr>
        <p:spPr bwMode="auto">
          <a:xfrm>
            <a:off x="7162800" y="25146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dirty="0" err="1">
                <a:solidFill>
                  <a:schemeClr val="bg1">
                    <a:lumMod val="75000"/>
                  </a:schemeClr>
                </a:solidFill>
                <a:latin typeface="Calibri" pitchFamily="34" charset="0"/>
              </a:rPr>
              <a:t>str</a:t>
            </a:r>
            <a:endParaRPr lang="en-US" sz="2400" dirty="0">
              <a:solidFill>
                <a:schemeClr val="bg1">
                  <a:lumMod val="75000"/>
                </a:schemeClr>
              </a:solidFill>
              <a:latin typeface="Calibri" pitchFamily="34" charset="0"/>
            </a:endParaRPr>
          </a:p>
        </p:txBody>
      </p:sp>
      <p:sp>
        <p:nvSpPr>
          <p:cNvPr id="15" name="Rectangle 14"/>
          <p:cNvSpPr>
            <a:spLocks noChangeArrowheads="1"/>
          </p:cNvSpPr>
          <p:nvPr/>
        </p:nvSpPr>
        <p:spPr bwMode="auto">
          <a:xfrm>
            <a:off x="7162800" y="29718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a:solidFill>
                  <a:schemeClr val="bg1">
                    <a:lumMod val="75000"/>
                  </a:schemeClr>
                </a:solidFill>
                <a:latin typeface="Calibri" pitchFamily="34" charset="0"/>
              </a:rPr>
              <a:t>RET</a:t>
            </a:r>
          </a:p>
        </p:txBody>
      </p:sp>
      <p:sp>
        <p:nvSpPr>
          <p:cNvPr id="16" name="Rectangle 15"/>
          <p:cNvSpPr>
            <a:spLocks noChangeArrowheads="1"/>
          </p:cNvSpPr>
          <p:nvPr/>
        </p:nvSpPr>
        <p:spPr bwMode="auto">
          <a:xfrm>
            <a:off x="7162800" y="34290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lumMod val="75000"/>
                  </a:schemeClr>
                </a:solidFill>
                <a:latin typeface="Calibri" pitchFamily="34" charset="0"/>
              </a:rPr>
              <a:t>ebp</a:t>
            </a:r>
            <a:endParaRPr lang="en-US" sz="2400" dirty="0">
              <a:solidFill>
                <a:schemeClr val="bg1">
                  <a:lumMod val="75000"/>
                </a:schemeClr>
              </a:solidFill>
              <a:latin typeface="Calibri" pitchFamily="34" charset="0"/>
            </a:endParaRPr>
          </a:p>
        </p:txBody>
      </p:sp>
      <p:sp>
        <p:nvSpPr>
          <p:cNvPr id="17" name="Rectangle 16"/>
          <p:cNvSpPr>
            <a:spLocks noChangeArrowheads="1"/>
          </p:cNvSpPr>
          <p:nvPr/>
        </p:nvSpPr>
        <p:spPr bwMode="auto">
          <a:xfrm>
            <a:off x="7162800" y="4343400"/>
            <a:ext cx="1143000" cy="1600200"/>
          </a:xfrm>
          <a:prstGeom prst="rect">
            <a:avLst/>
          </a:prstGeom>
          <a:solidFill>
            <a:schemeClr val="accent5">
              <a:lumMod val="75000"/>
            </a:schemeClr>
          </a:solidFill>
          <a:ln w="9525" algn="ctr">
            <a:solidFill>
              <a:schemeClr val="tx1"/>
            </a:solidFill>
            <a:round/>
            <a:headEnd/>
            <a:tailEnd/>
          </a:ln>
        </p:spPr>
        <p:txBody>
          <a:bodyPr/>
          <a:lstStyle/>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r>
              <a:rPr lang="en-US" sz="2400" dirty="0" err="1">
                <a:solidFill>
                  <a:schemeClr val="bg1"/>
                </a:solidFill>
                <a:latin typeface="Calibri" pitchFamily="34" charset="0"/>
              </a:rPr>
              <a:t>buf</a:t>
            </a:r>
            <a:endParaRPr lang="en-US" sz="2400" dirty="0">
              <a:solidFill>
                <a:schemeClr val="bg1"/>
              </a:solidFill>
              <a:latin typeface="Calibri" pitchFamily="34" charset="0"/>
            </a:endParaRPr>
          </a:p>
        </p:txBody>
      </p:sp>
      <p:sp>
        <p:nvSpPr>
          <p:cNvPr id="19" name="Line 9"/>
          <p:cNvSpPr>
            <a:spLocks noChangeShapeType="1"/>
          </p:cNvSpPr>
          <p:nvPr/>
        </p:nvSpPr>
        <p:spPr bwMode="auto">
          <a:xfrm>
            <a:off x="8610600" y="15240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0" name="Rectangle 19"/>
          <p:cNvSpPr/>
          <p:nvPr/>
        </p:nvSpPr>
        <p:spPr bwMode="auto">
          <a:xfrm>
            <a:off x="7162800" y="1447800"/>
            <a:ext cx="1143000" cy="10668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sp>
        <p:nvSpPr>
          <p:cNvPr id="21" name="Rectangle 20"/>
          <p:cNvSpPr>
            <a:spLocks noChangeArrowheads="1"/>
          </p:cNvSpPr>
          <p:nvPr/>
        </p:nvSpPr>
        <p:spPr bwMode="auto">
          <a:xfrm>
            <a:off x="7162800" y="38862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FunPtr</a:t>
            </a:r>
            <a:endParaRPr lang="en-US" sz="2400" dirty="0">
              <a:solidFill>
                <a:schemeClr val="bg1"/>
              </a:solidFill>
              <a:latin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12</a:t>
            </a:fld>
            <a:endParaRPr lang="en-US"/>
          </a:p>
        </p:txBody>
      </p:sp>
    </p:spTree>
    <p:extLst>
      <p:ext uri="{BB962C8B-B14F-4D97-AF65-F5344CB8AC3E}">
        <p14:creationId xmlns:p14="http://schemas.microsoft.com/office/powerpoint/2010/main" val="40542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r>
              <a:rPr lang="zh-CN" altLang="en-US" dirty="0"/>
              <a:t>插桩示例</a:t>
            </a:r>
            <a:endParaRPr lang="en-US" dirty="0"/>
          </a:p>
        </p:txBody>
      </p:sp>
      <p:pic>
        <p:nvPicPr>
          <p:cNvPr id="11268" name="Picture 5" descr="cf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8448675" cy="682625"/>
          </a:xfrm>
          <a:prstGeom prst="rect">
            <a:avLst/>
          </a:prstGeom>
          <a:noFill/>
          <a:ln>
            <a:noFill/>
          </a:ln>
        </p:spPr>
      </p:pic>
      <p:sp>
        <p:nvSpPr>
          <p:cNvPr id="11269" name="Text Box 6"/>
          <p:cNvSpPr txBox="1">
            <a:spLocks noChangeArrowheads="1"/>
          </p:cNvSpPr>
          <p:nvPr/>
        </p:nvSpPr>
        <p:spPr bwMode="auto">
          <a:xfrm>
            <a:off x="3236361" y="1676400"/>
            <a:ext cx="1723549" cy="400110"/>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dirty="0">
                <a:solidFill>
                  <a:schemeClr val="accent4">
                    <a:lumMod val="95000"/>
                    <a:lumOff val="5000"/>
                  </a:schemeClr>
                </a:solidFill>
              </a:rPr>
              <a:t>原始汇编代码</a:t>
            </a:r>
            <a:endParaRPr lang="en-US" dirty="0">
              <a:solidFill>
                <a:schemeClr val="accent4">
                  <a:lumMod val="95000"/>
                  <a:lumOff val="5000"/>
                </a:schemeClr>
              </a:solidFill>
            </a:endParaRPr>
          </a:p>
        </p:txBody>
      </p:sp>
      <p:grpSp>
        <p:nvGrpSpPr>
          <p:cNvPr id="2" name="Group 18"/>
          <p:cNvGrpSpPr/>
          <p:nvPr/>
        </p:nvGrpSpPr>
        <p:grpSpPr bwMode="auto">
          <a:xfrm>
            <a:off x="152400" y="3276600"/>
            <a:ext cx="8839200" cy="1603375"/>
            <a:chOff x="96" y="2064"/>
            <a:chExt cx="5568" cy="1010"/>
          </a:xfrm>
        </p:grpSpPr>
        <p:sp>
          <p:nvSpPr>
            <p:cNvPr id="11279" name="Text Box 7"/>
            <p:cNvSpPr txBox="1">
              <a:spLocks noChangeArrowheads="1"/>
            </p:cNvSpPr>
            <p:nvPr/>
          </p:nvSpPr>
          <p:spPr bwMode="auto">
            <a:xfrm>
              <a:off x="2014" y="2064"/>
              <a:ext cx="1247" cy="252"/>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zh-CN" altLang="en-US" dirty="0">
                  <a:solidFill>
                    <a:schemeClr val="accent4">
                      <a:lumMod val="95000"/>
                      <a:lumOff val="5000"/>
                    </a:schemeClr>
                  </a:solidFill>
                </a:rPr>
                <a:t>插装后汇编代码</a:t>
              </a:r>
              <a:endParaRPr lang="en-US" dirty="0">
                <a:solidFill>
                  <a:schemeClr val="accent4">
                    <a:lumMod val="95000"/>
                    <a:lumOff val="5000"/>
                  </a:schemeClr>
                </a:solidFill>
              </a:endParaRPr>
            </a:p>
          </p:txBody>
        </p:sp>
        <p:pic>
          <p:nvPicPr>
            <p:cNvPr id="11280" name="Picture 8" descr="cfi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2544"/>
              <a:ext cx="5568" cy="530"/>
            </a:xfrm>
            <a:prstGeom prst="rect">
              <a:avLst/>
            </a:prstGeom>
            <a:noFill/>
            <a:ln>
              <a:noFill/>
            </a:ln>
          </p:spPr>
        </p:pic>
      </p:grpSp>
      <p:grpSp>
        <p:nvGrpSpPr>
          <p:cNvPr id="3" name="Group 17"/>
          <p:cNvGrpSpPr/>
          <p:nvPr/>
        </p:nvGrpSpPr>
        <p:grpSpPr bwMode="auto">
          <a:xfrm>
            <a:off x="4524379" y="4038601"/>
            <a:ext cx="3865566" cy="1609726"/>
            <a:chOff x="2850" y="2544"/>
            <a:chExt cx="2435" cy="1014"/>
          </a:xfrm>
        </p:grpSpPr>
        <p:sp>
          <p:nvSpPr>
            <p:cNvPr id="11276" name="Oval 9"/>
            <p:cNvSpPr>
              <a:spLocks noChangeArrowheads="1"/>
            </p:cNvSpPr>
            <p:nvPr/>
          </p:nvSpPr>
          <p:spPr bwMode="auto">
            <a:xfrm>
              <a:off x="4114" y="2544"/>
              <a:ext cx="1022" cy="240"/>
            </a:xfrm>
            <a:prstGeom prst="ellipse">
              <a:avLst/>
            </a:prstGeom>
            <a:noFill/>
            <a:ln w="28575">
              <a:solidFill>
                <a:srgbClr val="C00000"/>
              </a:solidFill>
              <a:round/>
            </a:ln>
          </p:spPr>
          <p:txBody>
            <a:bodyPr wrap="none" anchor="ctr"/>
            <a:lstStyle/>
            <a:p>
              <a:endParaRPr lang="en-US" sz="2200">
                <a:latin typeface="Calibri" panose="020F0502020204030204" pitchFamily="34" charset="0"/>
              </a:endParaRPr>
            </a:p>
          </p:txBody>
        </p:sp>
        <p:sp>
          <p:nvSpPr>
            <p:cNvPr id="11277" name="Line 11"/>
            <p:cNvSpPr>
              <a:spLocks noChangeShapeType="1"/>
            </p:cNvSpPr>
            <p:nvPr/>
          </p:nvSpPr>
          <p:spPr bwMode="auto">
            <a:xfrm flipH="1">
              <a:off x="4080" y="2784"/>
              <a:ext cx="377" cy="595"/>
            </a:xfrm>
            <a:prstGeom prst="line">
              <a:avLst/>
            </a:prstGeom>
            <a:noFill/>
            <a:ln w="28575">
              <a:solidFill>
                <a:srgbClr val="C00000"/>
              </a:solidFill>
              <a:round/>
            </a:ln>
          </p:spPr>
          <p:txBody>
            <a:bodyPr/>
            <a:lstStyle/>
            <a:p>
              <a:endParaRPr lang="en-US" sz="2200">
                <a:latin typeface="Calibri" panose="020F0502020204030204" pitchFamily="34" charset="0"/>
              </a:endParaRPr>
            </a:p>
          </p:txBody>
        </p:sp>
        <p:sp>
          <p:nvSpPr>
            <p:cNvPr id="11278" name="Text Box 12"/>
            <p:cNvSpPr txBox="1">
              <a:spLocks noChangeArrowheads="1"/>
            </p:cNvSpPr>
            <p:nvPr/>
          </p:nvSpPr>
          <p:spPr bwMode="auto">
            <a:xfrm>
              <a:off x="2850" y="3360"/>
              <a:ext cx="2435" cy="198"/>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1600" dirty="0">
                  <a:solidFill>
                    <a:schemeClr val="accent4">
                      <a:lumMod val="95000"/>
                      <a:lumOff val="5000"/>
                    </a:schemeClr>
                  </a:solidFill>
                  <a:latin typeface="Calibri" panose="020F0502020204030204" pitchFamily="34" charset="0"/>
                </a:rPr>
                <a:t>在二进制的目标位置插入标签“</a:t>
              </a:r>
              <a:r>
                <a:rPr lang="en-US" altLang="zh-CN" sz="1600" dirty="0">
                  <a:solidFill>
                    <a:schemeClr val="accent4">
                      <a:lumMod val="95000"/>
                      <a:lumOff val="5000"/>
                    </a:schemeClr>
                  </a:solidFill>
                  <a:latin typeface="Calibri" panose="020F0502020204030204" pitchFamily="34" charset="0"/>
                </a:rPr>
                <a:t>12345678</a:t>
              </a:r>
              <a:r>
                <a:rPr lang="zh-CN" altLang="en-US" sz="1600" dirty="0">
                  <a:solidFill>
                    <a:schemeClr val="accent4">
                      <a:lumMod val="95000"/>
                      <a:lumOff val="5000"/>
                    </a:schemeClr>
                  </a:solidFill>
                  <a:latin typeface="Calibri" panose="020F0502020204030204" pitchFamily="34" charset="0"/>
                </a:rPr>
                <a:t>”</a:t>
              </a:r>
              <a:endParaRPr lang="en-US" sz="1600" dirty="0">
                <a:solidFill>
                  <a:schemeClr val="accent4">
                    <a:lumMod val="95000"/>
                    <a:lumOff val="5000"/>
                  </a:schemeClr>
                </a:solidFill>
                <a:latin typeface="Calibri" panose="020F0502020204030204" pitchFamily="34" charset="0"/>
              </a:endParaRPr>
            </a:p>
          </p:txBody>
        </p:sp>
      </p:grpSp>
      <p:grpSp>
        <p:nvGrpSpPr>
          <p:cNvPr id="4" name="Group 16"/>
          <p:cNvGrpSpPr/>
          <p:nvPr/>
        </p:nvGrpSpPr>
        <p:grpSpPr bwMode="auto">
          <a:xfrm>
            <a:off x="215908" y="4191000"/>
            <a:ext cx="3454396" cy="1873250"/>
            <a:chOff x="136" y="2640"/>
            <a:chExt cx="2176" cy="1180"/>
          </a:xfrm>
        </p:grpSpPr>
        <p:sp>
          <p:nvSpPr>
            <p:cNvPr id="11273" name="Oval 13"/>
            <p:cNvSpPr>
              <a:spLocks noChangeArrowheads="1"/>
            </p:cNvSpPr>
            <p:nvPr/>
          </p:nvSpPr>
          <p:spPr bwMode="auto">
            <a:xfrm>
              <a:off x="1056" y="2640"/>
              <a:ext cx="1022" cy="240"/>
            </a:xfrm>
            <a:prstGeom prst="ellipse">
              <a:avLst/>
            </a:prstGeom>
            <a:noFill/>
            <a:ln w="28575">
              <a:solidFill>
                <a:srgbClr val="C00000"/>
              </a:solidFill>
              <a:round/>
            </a:ln>
          </p:spPr>
          <p:txBody>
            <a:bodyPr wrap="none" anchor="ctr"/>
            <a:lstStyle/>
            <a:p>
              <a:endParaRPr lang="en-US" sz="2200">
                <a:latin typeface="Calibri" panose="020F0502020204030204" pitchFamily="34" charset="0"/>
              </a:endParaRPr>
            </a:p>
          </p:txBody>
        </p:sp>
        <p:sp>
          <p:nvSpPr>
            <p:cNvPr id="11274" name="Line 14"/>
            <p:cNvSpPr>
              <a:spLocks noChangeShapeType="1"/>
            </p:cNvSpPr>
            <p:nvPr/>
          </p:nvSpPr>
          <p:spPr bwMode="auto">
            <a:xfrm flipH="1">
              <a:off x="1248" y="2880"/>
              <a:ext cx="137" cy="595"/>
            </a:xfrm>
            <a:prstGeom prst="line">
              <a:avLst/>
            </a:prstGeom>
            <a:noFill/>
            <a:ln w="28575">
              <a:solidFill>
                <a:srgbClr val="C00000"/>
              </a:solidFill>
              <a:round/>
            </a:ln>
          </p:spPr>
          <p:txBody>
            <a:bodyPr/>
            <a:lstStyle/>
            <a:p>
              <a:endParaRPr lang="en-US" sz="2200">
                <a:latin typeface="Calibri" panose="020F0502020204030204" pitchFamily="34" charset="0"/>
              </a:endParaRPr>
            </a:p>
          </p:txBody>
        </p:sp>
        <p:sp>
          <p:nvSpPr>
            <p:cNvPr id="11275" name="Text Box 15"/>
            <p:cNvSpPr txBox="1">
              <a:spLocks noChangeArrowheads="1"/>
            </p:cNvSpPr>
            <p:nvPr/>
          </p:nvSpPr>
          <p:spPr bwMode="auto">
            <a:xfrm>
              <a:off x="136" y="3483"/>
              <a:ext cx="2176" cy="337"/>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1600" dirty="0">
                  <a:solidFill>
                    <a:schemeClr val="accent4">
                      <a:lumMod val="95000"/>
                      <a:lumOff val="5000"/>
                    </a:schemeClr>
                  </a:solidFill>
                  <a:latin typeface="Calibri" panose="020F0502020204030204" pitchFamily="34" charset="0"/>
                </a:rPr>
                <a:t>当目标位置的标签是“</a:t>
              </a:r>
              <a:r>
                <a:rPr lang="en-US" altLang="zh-CN" sz="1600" dirty="0">
                  <a:solidFill>
                    <a:schemeClr val="accent4">
                      <a:lumMod val="95000"/>
                      <a:lumOff val="5000"/>
                    </a:schemeClr>
                  </a:solidFill>
                  <a:latin typeface="Calibri" panose="020F0502020204030204" pitchFamily="34" charset="0"/>
                </a:rPr>
                <a:t>12345678</a:t>
              </a:r>
              <a:r>
                <a:rPr lang="zh-CN" altLang="en-US" sz="1600" dirty="0">
                  <a:solidFill>
                    <a:schemeClr val="accent4">
                      <a:lumMod val="95000"/>
                      <a:lumOff val="5000"/>
                    </a:schemeClr>
                  </a:solidFill>
                  <a:latin typeface="Calibri" panose="020F0502020204030204" pitchFamily="34" charset="0"/>
                </a:rPr>
                <a:t>”时，</a:t>
              </a:r>
              <a:endParaRPr lang="en-US" altLang="zh-CN" sz="1600" dirty="0">
                <a:solidFill>
                  <a:schemeClr val="accent4">
                    <a:lumMod val="95000"/>
                    <a:lumOff val="5000"/>
                  </a:schemeClr>
                </a:solidFill>
                <a:latin typeface="Calibri" panose="020F0502020204030204" pitchFamily="34" charset="0"/>
              </a:endParaRPr>
            </a:p>
            <a:p>
              <a:pPr>
                <a:lnSpc>
                  <a:spcPct val="90000"/>
                </a:lnSpc>
              </a:pPr>
              <a:r>
                <a:rPr lang="zh-CN" altLang="en-US" sz="1600" dirty="0">
                  <a:solidFill>
                    <a:schemeClr val="accent4">
                      <a:lumMod val="95000"/>
                      <a:lumOff val="5000"/>
                    </a:schemeClr>
                  </a:solidFill>
                  <a:latin typeface="Calibri" panose="020F0502020204030204" pitchFamily="34" charset="0"/>
                </a:rPr>
                <a:t>控制跳转到目标位置</a:t>
              </a:r>
              <a:endParaRPr lang="en-US" sz="1600" dirty="0">
                <a:solidFill>
                  <a:schemeClr val="accent4">
                    <a:lumMod val="95000"/>
                    <a:lumOff val="5000"/>
                  </a:schemeClr>
                </a:solidFill>
                <a:latin typeface="Calibri" panose="020F0502020204030204" pitchFamily="34" charset="0"/>
              </a:endParaRPr>
            </a:p>
          </p:txBody>
        </p:sp>
      </p:grpSp>
      <p:sp>
        <p:nvSpPr>
          <p:cNvPr id="5" name="灯片编号占位符 4">
            <a:extLst>
              <a:ext uri="{FF2B5EF4-FFF2-40B4-BE49-F238E27FC236}">
                <a16:creationId xmlns:a16="http://schemas.microsoft.com/office/drawing/2014/main" id="{9B81E502-C27D-480A-A581-6847D04FE34C}"/>
              </a:ext>
            </a:extLst>
          </p:cNvPr>
          <p:cNvSpPr>
            <a:spLocks noGrp="1"/>
          </p:cNvSpPr>
          <p:nvPr>
            <p:ph type="sldNum" sz="quarter" idx="10"/>
          </p:nvPr>
        </p:nvSpPr>
        <p:spPr/>
        <p:txBody>
          <a:bodyPr/>
          <a:lstStyle/>
          <a:p>
            <a:pPr>
              <a:defRPr/>
            </a:pPr>
            <a:fld id="{7F9DC3D9-1E30-49FF-ACF1-20822BC86F05}" type="slidenum">
              <a:rPr lang="en-US" smtClean="0"/>
              <a:t>120</a:t>
            </a:fld>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92EBA-0150-428B-9AC6-9722D5476EF2}"/>
              </a:ext>
            </a:extLst>
          </p:cNvPr>
          <p:cNvSpPr>
            <a:spLocks noGrp="1"/>
          </p:cNvSpPr>
          <p:nvPr>
            <p:ph type="title"/>
          </p:nvPr>
        </p:nvSpPr>
        <p:spPr/>
        <p:txBody>
          <a:bodyPr/>
          <a:lstStyle/>
          <a:p>
            <a:r>
              <a:rPr lang="zh-CN" altLang="en-US" dirty="0"/>
              <a:t>插桩示例</a:t>
            </a:r>
          </a:p>
        </p:txBody>
      </p:sp>
      <p:sp>
        <p:nvSpPr>
          <p:cNvPr id="4" name="灯片编号占位符 3">
            <a:extLst>
              <a:ext uri="{FF2B5EF4-FFF2-40B4-BE49-F238E27FC236}">
                <a16:creationId xmlns:a16="http://schemas.microsoft.com/office/drawing/2014/main" id="{0CC50917-1975-4D4D-B364-C447AF2DE039}"/>
              </a:ext>
            </a:extLst>
          </p:cNvPr>
          <p:cNvSpPr>
            <a:spLocks noGrp="1"/>
          </p:cNvSpPr>
          <p:nvPr>
            <p:ph type="sldNum" sz="quarter" idx="10"/>
          </p:nvPr>
        </p:nvSpPr>
        <p:spPr/>
        <p:txBody>
          <a:bodyPr/>
          <a:lstStyle/>
          <a:p>
            <a:pPr>
              <a:defRPr/>
            </a:pPr>
            <a:fld id="{C9D1E93E-F34F-496D-BF1C-D8229D0E4D84}" type="slidenum">
              <a:rPr lang="en-US" smtClean="0"/>
              <a:t>121</a:t>
            </a:fld>
            <a:endParaRPr lang="en-US"/>
          </a:p>
        </p:txBody>
      </p:sp>
      <p:pic>
        <p:nvPicPr>
          <p:cNvPr id="6" name="图片 5">
            <a:extLst>
              <a:ext uri="{FF2B5EF4-FFF2-40B4-BE49-F238E27FC236}">
                <a16:creationId xmlns:a16="http://schemas.microsoft.com/office/drawing/2014/main" id="{EDE70DCF-8D98-403F-A97E-609BEB697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600"/>
            <a:ext cx="7848600" cy="2149021"/>
          </a:xfrm>
          <a:prstGeom prst="rect">
            <a:avLst/>
          </a:prstGeom>
        </p:spPr>
      </p:pic>
      <p:pic>
        <p:nvPicPr>
          <p:cNvPr id="8" name="图片 7">
            <a:extLst>
              <a:ext uri="{FF2B5EF4-FFF2-40B4-BE49-F238E27FC236}">
                <a16:creationId xmlns:a16="http://schemas.microsoft.com/office/drawing/2014/main" id="{97590B9C-DF7E-4D15-835C-DD6FF2688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14800"/>
            <a:ext cx="8153400" cy="2224636"/>
          </a:xfrm>
          <a:prstGeom prst="rect">
            <a:avLst/>
          </a:prstGeom>
        </p:spPr>
      </p:pic>
      <p:sp>
        <p:nvSpPr>
          <p:cNvPr id="9" name="Oval 13">
            <a:extLst>
              <a:ext uri="{FF2B5EF4-FFF2-40B4-BE49-F238E27FC236}">
                <a16:creationId xmlns:a16="http://schemas.microsoft.com/office/drawing/2014/main" id="{438DE5EB-8AB6-4EE7-BB0F-3F99923B7728}"/>
              </a:ext>
            </a:extLst>
          </p:cNvPr>
          <p:cNvSpPr>
            <a:spLocks noChangeArrowheads="1"/>
          </p:cNvSpPr>
          <p:nvPr/>
        </p:nvSpPr>
        <p:spPr bwMode="auto">
          <a:xfrm>
            <a:off x="4267200" y="2552700"/>
            <a:ext cx="1241423" cy="342900"/>
          </a:xfrm>
          <a:prstGeom prst="ellipse">
            <a:avLst/>
          </a:prstGeom>
          <a:noFill/>
          <a:ln w="28575">
            <a:solidFill>
              <a:srgbClr val="C00000"/>
            </a:solidFill>
            <a:round/>
          </a:ln>
        </p:spPr>
        <p:txBody>
          <a:bodyPr wrap="none" anchor="ctr"/>
          <a:lstStyle/>
          <a:p>
            <a:endParaRPr lang="en-US" sz="2200">
              <a:latin typeface="Calibri" panose="020F0502020204030204" pitchFamily="34" charset="0"/>
            </a:endParaRPr>
          </a:p>
        </p:txBody>
      </p:sp>
      <p:sp>
        <p:nvSpPr>
          <p:cNvPr id="10" name="Line 14">
            <a:extLst>
              <a:ext uri="{FF2B5EF4-FFF2-40B4-BE49-F238E27FC236}">
                <a16:creationId xmlns:a16="http://schemas.microsoft.com/office/drawing/2014/main" id="{D923C540-E55D-4D89-BC42-8EAE6BEBB2B5}"/>
              </a:ext>
            </a:extLst>
          </p:cNvPr>
          <p:cNvSpPr>
            <a:spLocks noChangeShapeType="1"/>
          </p:cNvSpPr>
          <p:nvPr/>
        </p:nvSpPr>
        <p:spPr bwMode="auto">
          <a:xfrm flipV="1">
            <a:off x="5508622" y="2286000"/>
            <a:ext cx="1488655" cy="468878"/>
          </a:xfrm>
          <a:prstGeom prst="line">
            <a:avLst/>
          </a:prstGeom>
          <a:noFill/>
          <a:ln w="28575">
            <a:solidFill>
              <a:srgbClr val="C00000"/>
            </a:solidFill>
            <a:round/>
          </a:ln>
        </p:spPr>
        <p:txBody>
          <a:bodyPr/>
          <a:lstStyle/>
          <a:p>
            <a:endParaRPr lang="en-US" sz="2200">
              <a:latin typeface="Calibri" panose="020F0502020204030204" pitchFamily="34" charset="0"/>
            </a:endParaRPr>
          </a:p>
        </p:txBody>
      </p:sp>
      <p:sp>
        <p:nvSpPr>
          <p:cNvPr id="11" name="Text Box 12">
            <a:extLst>
              <a:ext uri="{FF2B5EF4-FFF2-40B4-BE49-F238E27FC236}">
                <a16:creationId xmlns:a16="http://schemas.microsoft.com/office/drawing/2014/main" id="{E4E1F54B-16B1-495F-9AB9-B3B86D48F13B}"/>
              </a:ext>
            </a:extLst>
          </p:cNvPr>
          <p:cNvSpPr txBox="1">
            <a:spLocks noChangeArrowheads="1"/>
          </p:cNvSpPr>
          <p:nvPr/>
        </p:nvSpPr>
        <p:spPr bwMode="auto">
          <a:xfrm>
            <a:off x="7018249" y="2101540"/>
            <a:ext cx="1418979" cy="313932"/>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1600" dirty="0">
                <a:solidFill>
                  <a:schemeClr val="accent4">
                    <a:lumMod val="95000"/>
                    <a:lumOff val="5000"/>
                  </a:schemeClr>
                </a:solidFill>
                <a:latin typeface="Calibri" panose="020F0502020204030204" pitchFamily="34" charset="0"/>
              </a:rPr>
              <a:t>检查目标</a:t>
            </a:r>
            <a:r>
              <a:rPr lang="en-US" altLang="zh-CN" sz="1600" dirty="0">
                <a:solidFill>
                  <a:schemeClr val="accent4">
                    <a:lumMod val="95000"/>
                    <a:lumOff val="5000"/>
                  </a:schemeClr>
                </a:solidFill>
                <a:latin typeface="Calibri" panose="020F0502020204030204" pitchFamily="34" charset="0"/>
              </a:rPr>
              <a:t>label</a:t>
            </a:r>
            <a:endParaRPr lang="en-US" sz="1600" dirty="0">
              <a:solidFill>
                <a:schemeClr val="accent4">
                  <a:lumMod val="95000"/>
                  <a:lumOff val="5000"/>
                </a:schemeClr>
              </a:solidFill>
              <a:latin typeface="Calibri" panose="020F0502020204030204" pitchFamily="34" charset="0"/>
            </a:endParaRPr>
          </a:p>
        </p:txBody>
      </p:sp>
      <p:sp>
        <p:nvSpPr>
          <p:cNvPr id="12" name="Oval 13">
            <a:extLst>
              <a:ext uri="{FF2B5EF4-FFF2-40B4-BE49-F238E27FC236}">
                <a16:creationId xmlns:a16="http://schemas.microsoft.com/office/drawing/2014/main" id="{99888F8D-8667-4203-8240-F0CF3838072C}"/>
              </a:ext>
            </a:extLst>
          </p:cNvPr>
          <p:cNvSpPr>
            <a:spLocks noChangeArrowheads="1"/>
          </p:cNvSpPr>
          <p:nvPr/>
        </p:nvSpPr>
        <p:spPr bwMode="auto">
          <a:xfrm>
            <a:off x="4114800" y="3225377"/>
            <a:ext cx="1241423" cy="342900"/>
          </a:xfrm>
          <a:prstGeom prst="ellipse">
            <a:avLst/>
          </a:prstGeom>
          <a:noFill/>
          <a:ln w="28575">
            <a:solidFill>
              <a:srgbClr val="C00000"/>
            </a:solidFill>
            <a:round/>
          </a:ln>
        </p:spPr>
        <p:txBody>
          <a:bodyPr wrap="none" anchor="ctr"/>
          <a:lstStyle/>
          <a:p>
            <a:endParaRPr lang="en-US" sz="2200">
              <a:latin typeface="Calibri" panose="020F0502020204030204" pitchFamily="34" charset="0"/>
            </a:endParaRPr>
          </a:p>
        </p:txBody>
      </p:sp>
      <p:sp>
        <p:nvSpPr>
          <p:cNvPr id="13" name="Oval 13">
            <a:extLst>
              <a:ext uri="{FF2B5EF4-FFF2-40B4-BE49-F238E27FC236}">
                <a16:creationId xmlns:a16="http://schemas.microsoft.com/office/drawing/2014/main" id="{87D15344-7C6D-4817-9DB2-99EA0772B2B6}"/>
              </a:ext>
            </a:extLst>
          </p:cNvPr>
          <p:cNvSpPr>
            <a:spLocks noChangeArrowheads="1"/>
          </p:cNvSpPr>
          <p:nvPr/>
        </p:nvSpPr>
        <p:spPr bwMode="auto">
          <a:xfrm>
            <a:off x="4267199" y="5610360"/>
            <a:ext cx="1241423" cy="342900"/>
          </a:xfrm>
          <a:prstGeom prst="ellipse">
            <a:avLst/>
          </a:prstGeom>
          <a:noFill/>
          <a:ln w="28575">
            <a:solidFill>
              <a:srgbClr val="C00000"/>
            </a:solidFill>
            <a:round/>
          </a:ln>
        </p:spPr>
        <p:txBody>
          <a:bodyPr wrap="none" anchor="ctr"/>
          <a:lstStyle/>
          <a:p>
            <a:endParaRPr lang="en-US" sz="2200">
              <a:latin typeface="Calibri" panose="020F0502020204030204" pitchFamily="34" charset="0"/>
            </a:endParaRPr>
          </a:p>
        </p:txBody>
      </p:sp>
      <p:sp>
        <p:nvSpPr>
          <p:cNvPr id="14" name="Line 14">
            <a:extLst>
              <a:ext uri="{FF2B5EF4-FFF2-40B4-BE49-F238E27FC236}">
                <a16:creationId xmlns:a16="http://schemas.microsoft.com/office/drawing/2014/main" id="{8A43AD70-A1B0-4336-8388-1F5B389D0B21}"/>
              </a:ext>
            </a:extLst>
          </p:cNvPr>
          <p:cNvSpPr>
            <a:spLocks noChangeShapeType="1"/>
          </p:cNvSpPr>
          <p:nvPr/>
        </p:nvSpPr>
        <p:spPr bwMode="auto">
          <a:xfrm>
            <a:off x="5105400" y="5953260"/>
            <a:ext cx="76200" cy="386175"/>
          </a:xfrm>
          <a:prstGeom prst="line">
            <a:avLst/>
          </a:prstGeom>
          <a:noFill/>
          <a:ln w="28575">
            <a:solidFill>
              <a:srgbClr val="C00000"/>
            </a:solidFill>
            <a:round/>
          </a:ln>
        </p:spPr>
        <p:txBody>
          <a:bodyPr/>
          <a:lstStyle/>
          <a:p>
            <a:endParaRPr lang="en-US" sz="2200">
              <a:latin typeface="Calibri" panose="020F0502020204030204" pitchFamily="34" charset="0"/>
            </a:endParaRPr>
          </a:p>
        </p:txBody>
      </p:sp>
      <p:sp>
        <p:nvSpPr>
          <p:cNvPr id="15" name="Text Box 12">
            <a:extLst>
              <a:ext uri="{FF2B5EF4-FFF2-40B4-BE49-F238E27FC236}">
                <a16:creationId xmlns:a16="http://schemas.microsoft.com/office/drawing/2014/main" id="{C0774AE3-C130-4B61-93D1-E016AEC15B69}"/>
              </a:ext>
            </a:extLst>
          </p:cNvPr>
          <p:cNvSpPr txBox="1">
            <a:spLocks noChangeArrowheads="1"/>
          </p:cNvSpPr>
          <p:nvPr/>
        </p:nvSpPr>
        <p:spPr bwMode="auto">
          <a:xfrm>
            <a:off x="4343400" y="6387092"/>
            <a:ext cx="1418979" cy="313932"/>
          </a:xfrm>
          <a:prstGeom prst="rect">
            <a:avLst/>
          </a:prstGeom>
          <a:noFill/>
          <a:ln>
            <a:noFill/>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lang="zh-CN" altLang="en-US" sz="1600" dirty="0">
                <a:solidFill>
                  <a:schemeClr val="accent4">
                    <a:lumMod val="95000"/>
                    <a:lumOff val="5000"/>
                  </a:schemeClr>
                </a:solidFill>
                <a:latin typeface="Calibri" panose="020F0502020204030204" pitchFamily="34" charset="0"/>
              </a:rPr>
              <a:t>检查目标</a:t>
            </a:r>
            <a:r>
              <a:rPr lang="en-US" altLang="zh-CN" sz="1600" dirty="0">
                <a:solidFill>
                  <a:schemeClr val="accent4">
                    <a:lumMod val="95000"/>
                    <a:lumOff val="5000"/>
                  </a:schemeClr>
                </a:solidFill>
                <a:latin typeface="Calibri" panose="020F0502020204030204" pitchFamily="34" charset="0"/>
              </a:rPr>
              <a:t>label</a:t>
            </a:r>
            <a:endParaRPr lang="en-US" sz="1600" dirty="0">
              <a:solidFill>
                <a:schemeClr val="accent4">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2126892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校验</a:t>
            </a:r>
            <a:r>
              <a:rPr lang="en-US" dirty="0"/>
              <a:t>CFI</a:t>
            </a:r>
            <a:r>
              <a:rPr lang="zh-CN" altLang="en-US" dirty="0"/>
              <a:t>插桩</a:t>
            </a:r>
            <a:endParaRPr lang="en-US" dirty="0"/>
          </a:p>
        </p:txBody>
      </p:sp>
      <p:sp>
        <p:nvSpPr>
          <p:cNvPr id="3" name="Content Placeholder 2"/>
          <p:cNvSpPr>
            <a:spLocks noGrp="1"/>
          </p:cNvSpPr>
          <p:nvPr>
            <p:ph idx="1"/>
          </p:nvPr>
        </p:nvSpPr>
        <p:spPr>
          <a:xfrm>
            <a:off x="685800" y="1524000"/>
            <a:ext cx="7772400" cy="4495800"/>
          </a:xfrm>
        </p:spPr>
        <p:txBody>
          <a:bodyPr/>
          <a:lstStyle/>
          <a:p>
            <a:pPr>
              <a:lnSpc>
                <a:spcPct val="125000"/>
              </a:lnSpc>
            </a:pPr>
            <a:r>
              <a:rPr lang="zh-CN" altLang="en-US" dirty="0"/>
              <a:t>直接跳转目标</a:t>
            </a:r>
            <a:r>
              <a:rPr lang="en-US" dirty="0"/>
              <a:t>(e.g., call 0x12345678)</a:t>
            </a:r>
          </a:p>
          <a:p>
            <a:pPr lvl="1">
              <a:lnSpc>
                <a:spcPct val="125000"/>
              </a:lnSpc>
            </a:pPr>
            <a:r>
              <a:rPr lang="zh-CN" altLang="en-US" dirty="0"/>
              <a:t>根据</a:t>
            </a:r>
            <a:r>
              <a:rPr lang="en-US" altLang="zh-CN" dirty="0"/>
              <a:t>CFG</a:t>
            </a:r>
            <a:r>
              <a:rPr lang="zh-CN" altLang="en-US" dirty="0"/>
              <a:t>判断所有目标的有效性</a:t>
            </a:r>
            <a:endParaRPr lang="en-US" dirty="0"/>
          </a:p>
          <a:p>
            <a:pPr>
              <a:lnSpc>
                <a:spcPct val="125000"/>
              </a:lnSpc>
            </a:pPr>
            <a:r>
              <a:rPr lang="en-US" dirty="0"/>
              <a:t>IDs</a:t>
            </a:r>
          </a:p>
          <a:p>
            <a:pPr lvl="1">
              <a:lnSpc>
                <a:spcPct val="125000"/>
              </a:lnSpc>
            </a:pPr>
            <a:r>
              <a:rPr lang="zh-CN" altLang="en-US" dirty="0"/>
              <a:t>验证每一个进入点</a:t>
            </a:r>
            <a:r>
              <a:rPr lang="en-US" altLang="zh-CN" dirty="0"/>
              <a:t>(entry</a:t>
            </a:r>
            <a:r>
              <a:rPr lang="zh-CN" altLang="en-US" dirty="0"/>
              <a:t> </a:t>
            </a:r>
            <a:r>
              <a:rPr lang="en-US" altLang="zh-CN" dirty="0"/>
              <a:t>point)</a:t>
            </a:r>
            <a:r>
              <a:rPr lang="zh-CN" altLang="en-US" dirty="0"/>
              <a:t>后是否有一个</a:t>
            </a:r>
            <a:r>
              <a:rPr lang="en-US" altLang="zh-CN" dirty="0"/>
              <a:t>ID</a:t>
            </a:r>
            <a:endParaRPr lang="en-US" dirty="0"/>
          </a:p>
          <a:p>
            <a:pPr lvl="1">
              <a:lnSpc>
                <a:spcPct val="125000"/>
              </a:lnSpc>
            </a:pPr>
            <a:r>
              <a:rPr lang="zh-CN" altLang="en-US" dirty="0"/>
              <a:t>验证是否有非法</a:t>
            </a:r>
            <a:r>
              <a:rPr lang="en-US" altLang="zh-CN" dirty="0"/>
              <a:t>ID</a:t>
            </a:r>
            <a:endParaRPr lang="en-US" dirty="0"/>
          </a:p>
          <a:p>
            <a:pPr>
              <a:lnSpc>
                <a:spcPct val="125000"/>
              </a:lnSpc>
            </a:pPr>
            <a:r>
              <a:rPr lang="en-US" dirty="0"/>
              <a:t>ID checks</a:t>
            </a:r>
          </a:p>
          <a:p>
            <a:pPr lvl="1">
              <a:lnSpc>
                <a:spcPct val="125000"/>
              </a:lnSpc>
            </a:pPr>
            <a:r>
              <a:rPr lang="zh-CN" altLang="en-US" dirty="0"/>
              <a:t>验证控制转移的位置前是否有</a:t>
            </a:r>
            <a:r>
              <a:rPr lang="en-US" altLang="zh-CN" dirty="0"/>
              <a:t>ID check</a:t>
            </a:r>
            <a:endParaRPr lang="en-US" dirty="0"/>
          </a:p>
          <a:p>
            <a:pPr lvl="1">
              <a:lnSpc>
                <a:spcPct val="125000"/>
              </a:lnSpc>
            </a:pPr>
            <a:r>
              <a:rPr lang="zh-CN" altLang="en-US" dirty="0"/>
              <a:t>验证</a:t>
            </a:r>
            <a:r>
              <a:rPr lang="en-US" altLang="zh-CN" dirty="0"/>
              <a:t>check</a:t>
            </a:r>
            <a:r>
              <a:rPr lang="zh-CN" altLang="en-US" dirty="0"/>
              <a:t>代码是否遵循</a:t>
            </a:r>
            <a:r>
              <a:rPr lang="en-US" dirty="0"/>
              <a:t> CFG?</a:t>
            </a:r>
          </a:p>
        </p:txBody>
      </p:sp>
      <p:sp>
        <p:nvSpPr>
          <p:cNvPr id="4" name="灯片编号占位符 3">
            <a:extLst>
              <a:ext uri="{FF2B5EF4-FFF2-40B4-BE49-F238E27FC236}">
                <a16:creationId xmlns:a16="http://schemas.microsoft.com/office/drawing/2014/main" id="{11A2FA7C-E1B5-43BC-8833-7334F87F86B4}"/>
              </a:ext>
            </a:extLst>
          </p:cNvPr>
          <p:cNvSpPr>
            <a:spLocks noGrp="1"/>
          </p:cNvSpPr>
          <p:nvPr>
            <p:ph type="sldNum" sz="quarter" idx="10"/>
          </p:nvPr>
        </p:nvSpPr>
        <p:spPr/>
        <p:txBody>
          <a:bodyPr/>
          <a:lstStyle/>
          <a:p>
            <a:pPr>
              <a:defRPr/>
            </a:pPr>
            <a:fld id="{C9D1E93E-F34F-496D-BF1C-D8229D0E4D84}" type="slidenum">
              <a:rPr lang="en-US" smtClean="0"/>
              <a:t>122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zh-CN" altLang="en-US" dirty="0"/>
              <a:t>安全假设</a:t>
            </a:r>
            <a:endParaRPr lang="en-US" dirty="0"/>
          </a:p>
        </p:txBody>
      </p:sp>
      <p:sp>
        <p:nvSpPr>
          <p:cNvPr id="3" name="Content Placeholder 2"/>
          <p:cNvSpPr>
            <a:spLocks noGrp="1"/>
          </p:cNvSpPr>
          <p:nvPr>
            <p:ph idx="1"/>
          </p:nvPr>
        </p:nvSpPr>
        <p:spPr>
          <a:xfrm>
            <a:off x="692791" y="1524000"/>
            <a:ext cx="7772400" cy="4495800"/>
          </a:xfrm>
        </p:spPr>
        <p:txBody>
          <a:bodyPr/>
          <a:lstStyle/>
          <a:p>
            <a:pPr>
              <a:lnSpc>
                <a:spcPct val="125000"/>
              </a:lnSpc>
            </a:pPr>
            <a:r>
              <a:rPr lang="en-US" dirty="0"/>
              <a:t>UNQ: Unique IDs</a:t>
            </a:r>
          </a:p>
          <a:p>
            <a:pPr lvl="1">
              <a:lnSpc>
                <a:spcPct val="125000"/>
              </a:lnSpc>
            </a:pPr>
            <a:r>
              <a:rPr lang="zh-CN" altLang="en-US" dirty="0"/>
              <a:t>用来维护</a:t>
            </a:r>
            <a:r>
              <a:rPr lang="en-US" altLang="zh-CN" dirty="0"/>
              <a:t>CFG</a:t>
            </a:r>
            <a:r>
              <a:rPr lang="zh-CN" altLang="en-US" dirty="0"/>
              <a:t>的语义</a:t>
            </a:r>
            <a:endParaRPr lang="en-US" dirty="0"/>
          </a:p>
          <a:p>
            <a:pPr>
              <a:lnSpc>
                <a:spcPct val="125000"/>
              </a:lnSpc>
            </a:pPr>
            <a:r>
              <a:rPr lang="en-US" dirty="0"/>
              <a:t>NWC: Non-Writable Code</a:t>
            </a:r>
            <a:r>
              <a:rPr lang="zh-CN" altLang="en-US" dirty="0"/>
              <a:t>（</a:t>
            </a:r>
            <a:r>
              <a:rPr lang="en-US" altLang="zh-CN" dirty="0"/>
              <a:t>Immutable</a:t>
            </a:r>
            <a:r>
              <a:rPr lang="zh-CN" altLang="en-US" dirty="0"/>
              <a:t>）</a:t>
            </a:r>
            <a:endParaRPr lang="en-US" dirty="0"/>
          </a:p>
          <a:p>
            <a:pPr lvl="1">
              <a:lnSpc>
                <a:spcPct val="125000"/>
              </a:lnSpc>
            </a:pPr>
            <a:r>
              <a:rPr lang="zh-CN" altLang="en-US" dirty="0"/>
              <a:t>保证攻击者无法修改</a:t>
            </a:r>
            <a:r>
              <a:rPr lang="en-US" altLang="zh-CN" dirty="0"/>
              <a:t>label</a:t>
            </a:r>
          </a:p>
          <a:p>
            <a:pPr lvl="1">
              <a:lnSpc>
                <a:spcPct val="125000"/>
              </a:lnSpc>
            </a:pPr>
            <a:r>
              <a:rPr lang="zh-CN" altLang="en-US" dirty="0">
                <a:solidFill>
                  <a:schemeClr val="bg1">
                    <a:lumMod val="50000"/>
                  </a:schemeClr>
                </a:solidFill>
              </a:rPr>
              <a:t>动态加载和动态生成的代码不满足</a:t>
            </a:r>
            <a:r>
              <a:rPr lang="en-US" altLang="zh-CN" dirty="0">
                <a:solidFill>
                  <a:schemeClr val="bg1">
                    <a:lumMod val="50000"/>
                  </a:schemeClr>
                </a:solidFill>
              </a:rPr>
              <a:t>NWC(</a:t>
            </a:r>
            <a:r>
              <a:rPr lang="zh-CN" altLang="en-US" dirty="0">
                <a:solidFill>
                  <a:schemeClr val="bg1">
                    <a:lumMod val="50000"/>
                  </a:schemeClr>
                </a:solidFill>
              </a:rPr>
              <a:t>例如</a:t>
            </a:r>
            <a:r>
              <a:rPr lang="en-US" altLang="zh-CN" dirty="0">
                <a:solidFill>
                  <a:schemeClr val="bg1">
                    <a:lumMod val="50000"/>
                  </a:schemeClr>
                </a:solidFill>
              </a:rPr>
              <a:t>JIT)</a:t>
            </a:r>
            <a:endParaRPr lang="en-US" dirty="0">
              <a:solidFill>
                <a:schemeClr val="bg1">
                  <a:lumMod val="50000"/>
                </a:schemeClr>
              </a:solidFill>
            </a:endParaRPr>
          </a:p>
          <a:p>
            <a:pPr>
              <a:lnSpc>
                <a:spcPct val="125000"/>
              </a:lnSpc>
            </a:pPr>
            <a:r>
              <a:rPr lang="en-US" dirty="0"/>
              <a:t>NXD: Non-Executable Data</a:t>
            </a:r>
          </a:p>
          <a:p>
            <a:pPr lvl="1">
              <a:lnSpc>
                <a:spcPct val="125000"/>
              </a:lnSpc>
            </a:pPr>
            <a:r>
              <a:rPr lang="zh-CN" altLang="en-US" dirty="0"/>
              <a:t>保证攻击者无法插入具有合法</a:t>
            </a:r>
            <a:r>
              <a:rPr lang="en-US" altLang="zh-CN" dirty="0"/>
              <a:t>label</a:t>
            </a:r>
            <a:r>
              <a:rPr lang="zh-CN" altLang="en-US" dirty="0"/>
              <a:t>的</a:t>
            </a:r>
            <a:r>
              <a:rPr lang="en-US" altLang="zh-CN" dirty="0"/>
              <a:t>code</a:t>
            </a:r>
            <a:endParaRPr lang="en-US" dirty="0"/>
          </a:p>
        </p:txBody>
      </p:sp>
      <p:sp>
        <p:nvSpPr>
          <p:cNvPr id="2" name="灯片编号占位符 1">
            <a:extLst>
              <a:ext uri="{FF2B5EF4-FFF2-40B4-BE49-F238E27FC236}">
                <a16:creationId xmlns:a16="http://schemas.microsoft.com/office/drawing/2014/main" id="{6EA7E041-C7FF-4596-BC9C-FA479174A05B}"/>
              </a:ext>
            </a:extLst>
          </p:cNvPr>
          <p:cNvSpPr>
            <a:spLocks noGrp="1"/>
          </p:cNvSpPr>
          <p:nvPr>
            <p:ph type="sldNum" sz="quarter" idx="10"/>
          </p:nvPr>
        </p:nvSpPr>
        <p:spPr/>
        <p:txBody>
          <a:bodyPr/>
          <a:lstStyle/>
          <a:p>
            <a:pPr>
              <a:defRPr/>
            </a:pPr>
            <a:fld id="{C9D1E93E-F34F-496D-BF1C-D8229D0E4D84}" type="slidenum">
              <a:rPr lang="en-US" smtClean="0"/>
              <a:t>123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7"/>
          <p:cNvSpPr>
            <a:spLocks noGrp="1" noChangeArrowheads="1"/>
          </p:cNvSpPr>
          <p:nvPr>
            <p:ph type="title"/>
          </p:nvPr>
        </p:nvSpPr>
        <p:spPr/>
        <p:txBody>
          <a:bodyPr/>
          <a:lstStyle/>
          <a:p>
            <a:r>
              <a:rPr lang="zh-CN" altLang="en-US" dirty="0"/>
              <a:t>安全保证</a:t>
            </a:r>
            <a:endParaRPr lang="en-US" dirty="0"/>
          </a:p>
        </p:txBody>
      </p:sp>
      <p:sp>
        <p:nvSpPr>
          <p:cNvPr id="14340" name="Rectangle 8"/>
          <p:cNvSpPr>
            <a:spLocks noGrp="1" noChangeArrowheads="1"/>
          </p:cNvSpPr>
          <p:nvPr>
            <p:ph type="body" idx="1"/>
          </p:nvPr>
        </p:nvSpPr>
        <p:spPr>
          <a:xfrm>
            <a:off x="685800" y="1294787"/>
            <a:ext cx="7772400" cy="4495800"/>
          </a:xfrm>
        </p:spPr>
        <p:txBody>
          <a:bodyPr/>
          <a:lstStyle/>
          <a:p>
            <a:pPr>
              <a:lnSpc>
                <a:spcPct val="125000"/>
              </a:lnSpc>
            </a:pPr>
            <a:r>
              <a:rPr lang="en-US" altLang="zh-CN" dirty="0"/>
              <a:t>CFI</a:t>
            </a:r>
            <a:r>
              <a:rPr lang="zh-CN" altLang="en-US" dirty="0"/>
              <a:t>可以防护基于非法控制流转移的攻击</a:t>
            </a:r>
            <a:endParaRPr lang="en-US" dirty="0"/>
          </a:p>
          <a:p>
            <a:pPr lvl="1">
              <a:lnSpc>
                <a:spcPct val="125000"/>
              </a:lnSpc>
            </a:pPr>
            <a:r>
              <a:rPr lang="zh-CN" altLang="en-US" dirty="0"/>
              <a:t>基于栈的缓冲区溢出攻击，</a:t>
            </a:r>
            <a:r>
              <a:rPr lang="en-US" dirty="0"/>
              <a:t> </a:t>
            </a:r>
            <a:r>
              <a:rPr lang="en-US" altLang="zh-CN" dirty="0"/>
              <a:t>ROP/</a:t>
            </a:r>
            <a:r>
              <a:rPr lang="en-US" dirty="0"/>
              <a:t>return-to-</a:t>
            </a:r>
            <a:r>
              <a:rPr lang="en-US" dirty="0" err="1"/>
              <a:t>libc</a:t>
            </a:r>
            <a:r>
              <a:rPr lang="zh-CN" altLang="en-US" dirty="0"/>
              <a:t>攻击</a:t>
            </a:r>
            <a:endParaRPr lang="en-US" dirty="0"/>
          </a:p>
          <a:p>
            <a:pPr>
              <a:lnSpc>
                <a:spcPct val="125000"/>
              </a:lnSpc>
            </a:pPr>
            <a:r>
              <a:rPr lang="zh-CN" altLang="en-US" dirty="0"/>
              <a:t>不能防护</a:t>
            </a:r>
            <a:r>
              <a:rPr lang="zh-CN" altLang="en-US" dirty="0">
                <a:solidFill>
                  <a:srgbClr val="C00000"/>
                </a:solidFill>
              </a:rPr>
              <a:t>不违反程序的原始</a:t>
            </a:r>
            <a:r>
              <a:rPr lang="en-US" altLang="zh-CN" dirty="0">
                <a:solidFill>
                  <a:srgbClr val="C00000"/>
                </a:solidFill>
              </a:rPr>
              <a:t>CFG</a:t>
            </a:r>
            <a:r>
              <a:rPr lang="zh-CN" altLang="en-US" dirty="0"/>
              <a:t>的攻击</a:t>
            </a:r>
            <a:endParaRPr lang="en-US" dirty="0"/>
          </a:p>
          <a:p>
            <a:pPr lvl="1">
              <a:lnSpc>
                <a:spcPct val="125000"/>
              </a:lnSpc>
            </a:pPr>
            <a:r>
              <a:rPr lang="zh-CN" altLang="en-US" dirty="0"/>
              <a:t>单一标签</a:t>
            </a:r>
            <a:r>
              <a:rPr lang="en-US" altLang="zh-CN" dirty="0"/>
              <a:t> CFG</a:t>
            </a:r>
          </a:p>
          <a:p>
            <a:pPr lvl="1">
              <a:lnSpc>
                <a:spcPct val="125000"/>
              </a:lnSpc>
            </a:pPr>
            <a:r>
              <a:rPr lang="zh-CN" altLang="en-US" dirty="0"/>
              <a:t>基于数据的攻击（</a:t>
            </a:r>
            <a:r>
              <a:rPr lang="en-US" altLang="zh-CN" dirty="0"/>
              <a:t>data leaks or corruptions)</a:t>
            </a:r>
          </a:p>
          <a:p>
            <a:pPr lvl="2">
              <a:lnSpc>
                <a:spcPct val="125000"/>
              </a:lnSpc>
            </a:pPr>
            <a:r>
              <a:rPr lang="en-US" altLang="zh-CN" dirty="0" err="1"/>
              <a:t>heartbleed</a:t>
            </a:r>
            <a:endParaRPr lang="en-US" altLang="zh-CN" dirty="0"/>
          </a:p>
          <a:p>
            <a:pPr lvl="1">
              <a:lnSpc>
                <a:spcPct val="125000"/>
              </a:lnSpc>
            </a:pPr>
            <a:r>
              <a:rPr lang="zh-CN" altLang="en-US" dirty="0"/>
              <a:t>对系统调用参数的篡改</a:t>
            </a:r>
            <a:endParaRPr lang="en-US" dirty="0"/>
          </a:p>
          <a:p>
            <a:pPr lvl="1">
              <a:lnSpc>
                <a:spcPct val="125000"/>
              </a:lnSpc>
            </a:pPr>
            <a:r>
              <a:rPr lang="zh-CN" altLang="en-US" dirty="0"/>
              <a:t>替换文件名</a:t>
            </a:r>
            <a:endParaRPr lang="en-US" dirty="0"/>
          </a:p>
          <a:p>
            <a:pPr lvl="1">
              <a:lnSpc>
                <a:spcPct val="125000"/>
              </a:lnSpc>
            </a:pPr>
            <a:r>
              <a:rPr lang="zh-CN" altLang="en-US" dirty="0"/>
              <a:t>错误的逻辑实现</a:t>
            </a:r>
            <a:endParaRPr lang="en-US" dirty="0"/>
          </a:p>
        </p:txBody>
      </p:sp>
      <p:pic>
        <p:nvPicPr>
          <p:cNvPr id="3" name="图片 2">
            <a:extLst>
              <a:ext uri="{FF2B5EF4-FFF2-40B4-BE49-F238E27FC236}">
                <a16:creationId xmlns:a16="http://schemas.microsoft.com/office/drawing/2014/main" id="{78745E31-3CF9-4EAE-B066-3536AE562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805" y="4038600"/>
            <a:ext cx="2971800" cy="1751987"/>
          </a:xfrm>
          <a:prstGeom prst="rect">
            <a:avLst/>
          </a:prstGeom>
        </p:spPr>
      </p:pic>
      <p:sp>
        <p:nvSpPr>
          <p:cNvPr id="2" name="灯片编号占位符 1">
            <a:extLst>
              <a:ext uri="{FF2B5EF4-FFF2-40B4-BE49-F238E27FC236}">
                <a16:creationId xmlns:a16="http://schemas.microsoft.com/office/drawing/2014/main" id="{558F52F4-F1CB-454D-A4F1-6DFC1C7261E0}"/>
              </a:ext>
            </a:extLst>
          </p:cNvPr>
          <p:cNvSpPr>
            <a:spLocks noGrp="1"/>
          </p:cNvSpPr>
          <p:nvPr>
            <p:ph type="sldNum" sz="quarter" idx="10"/>
          </p:nvPr>
        </p:nvSpPr>
        <p:spPr/>
        <p:txBody>
          <a:bodyPr/>
          <a:lstStyle/>
          <a:p>
            <a:pPr>
              <a:defRPr/>
            </a:pPr>
            <a:fld id="{C9D1E93E-F34F-496D-BF1C-D8229D0E4D84}" type="slidenum">
              <a:rPr lang="en-US" smtClean="0"/>
              <a:t>124</a:t>
            </a:fld>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4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17E50-D17E-443F-B2BA-D540E6BCCA11}"/>
              </a:ext>
            </a:extLst>
          </p:cNvPr>
          <p:cNvSpPr>
            <a:spLocks noGrp="1"/>
          </p:cNvSpPr>
          <p:nvPr>
            <p:ph type="title"/>
          </p:nvPr>
        </p:nvSpPr>
        <p:spPr/>
        <p:txBody>
          <a:bodyPr/>
          <a:lstStyle/>
          <a:p>
            <a:r>
              <a:rPr lang="en-US" altLang="zh-CN" dirty="0"/>
              <a:t>CFI</a:t>
            </a:r>
            <a:r>
              <a:rPr lang="zh-CN" altLang="en-US" dirty="0"/>
              <a:t>实现</a:t>
            </a:r>
          </a:p>
        </p:txBody>
      </p:sp>
      <p:sp>
        <p:nvSpPr>
          <p:cNvPr id="3" name="内容占位符 2">
            <a:extLst>
              <a:ext uri="{FF2B5EF4-FFF2-40B4-BE49-F238E27FC236}">
                <a16:creationId xmlns:a16="http://schemas.microsoft.com/office/drawing/2014/main" id="{BB5EB2EF-CE23-4CD4-A0E4-701F8EAF5AA1}"/>
              </a:ext>
            </a:extLst>
          </p:cNvPr>
          <p:cNvSpPr>
            <a:spLocks noGrp="1"/>
          </p:cNvSpPr>
          <p:nvPr>
            <p:ph idx="1"/>
          </p:nvPr>
        </p:nvSpPr>
        <p:spPr/>
        <p:txBody>
          <a:bodyPr/>
          <a:lstStyle/>
          <a:p>
            <a:pPr>
              <a:lnSpc>
                <a:spcPct val="125000"/>
              </a:lnSpc>
            </a:pPr>
            <a:r>
              <a:rPr lang="zh-CN" altLang="en-US" dirty="0"/>
              <a:t>基于软件（</a:t>
            </a:r>
            <a:r>
              <a:rPr lang="en-US" altLang="zh-CN" dirty="0"/>
              <a:t>Software-based</a:t>
            </a:r>
            <a:r>
              <a:rPr lang="zh-CN" altLang="en-US" dirty="0"/>
              <a:t>）</a:t>
            </a:r>
            <a:endParaRPr lang="en-US" altLang="zh-CN" dirty="0"/>
          </a:p>
          <a:p>
            <a:pPr>
              <a:lnSpc>
                <a:spcPct val="125000"/>
              </a:lnSpc>
            </a:pPr>
            <a:r>
              <a:rPr lang="zh-CN" altLang="en-US" dirty="0"/>
              <a:t>硬件辅助（</a:t>
            </a:r>
            <a:r>
              <a:rPr lang="en-US" altLang="zh-CN" dirty="0"/>
              <a:t>Hardware-assisted</a:t>
            </a:r>
            <a:r>
              <a:rPr lang="zh-CN" altLang="en-US" dirty="0"/>
              <a:t>）</a:t>
            </a:r>
          </a:p>
        </p:txBody>
      </p:sp>
      <p:sp>
        <p:nvSpPr>
          <p:cNvPr id="4" name="灯片编号占位符 3">
            <a:extLst>
              <a:ext uri="{FF2B5EF4-FFF2-40B4-BE49-F238E27FC236}">
                <a16:creationId xmlns:a16="http://schemas.microsoft.com/office/drawing/2014/main" id="{6EB1845D-9E9F-4810-8877-CBD9704C1574}"/>
              </a:ext>
            </a:extLst>
          </p:cNvPr>
          <p:cNvSpPr>
            <a:spLocks noGrp="1"/>
          </p:cNvSpPr>
          <p:nvPr>
            <p:ph type="sldNum" sz="quarter" idx="10"/>
          </p:nvPr>
        </p:nvSpPr>
        <p:spPr/>
        <p:txBody>
          <a:bodyPr/>
          <a:lstStyle/>
          <a:p>
            <a:pPr>
              <a:defRPr/>
            </a:pPr>
            <a:fld id="{C9D1E93E-F34F-496D-BF1C-D8229D0E4D84}" type="slidenum">
              <a:rPr lang="en-US" smtClean="0"/>
              <a:t>125</a:t>
            </a:fld>
            <a:endParaRPr lang="en-US"/>
          </a:p>
        </p:txBody>
      </p:sp>
    </p:spTree>
    <p:extLst>
      <p:ext uri="{BB962C8B-B14F-4D97-AF65-F5344CB8AC3E}">
        <p14:creationId xmlns:p14="http://schemas.microsoft.com/office/powerpoint/2010/main" val="18270105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87061-0069-4E5B-84FF-8E713106561B}"/>
              </a:ext>
            </a:extLst>
          </p:cNvPr>
          <p:cNvSpPr>
            <a:spLocks noGrp="1"/>
          </p:cNvSpPr>
          <p:nvPr>
            <p:ph type="title"/>
          </p:nvPr>
        </p:nvSpPr>
        <p:spPr>
          <a:xfrm>
            <a:off x="685800" y="266700"/>
            <a:ext cx="8153400" cy="1143000"/>
          </a:xfrm>
        </p:spPr>
        <p:txBody>
          <a:bodyPr/>
          <a:lstStyle/>
          <a:p>
            <a:pPr algn="l"/>
            <a:r>
              <a:rPr lang="zh-CN" altLang="en-US" dirty="0"/>
              <a:t>基于软件</a:t>
            </a:r>
            <a:r>
              <a:rPr lang="en-US" altLang="zh-CN" dirty="0"/>
              <a:t> vs </a:t>
            </a:r>
            <a:r>
              <a:rPr lang="zh-CN" altLang="en-US" dirty="0"/>
              <a:t>基于硬件的</a:t>
            </a:r>
            <a:r>
              <a:rPr lang="en-US" altLang="zh-CN" dirty="0"/>
              <a:t> CFI </a:t>
            </a:r>
            <a:r>
              <a:rPr lang="zh-CN" altLang="en-US" dirty="0"/>
              <a:t>保证</a:t>
            </a:r>
          </a:p>
        </p:txBody>
      </p:sp>
      <p:sp>
        <p:nvSpPr>
          <p:cNvPr id="3" name="内容占位符 2">
            <a:extLst>
              <a:ext uri="{FF2B5EF4-FFF2-40B4-BE49-F238E27FC236}">
                <a16:creationId xmlns:a16="http://schemas.microsoft.com/office/drawing/2014/main" id="{2D46CD7E-0307-4BDD-BACB-9F08BEA5E8E0}"/>
              </a:ext>
            </a:extLst>
          </p:cNvPr>
          <p:cNvSpPr>
            <a:spLocks noGrp="1"/>
          </p:cNvSpPr>
          <p:nvPr>
            <p:ph idx="1"/>
          </p:nvPr>
        </p:nvSpPr>
        <p:spPr>
          <a:xfrm>
            <a:off x="381000" y="1600200"/>
            <a:ext cx="8610600" cy="4495800"/>
          </a:xfrm>
        </p:spPr>
        <p:txBody>
          <a:bodyPr/>
          <a:lstStyle/>
          <a:p>
            <a:pPr>
              <a:lnSpc>
                <a:spcPct val="125000"/>
              </a:lnSpc>
            </a:pPr>
            <a:r>
              <a:rPr lang="zh-CN" altLang="en-US" dirty="0"/>
              <a:t>基于软件实现的控制流完整性保证</a:t>
            </a:r>
            <a:endParaRPr lang="en-US" altLang="zh-CN" dirty="0"/>
          </a:p>
          <a:p>
            <a:pPr lvl="1">
              <a:lnSpc>
                <a:spcPct val="125000"/>
              </a:lnSpc>
            </a:pPr>
            <a:r>
              <a:rPr lang="zh-CN" altLang="en-US" dirty="0"/>
              <a:t>方法</a:t>
            </a:r>
            <a:r>
              <a:rPr lang="en-US" altLang="zh-CN" dirty="0"/>
              <a:t>: </a:t>
            </a:r>
            <a:r>
              <a:rPr lang="zh-CN" altLang="en-US" dirty="0"/>
              <a:t>仅用软件实现控制流完整性保证</a:t>
            </a:r>
            <a:endParaRPr lang="en-US" altLang="zh-CN" dirty="0"/>
          </a:p>
          <a:p>
            <a:pPr lvl="1">
              <a:lnSpc>
                <a:spcPct val="125000"/>
              </a:lnSpc>
            </a:pPr>
            <a:r>
              <a:rPr lang="zh-CN" altLang="en-US" dirty="0"/>
              <a:t>举例</a:t>
            </a:r>
            <a:r>
              <a:rPr lang="en-US" altLang="zh-CN" dirty="0"/>
              <a:t>: Microsoft </a:t>
            </a:r>
            <a:r>
              <a:rPr lang="en-US" altLang="zh-CN" dirty="0">
                <a:solidFill>
                  <a:srgbClr val="FF0000"/>
                </a:solidFill>
              </a:rPr>
              <a:t>CFG</a:t>
            </a:r>
            <a:r>
              <a:rPr lang="en-US" altLang="zh-CN" dirty="0"/>
              <a:t>, </a:t>
            </a:r>
            <a:r>
              <a:rPr lang="en-US" altLang="zh-CN" dirty="0">
                <a:solidFill>
                  <a:srgbClr val="FF0000"/>
                </a:solidFill>
              </a:rPr>
              <a:t>RFG;</a:t>
            </a:r>
            <a:r>
              <a:rPr lang="en-US" altLang="zh-CN" dirty="0"/>
              <a:t> Google </a:t>
            </a:r>
            <a:r>
              <a:rPr lang="en-US" altLang="zh-CN" dirty="0">
                <a:solidFill>
                  <a:srgbClr val="FF0000"/>
                </a:solidFill>
              </a:rPr>
              <a:t>VTV</a:t>
            </a:r>
            <a:r>
              <a:rPr lang="en-US" altLang="zh-CN" dirty="0"/>
              <a:t>, </a:t>
            </a:r>
            <a:r>
              <a:rPr lang="en-US" altLang="zh-CN" dirty="0">
                <a:solidFill>
                  <a:srgbClr val="FF0000"/>
                </a:solidFill>
              </a:rPr>
              <a:t>IFCC</a:t>
            </a:r>
            <a:r>
              <a:rPr lang="en-US" altLang="zh-CN" dirty="0"/>
              <a:t>  </a:t>
            </a:r>
          </a:p>
          <a:p>
            <a:pPr lvl="1">
              <a:lnSpc>
                <a:spcPct val="125000"/>
              </a:lnSpc>
            </a:pPr>
            <a:r>
              <a:rPr lang="zh-CN" altLang="en-US" dirty="0"/>
              <a:t>优点：更快地实现</a:t>
            </a:r>
            <a:r>
              <a:rPr lang="en-US" altLang="zh-CN" dirty="0"/>
              <a:t>/</a:t>
            </a:r>
            <a:r>
              <a:rPr lang="zh-CN" altLang="en-US" dirty="0"/>
              <a:t>产品化，更灵活，适应各种应用场景</a:t>
            </a:r>
            <a:endParaRPr lang="en-US" altLang="zh-CN" dirty="0"/>
          </a:p>
          <a:p>
            <a:pPr>
              <a:lnSpc>
                <a:spcPct val="125000"/>
              </a:lnSpc>
            </a:pPr>
            <a:r>
              <a:rPr lang="zh-CN" altLang="en-US" dirty="0"/>
              <a:t>基于硬件实现的控制流完整性保证</a:t>
            </a:r>
            <a:endParaRPr lang="en-US" altLang="zh-CN" dirty="0"/>
          </a:p>
          <a:p>
            <a:pPr lvl="1">
              <a:lnSpc>
                <a:spcPct val="125000"/>
              </a:lnSpc>
            </a:pPr>
            <a:r>
              <a:rPr lang="zh-CN" altLang="en-US" dirty="0"/>
              <a:t>方法</a:t>
            </a:r>
            <a:r>
              <a:rPr lang="en-US" altLang="zh-CN" dirty="0"/>
              <a:t>: </a:t>
            </a:r>
            <a:r>
              <a:rPr lang="zh-CN" altLang="en-US" dirty="0"/>
              <a:t>使用专用硬件保证控制流完整性</a:t>
            </a:r>
            <a:r>
              <a:rPr lang="en-US" altLang="zh-CN" dirty="0"/>
              <a:t> (ISA </a:t>
            </a:r>
            <a:r>
              <a:rPr lang="zh-CN" altLang="en-US" dirty="0"/>
              <a:t>特性等</a:t>
            </a:r>
            <a:r>
              <a:rPr lang="en-US" altLang="zh-CN" dirty="0"/>
              <a:t>)</a:t>
            </a:r>
          </a:p>
          <a:p>
            <a:pPr lvl="1">
              <a:lnSpc>
                <a:spcPct val="125000"/>
              </a:lnSpc>
            </a:pPr>
            <a:r>
              <a:rPr lang="zh-CN" altLang="en-US" dirty="0"/>
              <a:t>举例</a:t>
            </a:r>
            <a:r>
              <a:rPr lang="en-US" altLang="zh-CN" dirty="0"/>
              <a:t>: Intel </a:t>
            </a:r>
            <a:r>
              <a:rPr lang="en-US" altLang="zh-CN" dirty="0">
                <a:solidFill>
                  <a:srgbClr val="FF0000"/>
                </a:solidFill>
              </a:rPr>
              <a:t>CET</a:t>
            </a:r>
            <a:r>
              <a:rPr lang="en-US" altLang="zh-CN" dirty="0"/>
              <a:t>,</a:t>
            </a:r>
            <a:r>
              <a:rPr lang="zh-CN" altLang="en-US" dirty="0"/>
              <a:t> </a:t>
            </a:r>
            <a:r>
              <a:rPr lang="en-US" altLang="zh-CN" dirty="0"/>
              <a:t>ARM </a:t>
            </a:r>
            <a:r>
              <a:rPr lang="en-US" altLang="zh-CN" dirty="0">
                <a:solidFill>
                  <a:srgbClr val="FF0000"/>
                </a:solidFill>
              </a:rPr>
              <a:t>PAC</a:t>
            </a:r>
            <a:r>
              <a:rPr lang="en-US" altLang="zh-CN" dirty="0"/>
              <a:t>  </a:t>
            </a:r>
          </a:p>
          <a:p>
            <a:pPr lvl="1">
              <a:lnSpc>
                <a:spcPct val="125000"/>
              </a:lnSpc>
            </a:pPr>
            <a:r>
              <a:rPr lang="zh-CN" altLang="en-US" dirty="0"/>
              <a:t>优点：更小的性能下降，更有效地抵御攻击</a:t>
            </a:r>
            <a:r>
              <a:rPr lang="en-US" altLang="zh-CN" dirty="0"/>
              <a:t>/</a:t>
            </a:r>
            <a:r>
              <a:rPr lang="zh-CN" altLang="en-US" dirty="0"/>
              <a:t>绕过</a:t>
            </a:r>
            <a:endParaRPr lang="en-US" altLang="zh-CN" dirty="0"/>
          </a:p>
        </p:txBody>
      </p:sp>
      <p:sp>
        <p:nvSpPr>
          <p:cNvPr id="4" name="灯片编号占位符 3">
            <a:extLst>
              <a:ext uri="{FF2B5EF4-FFF2-40B4-BE49-F238E27FC236}">
                <a16:creationId xmlns:a16="http://schemas.microsoft.com/office/drawing/2014/main" id="{36DAB901-4CEE-4792-A5C4-A241D39B5DBE}"/>
              </a:ext>
            </a:extLst>
          </p:cNvPr>
          <p:cNvSpPr>
            <a:spLocks noGrp="1"/>
          </p:cNvSpPr>
          <p:nvPr>
            <p:ph type="sldNum" sz="quarter" idx="10"/>
          </p:nvPr>
        </p:nvSpPr>
        <p:spPr/>
        <p:txBody>
          <a:bodyPr/>
          <a:lstStyle/>
          <a:p>
            <a:pPr>
              <a:defRPr/>
            </a:pPr>
            <a:fld id="{C9D1E93E-F34F-496D-BF1C-D8229D0E4D84}" type="slidenum">
              <a:rPr lang="en-US" smtClean="0"/>
              <a:t>126</a:t>
            </a:fld>
            <a:endParaRPr lang="en-US"/>
          </a:p>
        </p:txBody>
      </p:sp>
    </p:spTree>
    <p:extLst>
      <p:ext uri="{BB962C8B-B14F-4D97-AF65-F5344CB8AC3E}">
        <p14:creationId xmlns:p14="http://schemas.microsoft.com/office/powerpoint/2010/main" val="1186306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42F9C-B735-4262-93AB-7B28BFAACF48}"/>
              </a:ext>
            </a:extLst>
          </p:cNvPr>
          <p:cNvSpPr>
            <a:spLocks noGrp="1"/>
          </p:cNvSpPr>
          <p:nvPr>
            <p:ph type="title"/>
          </p:nvPr>
        </p:nvSpPr>
        <p:spPr/>
        <p:txBody>
          <a:bodyPr/>
          <a:lstStyle/>
          <a:p>
            <a:r>
              <a:rPr lang="zh-CN" altLang="en-US" dirty="0"/>
              <a:t>控制流劫持</a:t>
            </a:r>
          </a:p>
        </p:txBody>
      </p:sp>
      <p:sp>
        <p:nvSpPr>
          <p:cNvPr id="3" name="内容占位符 2">
            <a:extLst>
              <a:ext uri="{FF2B5EF4-FFF2-40B4-BE49-F238E27FC236}">
                <a16:creationId xmlns:a16="http://schemas.microsoft.com/office/drawing/2014/main" id="{E1CE0A0C-B00F-48CA-926A-5F9EBDE1352F}"/>
              </a:ext>
            </a:extLst>
          </p:cNvPr>
          <p:cNvSpPr>
            <a:spLocks noGrp="1"/>
          </p:cNvSpPr>
          <p:nvPr>
            <p:ph idx="1"/>
          </p:nvPr>
        </p:nvSpPr>
        <p:spPr>
          <a:xfrm>
            <a:off x="685800" y="1524001"/>
            <a:ext cx="7772400" cy="4495800"/>
          </a:xfrm>
        </p:spPr>
        <p:txBody>
          <a:bodyPr/>
          <a:lstStyle/>
          <a:p>
            <a:r>
              <a:rPr lang="en-US" altLang="zh-CN" dirty="0">
                <a:solidFill>
                  <a:srgbClr val="C00000"/>
                </a:solidFill>
              </a:rPr>
              <a:t>Forward-edge</a:t>
            </a:r>
            <a:r>
              <a:rPr lang="en-US" altLang="zh-CN" dirty="0"/>
              <a:t> </a:t>
            </a:r>
            <a:r>
              <a:rPr lang="zh-CN" altLang="en-US" dirty="0"/>
              <a:t>控制流劫持</a:t>
            </a:r>
            <a:endParaRPr lang="en-US" altLang="zh-CN" dirty="0"/>
          </a:p>
          <a:p>
            <a:r>
              <a:rPr lang="en-US" altLang="zh-CN" dirty="0">
                <a:solidFill>
                  <a:srgbClr val="C00000"/>
                </a:solidFill>
              </a:rPr>
              <a:t>Backward-edge</a:t>
            </a:r>
            <a:r>
              <a:rPr lang="en-US" altLang="zh-CN" dirty="0"/>
              <a:t> </a:t>
            </a:r>
            <a:r>
              <a:rPr lang="zh-CN" altLang="en-US" dirty="0"/>
              <a:t>控制流劫持</a:t>
            </a:r>
          </a:p>
        </p:txBody>
      </p:sp>
      <p:sp>
        <p:nvSpPr>
          <p:cNvPr id="4" name="灯片编号占位符 3">
            <a:extLst>
              <a:ext uri="{FF2B5EF4-FFF2-40B4-BE49-F238E27FC236}">
                <a16:creationId xmlns:a16="http://schemas.microsoft.com/office/drawing/2014/main" id="{7D8DF882-A71E-4FF6-BB83-CADA395617BB}"/>
              </a:ext>
            </a:extLst>
          </p:cNvPr>
          <p:cNvSpPr>
            <a:spLocks noGrp="1"/>
          </p:cNvSpPr>
          <p:nvPr>
            <p:ph type="sldNum" sz="quarter" idx="10"/>
          </p:nvPr>
        </p:nvSpPr>
        <p:spPr/>
        <p:txBody>
          <a:bodyPr/>
          <a:lstStyle/>
          <a:p>
            <a:pPr>
              <a:defRPr/>
            </a:pPr>
            <a:fld id="{C9D1E93E-F34F-496D-BF1C-D8229D0E4D84}" type="slidenum">
              <a:rPr lang="en-US" smtClean="0"/>
              <a:t>127</a:t>
            </a:fld>
            <a:endParaRPr lang="en-US"/>
          </a:p>
        </p:txBody>
      </p:sp>
      <p:grpSp>
        <p:nvGrpSpPr>
          <p:cNvPr id="6" name="组合 5">
            <a:extLst>
              <a:ext uri="{FF2B5EF4-FFF2-40B4-BE49-F238E27FC236}">
                <a16:creationId xmlns:a16="http://schemas.microsoft.com/office/drawing/2014/main" id="{7153C697-70DD-4EE6-A79B-E8348148B0AC}"/>
              </a:ext>
            </a:extLst>
          </p:cNvPr>
          <p:cNvGrpSpPr/>
          <p:nvPr/>
        </p:nvGrpSpPr>
        <p:grpSpPr>
          <a:xfrm>
            <a:off x="304800" y="2743201"/>
            <a:ext cx="8556761" cy="3733800"/>
            <a:chOff x="208803" y="3017147"/>
            <a:chExt cx="8650840" cy="4010025"/>
          </a:xfrm>
        </p:grpSpPr>
        <p:pic>
          <p:nvPicPr>
            <p:cNvPr id="1026" name="Picture 2" descr="在这里插入图片描述">
              <a:extLst>
                <a:ext uri="{FF2B5EF4-FFF2-40B4-BE49-F238E27FC236}">
                  <a16:creationId xmlns:a16="http://schemas.microsoft.com/office/drawing/2014/main" id="{54A7D73D-6C91-4BBD-AB9D-76757565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03" y="3017147"/>
              <a:ext cx="8650840" cy="40100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566792D-4951-4280-B5FE-7683E8C0C0B9}"/>
                </a:ext>
              </a:extLst>
            </p:cNvPr>
            <p:cNvSpPr/>
            <p:nvPr/>
          </p:nvSpPr>
          <p:spPr bwMode="auto">
            <a:xfrm>
              <a:off x="3698438" y="3517885"/>
              <a:ext cx="4648200" cy="1371601"/>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grpSp>
    </p:spTree>
    <p:extLst>
      <p:ext uri="{BB962C8B-B14F-4D97-AF65-F5344CB8AC3E}">
        <p14:creationId xmlns:p14="http://schemas.microsoft.com/office/powerpoint/2010/main" val="10227562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6AB08-647D-4B52-99DD-6FA5110501CE}"/>
              </a:ext>
            </a:extLst>
          </p:cNvPr>
          <p:cNvSpPr>
            <a:spLocks noGrp="1"/>
          </p:cNvSpPr>
          <p:nvPr>
            <p:ph type="title"/>
          </p:nvPr>
        </p:nvSpPr>
        <p:spPr/>
        <p:txBody>
          <a:bodyPr/>
          <a:lstStyle/>
          <a:p>
            <a:pPr algn="l"/>
            <a:r>
              <a:rPr lang="zh-CN" altLang="en-US" dirty="0"/>
              <a:t>控制流保护</a:t>
            </a:r>
            <a:br>
              <a:rPr lang="en-US" altLang="zh-CN" dirty="0"/>
            </a:br>
            <a:r>
              <a:rPr lang="en-US" altLang="zh-CN" dirty="0"/>
              <a:t>CFG (Control Flow Guard)</a:t>
            </a:r>
            <a:endParaRPr lang="zh-CN" altLang="en-US" dirty="0"/>
          </a:p>
        </p:txBody>
      </p:sp>
      <p:pic>
        <p:nvPicPr>
          <p:cNvPr id="13" name="图片 12">
            <a:extLst>
              <a:ext uri="{FF2B5EF4-FFF2-40B4-BE49-F238E27FC236}">
                <a16:creationId xmlns:a16="http://schemas.microsoft.com/office/drawing/2014/main" id="{1334D5AB-882B-4C81-94EF-9D7AD6947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 y="1643501"/>
            <a:ext cx="9144000" cy="3793567"/>
          </a:xfrm>
          <a:prstGeom prst="rect">
            <a:avLst/>
          </a:prstGeom>
        </p:spPr>
      </p:pic>
      <p:sp>
        <p:nvSpPr>
          <p:cNvPr id="3" name="灯片编号占位符 2">
            <a:extLst>
              <a:ext uri="{FF2B5EF4-FFF2-40B4-BE49-F238E27FC236}">
                <a16:creationId xmlns:a16="http://schemas.microsoft.com/office/drawing/2014/main" id="{00DC3BDB-F17F-4C22-A433-6D445AE9300F}"/>
              </a:ext>
            </a:extLst>
          </p:cNvPr>
          <p:cNvSpPr>
            <a:spLocks noGrp="1"/>
          </p:cNvSpPr>
          <p:nvPr>
            <p:ph type="sldNum" sz="quarter" idx="10"/>
          </p:nvPr>
        </p:nvSpPr>
        <p:spPr/>
        <p:txBody>
          <a:bodyPr/>
          <a:lstStyle/>
          <a:p>
            <a:pPr>
              <a:defRPr/>
            </a:pPr>
            <a:fld id="{C9D1E93E-F34F-496D-BF1C-D8229D0E4D84}" type="slidenum">
              <a:rPr lang="en-US" smtClean="0"/>
              <a:t>128</a:t>
            </a:fld>
            <a:endParaRPr lang="en-US"/>
          </a:p>
        </p:txBody>
      </p:sp>
      <p:sp>
        <p:nvSpPr>
          <p:cNvPr id="5" name="文本框 4">
            <a:extLst>
              <a:ext uri="{FF2B5EF4-FFF2-40B4-BE49-F238E27FC236}">
                <a16:creationId xmlns:a16="http://schemas.microsoft.com/office/drawing/2014/main" id="{1D16773C-2A2B-4591-BBF5-493B185E77E1}"/>
              </a:ext>
            </a:extLst>
          </p:cNvPr>
          <p:cNvSpPr txBox="1"/>
          <p:nvPr/>
        </p:nvSpPr>
        <p:spPr>
          <a:xfrm>
            <a:off x="1274717" y="5708969"/>
            <a:ext cx="6629400" cy="400110"/>
          </a:xfrm>
          <a:prstGeom prst="rect">
            <a:avLst/>
          </a:prstGeom>
          <a:noFill/>
        </p:spPr>
        <p:txBody>
          <a:bodyPr wrap="square" rtlCol="0">
            <a:spAutoFit/>
          </a:bodyPr>
          <a:lstStyle/>
          <a:p>
            <a:r>
              <a:rPr lang="en-US" altLang="zh-CN" b="0" dirty="0">
                <a:latin typeface="Courier New" panose="02070309020205020404" pitchFamily="49" charset="0"/>
                <a:cs typeface="Courier New" panose="02070309020205020404" pitchFamily="49" charset="0"/>
              </a:rPr>
              <a:t>CFG</a:t>
            </a:r>
            <a:r>
              <a:rPr lang="zh-CN" altLang="en-US" b="0" dirty="0">
                <a:latin typeface="Courier New" panose="02070309020205020404" pitchFamily="49" charset="0"/>
                <a:cs typeface="Courier New" panose="02070309020205020404" pitchFamily="49" charset="0"/>
              </a:rPr>
              <a:t>不依赖于</a:t>
            </a:r>
            <a:r>
              <a:rPr lang="en-US" altLang="zh-CN" b="0" dirty="0">
                <a:solidFill>
                  <a:srgbClr val="C00000"/>
                </a:solidFill>
                <a:latin typeface="Courier New" panose="02070309020205020404" pitchFamily="49" charset="0"/>
                <a:cs typeface="Courier New" panose="02070309020205020404" pitchFamily="49" charset="0"/>
              </a:rPr>
              <a:t>secret</a:t>
            </a:r>
            <a:endParaRPr lang="zh-CN" altLang="en-US" b="0"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5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6AB08-647D-4B52-99DD-6FA5110501CE}"/>
              </a:ext>
            </a:extLst>
          </p:cNvPr>
          <p:cNvSpPr>
            <a:spLocks noGrp="1"/>
          </p:cNvSpPr>
          <p:nvPr>
            <p:ph type="title"/>
          </p:nvPr>
        </p:nvSpPr>
        <p:spPr/>
        <p:txBody>
          <a:bodyPr/>
          <a:lstStyle/>
          <a:p>
            <a:pPr algn="l"/>
            <a:r>
              <a:rPr lang="zh-CN" altLang="en-US" dirty="0"/>
              <a:t>返回控制流保护</a:t>
            </a:r>
            <a:br>
              <a:rPr lang="en-US" altLang="zh-CN" dirty="0"/>
            </a:br>
            <a:r>
              <a:rPr lang="en-US" altLang="zh-CN" dirty="0"/>
              <a:t>RFG (Return Flow Guard)</a:t>
            </a:r>
            <a:endParaRPr lang="zh-CN" altLang="en-US" dirty="0"/>
          </a:p>
        </p:txBody>
      </p:sp>
      <p:pic>
        <p:nvPicPr>
          <p:cNvPr id="5" name="内容占位符 4">
            <a:extLst>
              <a:ext uri="{FF2B5EF4-FFF2-40B4-BE49-F238E27FC236}">
                <a16:creationId xmlns:a16="http://schemas.microsoft.com/office/drawing/2014/main" id="{0E409EBA-6581-484F-9675-3EF2C46B2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1" y="1905000"/>
            <a:ext cx="9087418" cy="3429000"/>
          </a:xfrm>
        </p:spPr>
      </p:pic>
      <p:sp>
        <p:nvSpPr>
          <p:cNvPr id="6" name="文本框 5">
            <a:extLst>
              <a:ext uri="{FF2B5EF4-FFF2-40B4-BE49-F238E27FC236}">
                <a16:creationId xmlns:a16="http://schemas.microsoft.com/office/drawing/2014/main" id="{120A45AB-5047-4C6A-9F87-B66C7B542E20}"/>
              </a:ext>
            </a:extLst>
          </p:cNvPr>
          <p:cNvSpPr txBox="1"/>
          <p:nvPr/>
        </p:nvSpPr>
        <p:spPr>
          <a:xfrm>
            <a:off x="1066800" y="1371600"/>
            <a:ext cx="6172200" cy="400110"/>
          </a:xfrm>
          <a:prstGeom prst="rect">
            <a:avLst/>
          </a:prstGeom>
          <a:noFill/>
        </p:spPr>
        <p:txBody>
          <a:bodyPr wrap="square" rtlCol="0">
            <a:spAutoFit/>
          </a:bodyPr>
          <a:lstStyle/>
          <a:p>
            <a:r>
              <a:rPr lang="en-US" altLang="zh-CN" b="0" dirty="0">
                <a:latin typeface="Courier New" panose="02070309020205020404" pitchFamily="49" charset="0"/>
                <a:cs typeface="Courier New" panose="02070309020205020404" pitchFamily="49" charset="0"/>
              </a:rPr>
              <a:t>RFG</a:t>
            </a:r>
            <a:r>
              <a:rPr lang="zh-CN" altLang="en-US" b="0" dirty="0">
                <a:latin typeface="Courier New" panose="02070309020205020404" pitchFamily="49" charset="0"/>
                <a:cs typeface="Courier New" panose="02070309020205020404" pitchFamily="49" charset="0"/>
              </a:rPr>
              <a:t>：</a:t>
            </a:r>
            <a:r>
              <a:rPr lang="en-US" altLang="zh-CN" b="0" dirty="0">
                <a:latin typeface="Courier New" panose="02070309020205020404" pitchFamily="49" charset="0"/>
                <a:cs typeface="Courier New" panose="02070309020205020404" pitchFamily="49" charset="0"/>
              </a:rPr>
              <a:t>MS</a:t>
            </a:r>
            <a:r>
              <a:rPr lang="zh-CN" altLang="en-US" b="0" dirty="0">
                <a:latin typeface="Courier New" panose="02070309020205020404" pitchFamily="49" charset="0"/>
                <a:cs typeface="Courier New" panose="02070309020205020404" pitchFamily="49" charset="0"/>
              </a:rPr>
              <a:t>的软件影子栈</a:t>
            </a:r>
            <a:r>
              <a:rPr lang="en-US" altLang="zh-CN" b="0" dirty="0">
                <a:latin typeface="Courier New" panose="02070309020205020404" pitchFamily="49" charset="0"/>
                <a:cs typeface="Courier New" panose="02070309020205020404" pitchFamily="49" charset="0"/>
              </a:rPr>
              <a:t>Software Shadow Stack</a:t>
            </a:r>
            <a:endParaRPr lang="zh-CN" altLang="en-US" b="0" dirty="0">
              <a:latin typeface="Courier New" panose="02070309020205020404" pitchFamily="49" charset="0"/>
              <a:cs typeface="Courier New" panose="02070309020205020404" pitchFamily="49" charset="0"/>
            </a:endParaRPr>
          </a:p>
        </p:txBody>
      </p:sp>
      <p:sp>
        <p:nvSpPr>
          <p:cNvPr id="7" name="文本框 6">
            <a:extLst>
              <a:ext uri="{FF2B5EF4-FFF2-40B4-BE49-F238E27FC236}">
                <a16:creationId xmlns:a16="http://schemas.microsoft.com/office/drawing/2014/main" id="{7EBE7B76-DF02-48C7-899E-F766322F9171}"/>
              </a:ext>
            </a:extLst>
          </p:cNvPr>
          <p:cNvSpPr txBox="1"/>
          <p:nvPr/>
        </p:nvSpPr>
        <p:spPr>
          <a:xfrm>
            <a:off x="1066800" y="5667345"/>
            <a:ext cx="6629400" cy="400110"/>
          </a:xfrm>
          <a:prstGeom prst="rect">
            <a:avLst/>
          </a:prstGeom>
          <a:noFill/>
        </p:spPr>
        <p:txBody>
          <a:bodyPr wrap="square" rtlCol="0">
            <a:spAutoFit/>
          </a:bodyPr>
          <a:lstStyle/>
          <a:p>
            <a:r>
              <a:rPr lang="en-US" altLang="zh-CN" b="0" dirty="0">
                <a:latin typeface="Courier New" panose="02070309020205020404" pitchFamily="49" charset="0"/>
                <a:cs typeface="Courier New" panose="02070309020205020404" pitchFamily="49" charset="0"/>
              </a:rPr>
              <a:t>RFG</a:t>
            </a:r>
            <a:r>
              <a:rPr lang="zh-CN" altLang="en-US" b="0" dirty="0">
                <a:latin typeface="Courier New" panose="02070309020205020404" pitchFamily="49" charset="0"/>
                <a:cs typeface="Courier New" panose="02070309020205020404" pitchFamily="49" charset="0"/>
              </a:rPr>
              <a:t>依赖于</a:t>
            </a:r>
            <a:r>
              <a:rPr lang="en-US" altLang="zh-CN" b="0" dirty="0">
                <a:latin typeface="Courier New" panose="02070309020205020404" pitchFamily="49" charset="0"/>
                <a:cs typeface="Courier New" panose="02070309020205020404" pitchFamily="49" charset="0"/>
              </a:rPr>
              <a:t>secret</a:t>
            </a:r>
            <a:r>
              <a:rPr lang="zh-CN" altLang="en-US" b="0" dirty="0">
                <a:latin typeface="Courier New" panose="02070309020205020404" pitchFamily="49" charset="0"/>
                <a:cs typeface="Courier New" panose="02070309020205020404" pitchFamily="49" charset="0"/>
              </a:rPr>
              <a:t>，即</a:t>
            </a:r>
            <a:r>
              <a:rPr lang="en-US" altLang="zh-CN" b="0" dirty="0">
                <a:latin typeface="Courier New" panose="02070309020205020404" pitchFamily="49" charset="0"/>
                <a:cs typeface="Courier New" panose="02070309020205020404" pitchFamily="49" charset="0"/>
              </a:rPr>
              <a:t>shadow stack </a:t>
            </a:r>
            <a:r>
              <a:rPr lang="zh-CN" altLang="en-US" b="0" dirty="0">
                <a:latin typeface="Courier New" panose="02070309020205020404" pitchFamily="49" charset="0"/>
                <a:cs typeface="Courier New" panose="02070309020205020404" pitchFamily="49" charset="0"/>
              </a:rPr>
              <a:t>的虚拟地址</a:t>
            </a:r>
          </a:p>
        </p:txBody>
      </p:sp>
      <p:sp>
        <p:nvSpPr>
          <p:cNvPr id="3" name="灯片编号占位符 2">
            <a:extLst>
              <a:ext uri="{FF2B5EF4-FFF2-40B4-BE49-F238E27FC236}">
                <a16:creationId xmlns:a16="http://schemas.microsoft.com/office/drawing/2014/main" id="{96B90CE2-37CA-4A40-AB67-EA759AC25B7B}"/>
              </a:ext>
            </a:extLst>
          </p:cNvPr>
          <p:cNvSpPr>
            <a:spLocks noGrp="1"/>
          </p:cNvSpPr>
          <p:nvPr>
            <p:ph type="sldNum" sz="quarter" idx="10"/>
          </p:nvPr>
        </p:nvSpPr>
        <p:spPr/>
        <p:txBody>
          <a:bodyPr/>
          <a:lstStyle/>
          <a:p>
            <a:pPr>
              <a:defRPr/>
            </a:pPr>
            <a:fld id="{C9D1E93E-F34F-496D-BF1C-D8229D0E4D84}" type="slidenum">
              <a:rPr lang="en-US" smtClean="0"/>
              <a:t>129</a:t>
            </a:fld>
            <a:endParaRPr lang="en-US"/>
          </a:p>
        </p:txBody>
      </p:sp>
    </p:spTree>
    <p:extLst>
      <p:ext uri="{BB962C8B-B14F-4D97-AF65-F5344CB8AC3E}">
        <p14:creationId xmlns:p14="http://schemas.microsoft.com/office/powerpoint/2010/main" val="142056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5ABD-EF82-48D7-B81E-110670177684}"/>
              </a:ext>
            </a:extLst>
          </p:cNvPr>
          <p:cNvSpPr>
            <a:spLocks noGrp="1"/>
          </p:cNvSpPr>
          <p:nvPr>
            <p:ph type="title"/>
          </p:nvPr>
        </p:nvSpPr>
        <p:spPr/>
        <p:txBody>
          <a:bodyPr/>
          <a:lstStyle/>
          <a:p>
            <a:r>
              <a:rPr lang="en-US" altLang="zh-CN" dirty="0" err="1"/>
              <a:t>setjmp</a:t>
            </a:r>
            <a:r>
              <a:rPr lang="en-US" altLang="zh-CN" dirty="0"/>
              <a:t>/</a:t>
            </a:r>
            <a:r>
              <a:rPr lang="en-US" altLang="zh-CN" dirty="0" err="1"/>
              <a:t>longjmp</a:t>
            </a:r>
            <a:endParaRPr lang="zh-CN" altLang="en-US" dirty="0"/>
          </a:p>
        </p:txBody>
      </p:sp>
      <p:sp>
        <p:nvSpPr>
          <p:cNvPr id="4" name="灯片编号占位符 3">
            <a:extLst>
              <a:ext uri="{FF2B5EF4-FFF2-40B4-BE49-F238E27FC236}">
                <a16:creationId xmlns:a16="http://schemas.microsoft.com/office/drawing/2014/main" id="{49141BF6-BD62-47C7-B86B-DA75114CBE97}"/>
              </a:ext>
            </a:extLst>
          </p:cNvPr>
          <p:cNvSpPr>
            <a:spLocks noGrp="1"/>
          </p:cNvSpPr>
          <p:nvPr>
            <p:ph type="sldNum" sz="quarter" idx="10"/>
          </p:nvPr>
        </p:nvSpPr>
        <p:spPr/>
        <p:txBody>
          <a:bodyPr/>
          <a:lstStyle/>
          <a:p>
            <a:pPr>
              <a:defRPr/>
            </a:pPr>
            <a:fld id="{C9D1E93E-F34F-496D-BF1C-D8229D0E4D84}" type="slidenum">
              <a:rPr lang="en-US" smtClean="0"/>
              <a:pPr>
                <a:defRPr/>
              </a:pPr>
              <a:t>13</a:t>
            </a:fld>
            <a:endParaRPr lang="en-US"/>
          </a:p>
        </p:txBody>
      </p:sp>
      <p:pic>
        <p:nvPicPr>
          <p:cNvPr id="17" name="图片 16">
            <a:extLst>
              <a:ext uri="{FF2B5EF4-FFF2-40B4-BE49-F238E27FC236}">
                <a16:creationId xmlns:a16="http://schemas.microsoft.com/office/drawing/2014/main" id="{68349E42-E83B-49D4-87BF-AF22F8521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676400"/>
            <a:ext cx="3018007" cy="4267200"/>
          </a:xfrm>
          <a:prstGeom prst="rect">
            <a:avLst/>
          </a:prstGeom>
        </p:spPr>
      </p:pic>
      <p:pic>
        <p:nvPicPr>
          <p:cNvPr id="19" name="图片 18">
            <a:extLst>
              <a:ext uri="{FF2B5EF4-FFF2-40B4-BE49-F238E27FC236}">
                <a16:creationId xmlns:a16="http://schemas.microsoft.com/office/drawing/2014/main" id="{92452610-36E8-49D3-8DF6-1995B1811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2209800"/>
            <a:ext cx="3080700" cy="2905467"/>
          </a:xfrm>
          <a:prstGeom prst="rect">
            <a:avLst/>
          </a:prstGeom>
        </p:spPr>
      </p:pic>
      <p:sp>
        <p:nvSpPr>
          <p:cNvPr id="22" name="矩形 21">
            <a:extLst>
              <a:ext uri="{FF2B5EF4-FFF2-40B4-BE49-F238E27FC236}">
                <a16:creationId xmlns:a16="http://schemas.microsoft.com/office/drawing/2014/main" id="{337B246E-A659-445E-B008-37F34ACB7FBA}"/>
              </a:ext>
            </a:extLst>
          </p:cNvPr>
          <p:cNvSpPr/>
          <p:nvPr/>
        </p:nvSpPr>
        <p:spPr>
          <a:xfrm>
            <a:off x="1295400" y="6224356"/>
            <a:ext cx="6705600" cy="400110"/>
          </a:xfrm>
          <a:prstGeom prst="rect">
            <a:avLst/>
          </a:prstGeom>
        </p:spPr>
        <p:txBody>
          <a:bodyPr wrap="square">
            <a:spAutoFit/>
          </a:bodyPr>
          <a:lstStyle/>
          <a:p>
            <a:r>
              <a:rPr lang="en-US" altLang="zh-CN" dirty="0">
                <a:solidFill>
                  <a:srgbClr val="FF0000"/>
                </a:solidFill>
              </a:rPr>
              <a:t>Nonlocal jumps </a:t>
            </a:r>
            <a:r>
              <a:rPr lang="en-US" altLang="zh-CN" dirty="0"/>
              <a:t>provide exceptional control flow within process</a:t>
            </a:r>
            <a:endParaRPr lang="zh-CN" altLang="en-US" dirty="0"/>
          </a:p>
        </p:txBody>
      </p:sp>
    </p:spTree>
    <p:extLst>
      <p:ext uri="{BB962C8B-B14F-4D97-AF65-F5344CB8AC3E}">
        <p14:creationId xmlns:p14="http://schemas.microsoft.com/office/powerpoint/2010/main" val="1904641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5F0A8-95CA-4084-8B83-4B1AA528BD4D}"/>
              </a:ext>
            </a:extLst>
          </p:cNvPr>
          <p:cNvSpPr>
            <a:spLocks noGrp="1"/>
          </p:cNvSpPr>
          <p:nvPr>
            <p:ph type="title"/>
          </p:nvPr>
        </p:nvSpPr>
        <p:spPr/>
        <p:txBody>
          <a:bodyPr/>
          <a:lstStyle/>
          <a:p>
            <a:pPr algn="l"/>
            <a:r>
              <a:rPr lang="zh-CN" altLang="en-US" dirty="0"/>
              <a:t>返回控制流保护</a:t>
            </a:r>
            <a:br>
              <a:rPr lang="en-US" altLang="zh-CN" dirty="0"/>
            </a:br>
            <a:r>
              <a:rPr lang="en-US" altLang="zh-CN" dirty="0"/>
              <a:t>RFG (Return Flow Guard)</a:t>
            </a:r>
            <a:endParaRPr lang="zh-CN" altLang="en-US" dirty="0"/>
          </a:p>
        </p:txBody>
      </p:sp>
      <p:sp>
        <p:nvSpPr>
          <p:cNvPr id="3" name="内容占位符 2">
            <a:extLst>
              <a:ext uri="{FF2B5EF4-FFF2-40B4-BE49-F238E27FC236}">
                <a16:creationId xmlns:a16="http://schemas.microsoft.com/office/drawing/2014/main" id="{1D00A060-AEA1-475D-A6EE-195EBEEB0238}"/>
              </a:ext>
            </a:extLst>
          </p:cNvPr>
          <p:cNvSpPr>
            <a:spLocks noGrp="1"/>
          </p:cNvSpPr>
          <p:nvPr>
            <p:ph idx="1"/>
          </p:nvPr>
        </p:nvSpPr>
        <p:spPr>
          <a:xfrm>
            <a:off x="685800" y="1600200"/>
            <a:ext cx="7924800" cy="4495800"/>
          </a:xfrm>
        </p:spPr>
        <p:txBody>
          <a:bodyPr/>
          <a:lstStyle/>
          <a:p>
            <a:r>
              <a:rPr lang="zh-CN" altLang="en-US" dirty="0"/>
              <a:t>问题：</a:t>
            </a:r>
            <a:endParaRPr lang="en-US" altLang="zh-CN" dirty="0"/>
          </a:p>
          <a:p>
            <a:pPr lvl="1"/>
            <a:r>
              <a:rPr lang="zh-CN" altLang="en-US" dirty="0"/>
              <a:t>依赖于</a:t>
            </a:r>
            <a:r>
              <a:rPr lang="en-US" altLang="zh-CN" dirty="0"/>
              <a:t>secret</a:t>
            </a:r>
            <a:r>
              <a:rPr lang="zh-CN" altLang="en-US" dirty="0"/>
              <a:t>，</a:t>
            </a:r>
            <a:r>
              <a:rPr lang="en-US" altLang="zh-CN" dirty="0"/>
              <a:t>shadow stack</a:t>
            </a:r>
            <a:r>
              <a:rPr lang="zh-CN" altLang="en-US" dirty="0"/>
              <a:t>的映射可以被成功的泄露</a:t>
            </a:r>
            <a:endParaRPr lang="en-US" altLang="zh-CN" dirty="0"/>
          </a:p>
          <a:p>
            <a:pPr lvl="2"/>
            <a:r>
              <a:rPr lang="en-US" altLang="zh-CN" dirty="0" err="1"/>
              <a:t>AnC</a:t>
            </a:r>
            <a:r>
              <a:rPr lang="en-US" altLang="zh-CN" dirty="0"/>
              <a:t> Attack</a:t>
            </a:r>
            <a:r>
              <a:rPr lang="zh-CN" altLang="en-US" dirty="0"/>
              <a:t>：</a:t>
            </a:r>
            <a:r>
              <a:rPr lang="en-US" altLang="zh-CN" dirty="0">
                <a:hlinkClick r:id="rId3"/>
              </a:rPr>
              <a:t>https://www.vusec.net/projects/anc/</a:t>
            </a:r>
            <a:endParaRPr lang="en-US" altLang="zh-CN" dirty="0"/>
          </a:p>
          <a:p>
            <a:pPr lvl="1"/>
            <a:r>
              <a:rPr lang="zh-CN" altLang="en-US" dirty="0"/>
              <a:t>竞态条件，恶意的填充</a:t>
            </a:r>
          </a:p>
        </p:txBody>
      </p:sp>
      <p:sp>
        <p:nvSpPr>
          <p:cNvPr id="4" name="灯片编号占位符 3">
            <a:extLst>
              <a:ext uri="{FF2B5EF4-FFF2-40B4-BE49-F238E27FC236}">
                <a16:creationId xmlns:a16="http://schemas.microsoft.com/office/drawing/2014/main" id="{D9EF38F3-53E7-4249-8AF2-09E8E8BA2B1E}"/>
              </a:ext>
            </a:extLst>
          </p:cNvPr>
          <p:cNvSpPr>
            <a:spLocks noGrp="1"/>
          </p:cNvSpPr>
          <p:nvPr>
            <p:ph type="sldNum" sz="quarter" idx="10"/>
          </p:nvPr>
        </p:nvSpPr>
        <p:spPr/>
        <p:txBody>
          <a:bodyPr/>
          <a:lstStyle/>
          <a:p>
            <a:pPr>
              <a:defRPr/>
            </a:pPr>
            <a:fld id="{C9D1E93E-F34F-496D-BF1C-D8229D0E4D84}" type="slidenum">
              <a:rPr lang="en-US" smtClean="0"/>
              <a:t>130</a:t>
            </a:fld>
            <a:endParaRPr lang="en-US"/>
          </a:p>
        </p:txBody>
      </p:sp>
      <p:sp>
        <p:nvSpPr>
          <p:cNvPr id="5" name="矩形 4">
            <a:extLst>
              <a:ext uri="{FF2B5EF4-FFF2-40B4-BE49-F238E27FC236}">
                <a16:creationId xmlns:a16="http://schemas.microsoft.com/office/drawing/2014/main" id="{55AFFC57-53C9-473B-B673-DD96F5248BE3}"/>
              </a:ext>
            </a:extLst>
          </p:cNvPr>
          <p:cNvSpPr/>
          <p:nvPr/>
        </p:nvSpPr>
        <p:spPr>
          <a:xfrm>
            <a:off x="814830" y="5998270"/>
            <a:ext cx="7924800" cy="307777"/>
          </a:xfrm>
          <a:prstGeom prst="rect">
            <a:avLst/>
          </a:prstGeom>
        </p:spPr>
        <p:txBody>
          <a:bodyPr wrap="square">
            <a:spAutoFit/>
          </a:bodyPr>
          <a:lstStyle/>
          <a:p>
            <a:r>
              <a:rPr lang="zh-CN" altLang="en-US" sz="1400" b="0" dirty="0"/>
              <a:t>https://www.techrepublic.com/article/windows-10-security-how-the-shadow-stack-will-help-to-keep-the-hackers-at-bay/</a:t>
            </a:r>
          </a:p>
        </p:txBody>
      </p:sp>
      <p:pic>
        <p:nvPicPr>
          <p:cNvPr id="7" name="图片 6">
            <a:extLst>
              <a:ext uri="{FF2B5EF4-FFF2-40B4-BE49-F238E27FC236}">
                <a16:creationId xmlns:a16="http://schemas.microsoft.com/office/drawing/2014/main" id="{6863CD0A-A0F4-446E-90F1-D51BB84D9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 y="3949423"/>
            <a:ext cx="9144000" cy="1586800"/>
          </a:xfrm>
          <a:prstGeom prst="rect">
            <a:avLst/>
          </a:prstGeom>
        </p:spPr>
      </p:pic>
    </p:spTree>
    <p:extLst>
      <p:ext uri="{BB962C8B-B14F-4D97-AF65-F5344CB8AC3E}">
        <p14:creationId xmlns:p14="http://schemas.microsoft.com/office/powerpoint/2010/main" val="17795033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73280-D2D1-43B1-9A58-5F42F7656F6B}"/>
              </a:ext>
            </a:extLst>
          </p:cNvPr>
          <p:cNvSpPr>
            <a:spLocks noGrp="1"/>
          </p:cNvSpPr>
          <p:nvPr>
            <p:ph type="title"/>
          </p:nvPr>
        </p:nvSpPr>
        <p:spPr/>
        <p:txBody>
          <a:bodyPr/>
          <a:lstStyle/>
          <a:p>
            <a:pPr algn="l"/>
            <a:r>
              <a:rPr lang="en-US" altLang="zh-CN" dirty="0"/>
              <a:t>Google’s</a:t>
            </a:r>
            <a:r>
              <a:rPr lang="zh-CN" altLang="en-US" dirty="0"/>
              <a:t> </a:t>
            </a:r>
            <a:r>
              <a:rPr lang="en-US" altLang="zh-CN" dirty="0"/>
              <a:t>CFI</a:t>
            </a:r>
            <a:endParaRPr lang="zh-CN" altLang="en-US" dirty="0"/>
          </a:p>
        </p:txBody>
      </p:sp>
      <p:sp>
        <p:nvSpPr>
          <p:cNvPr id="3" name="内容占位符 2">
            <a:extLst>
              <a:ext uri="{FF2B5EF4-FFF2-40B4-BE49-F238E27FC236}">
                <a16:creationId xmlns:a16="http://schemas.microsoft.com/office/drawing/2014/main" id="{CCC1AB7D-53CC-4622-8DFA-ED0D9E44DD7D}"/>
              </a:ext>
            </a:extLst>
          </p:cNvPr>
          <p:cNvSpPr>
            <a:spLocks noGrp="1"/>
          </p:cNvSpPr>
          <p:nvPr>
            <p:ph idx="1"/>
          </p:nvPr>
        </p:nvSpPr>
        <p:spPr/>
        <p:txBody>
          <a:bodyPr/>
          <a:lstStyle/>
          <a:p>
            <a:pPr>
              <a:lnSpc>
                <a:spcPct val="125000"/>
              </a:lnSpc>
            </a:pPr>
            <a:r>
              <a:rPr lang="zh-CN" altLang="en-US" b="0" dirty="0"/>
              <a:t>针对</a:t>
            </a:r>
            <a:r>
              <a:rPr lang="en-US" altLang="zh-CN" b="0" dirty="0"/>
              <a:t>Virtual Calls</a:t>
            </a:r>
            <a:r>
              <a:rPr lang="zh-CN" altLang="en-US" b="0" dirty="0"/>
              <a:t>的前向</a:t>
            </a:r>
            <a:r>
              <a:rPr lang="en-US" altLang="zh-CN" b="0" dirty="0"/>
              <a:t>CFI (</a:t>
            </a:r>
            <a:r>
              <a:rPr lang="en-US" altLang="zh-CN" b="0" dirty="0">
                <a:solidFill>
                  <a:srgbClr val="FF0000"/>
                </a:solidFill>
              </a:rPr>
              <a:t>VTV</a:t>
            </a:r>
            <a:r>
              <a:rPr lang="en-US" altLang="zh-CN" b="0" dirty="0"/>
              <a:t>, Virtual-Table Verification)</a:t>
            </a:r>
          </a:p>
          <a:p>
            <a:pPr>
              <a:lnSpc>
                <a:spcPct val="125000"/>
              </a:lnSpc>
            </a:pPr>
            <a:r>
              <a:rPr lang="zh-CN" altLang="en-US" b="0" dirty="0"/>
              <a:t>针对</a:t>
            </a:r>
            <a:r>
              <a:rPr lang="en-US" altLang="zh-CN" b="0" dirty="0"/>
              <a:t>Indirect Function Calls</a:t>
            </a:r>
            <a:r>
              <a:rPr lang="zh-CN" altLang="en-US" b="0" dirty="0"/>
              <a:t>的前向</a:t>
            </a:r>
            <a:r>
              <a:rPr lang="en-US" altLang="zh-CN" b="0" dirty="0"/>
              <a:t>CFI (</a:t>
            </a:r>
            <a:r>
              <a:rPr lang="en-US" altLang="zh-CN" b="0" dirty="0">
                <a:solidFill>
                  <a:srgbClr val="FF0000"/>
                </a:solidFill>
              </a:rPr>
              <a:t>IFCC</a:t>
            </a:r>
            <a:r>
              <a:rPr lang="en-US" altLang="zh-CN" b="0" dirty="0"/>
              <a:t>, Indirect Function-Call Checks)</a:t>
            </a:r>
          </a:p>
        </p:txBody>
      </p:sp>
      <p:sp>
        <p:nvSpPr>
          <p:cNvPr id="4" name="灯片编号占位符 3">
            <a:extLst>
              <a:ext uri="{FF2B5EF4-FFF2-40B4-BE49-F238E27FC236}">
                <a16:creationId xmlns:a16="http://schemas.microsoft.com/office/drawing/2014/main" id="{BCEAD9A1-69E2-4044-8D41-8F78161DF27A}"/>
              </a:ext>
            </a:extLst>
          </p:cNvPr>
          <p:cNvSpPr>
            <a:spLocks noGrp="1"/>
          </p:cNvSpPr>
          <p:nvPr>
            <p:ph type="sldNum" sz="quarter" idx="10"/>
          </p:nvPr>
        </p:nvSpPr>
        <p:spPr/>
        <p:txBody>
          <a:bodyPr/>
          <a:lstStyle/>
          <a:p>
            <a:pPr>
              <a:defRPr/>
            </a:pPr>
            <a:fld id="{C9D1E93E-F34F-496D-BF1C-D8229D0E4D84}" type="slidenum">
              <a:rPr lang="en-US" smtClean="0"/>
              <a:t>131</a:t>
            </a:fld>
            <a:endParaRPr lang="en-US"/>
          </a:p>
        </p:txBody>
      </p:sp>
      <p:sp>
        <p:nvSpPr>
          <p:cNvPr id="5" name="矩形 4">
            <a:extLst>
              <a:ext uri="{FF2B5EF4-FFF2-40B4-BE49-F238E27FC236}">
                <a16:creationId xmlns:a16="http://schemas.microsoft.com/office/drawing/2014/main" id="{F017123D-B6BA-4E2F-BA2C-495890B79B0F}"/>
              </a:ext>
            </a:extLst>
          </p:cNvPr>
          <p:cNvSpPr/>
          <p:nvPr/>
        </p:nvSpPr>
        <p:spPr>
          <a:xfrm>
            <a:off x="685800" y="6290846"/>
            <a:ext cx="7772400" cy="338554"/>
          </a:xfrm>
          <a:prstGeom prst="rect">
            <a:avLst/>
          </a:prstGeom>
        </p:spPr>
        <p:txBody>
          <a:bodyPr wrap="square">
            <a:spAutoFit/>
          </a:bodyPr>
          <a:lstStyle/>
          <a:p>
            <a:r>
              <a:rPr lang="zh-CN" altLang="en-US" sz="1600" b="0" dirty="0">
                <a:latin typeface="Courier"/>
              </a:rPr>
              <a:t>https://clang.llvm.org/docs/ControlFlowIntegrityDesign.html</a:t>
            </a:r>
          </a:p>
        </p:txBody>
      </p:sp>
    </p:spTree>
    <p:extLst>
      <p:ext uri="{BB962C8B-B14F-4D97-AF65-F5344CB8AC3E}">
        <p14:creationId xmlns:p14="http://schemas.microsoft.com/office/powerpoint/2010/main" val="1177909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DFB7E-81D6-4557-8195-9E5B5586E5FB}"/>
              </a:ext>
            </a:extLst>
          </p:cNvPr>
          <p:cNvSpPr>
            <a:spLocks noGrp="1"/>
          </p:cNvSpPr>
          <p:nvPr>
            <p:ph type="title"/>
          </p:nvPr>
        </p:nvSpPr>
        <p:spPr/>
        <p:txBody>
          <a:bodyPr/>
          <a:lstStyle/>
          <a:p>
            <a:pPr algn="l"/>
            <a:r>
              <a:rPr lang="en-US" altLang="zh-CN" dirty="0"/>
              <a:t>VTV</a:t>
            </a:r>
            <a:endParaRPr lang="zh-CN" altLang="en-US" dirty="0"/>
          </a:p>
        </p:txBody>
      </p:sp>
      <p:sp>
        <p:nvSpPr>
          <p:cNvPr id="4" name="灯片编号占位符 3">
            <a:extLst>
              <a:ext uri="{FF2B5EF4-FFF2-40B4-BE49-F238E27FC236}">
                <a16:creationId xmlns:a16="http://schemas.microsoft.com/office/drawing/2014/main" id="{884E5DED-B948-401C-A4DD-610CB4415E2F}"/>
              </a:ext>
            </a:extLst>
          </p:cNvPr>
          <p:cNvSpPr>
            <a:spLocks noGrp="1"/>
          </p:cNvSpPr>
          <p:nvPr>
            <p:ph type="sldNum" sz="quarter" idx="10"/>
          </p:nvPr>
        </p:nvSpPr>
        <p:spPr/>
        <p:txBody>
          <a:bodyPr/>
          <a:lstStyle/>
          <a:p>
            <a:pPr>
              <a:defRPr/>
            </a:pPr>
            <a:fld id="{C9D1E93E-F34F-496D-BF1C-D8229D0E4D84}" type="slidenum">
              <a:rPr lang="en-US" smtClean="0"/>
              <a:t>132</a:t>
            </a:fld>
            <a:endParaRPr lang="en-US"/>
          </a:p>
        </p:txBody>
      </p:sp>
      <p:pic>
        <p:nvPicPr>
          <p:cNvPr id="14" name="内容占位符 13">
            <a:extLst>
              <a:ext uri="{FF2B5EF4-FFF2-40B4-BE49-F238E27FC236}">
                <a16:creationId xmlns:a16="http://schemas.microsoft.com/office/drawing/2014/main" id="{8B142BFE-9B00-4B95-A1D5-0A631E3FB3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890" y="1524000"/>
            <a:ext cx="8598146" cy="4495800"/>
          </a:xfrm>
        </p:spPr>
      </p:pic>
    </p:spTree>
    <p:extLst>
      <p:ext uri="{BB962C8B-B14F-4D97-AF65-F5344CB8AC3E}">
        <p14:creationId xmlns:p14="http://schemas.microsoft.com/office/powerpoint/2010/main" val="17332482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203B5-326A-422D-ABC0-8C0EBC2B9984}"/>
              </a:ext>
            </a:extLst>
          </p:cNvPr>
          <p:cNvSpPr>
            <a:spLocks noGrp="1"/>
          </p:cNvSpPr>
          <p:nvPr>
            <p:ph type="title"/>
          </p:nvPr>
        </p:nvSpPr>
        <p:spPr/>
        <p:txBody>
          <a:bodyPr/>
          <a:lstStyle/>
          <a:p>
            <a:pPr algn="l"/>
            <a:r>
              <a:rPr lang="en-US" altLang="zh-CN" dirty="0"/>
              <a:t>VTV</a:t>
            </a:r>
            <a:endParaRPr lang="zh-CN" altLang="en-US" dirty="0"/>
          </a:p>
        </p:txBody>
      </p:sp>
      <p:pic>
        <p:nvPicPr>
          <p:cNvPr id="6" name="内容占位符 5">
            <a:extLst>
              <a:ext uri="{FF2B5EF4-FFF2-40B4-BE49-F238E27FC236}">
                <a16:creationId xmlns:a16="http://schemas.microsoft.com/office/drawing/2014/main" id="{2EEE50E0-15AF-418D-B189-BCDF71DBC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219" y="228600"/>
            <a:ext cx="4273560" cy="3758507"/>
          </a:xfrm>
        </p:spPr>
      </p:pic>
      <p:sp>
        <p:nvSpPr>
          <p:cNvPr id="4" name="灯片编号占位符 3">
            <a:extLst>
              <a:ext uri="{FF2B5EF4-FFF2-40B4-BE49-F238E27FC236}">
                <a16:creationId xmlns:a16="http://schemas.microsoft.com/office/drawing/2014/main" id="{7AB950D2-B037-482C-A2A9-C8CA96900584}"/>
              </a:ext>
            </a:extLst>
          </p:cNvPr>
          <p:cNvSpPr>
            <a:spLocks noGrp="1"/>
          </p:cNvSpPr>
          <p:nvPr>
            <p:ph type="sldNum" sz="quarter" idx="10"/>
          </p:nvPr>
        </p:nvSpPr>
        <p:spPr/>
        <p:txBody>
          <a:bodyPr/>
          <a:lstStyle/>
          <a:p>
            <a:pPr>
              <a:defRPr/>
            </a:pPr>
            <a:fld id="{C9D1E93E-F34F-496D-BF1C-D8229D0E4D84}" type="slidenum">
              <a:rPr lang="en-US" smtClean="0"/>
              <a:t>133</a:t>
            </a:fld>
            <a:endParaRPr lang="en-US"/>
          </a:p>
        </p:txBody>
      </p:sp>
      <p:pic>
        <p:nvPicPr>
          <p:cNvPr id="8" name="图片 7">
            <a:extLst>
              <a:ext uri="{FF2B5EF4-FFF2-40B4-BE49-F238E27FC236}">
                <a16:creationId xmlns:a16="http://schemas.microsoft.com/office/drawing/2014/main" id="{CDEBD0BE-FB02-49EE-901A-9612DCAB4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783" y="4114800"/>
            <a:ext cx="5696432" cy="2574619"/>
          </a:xfrm>
          <a:prstGeom prst="rect">
            <a:avLst/>
          </a:prstGeom>
        </p:spPr>
      </p:pic>
      <p:sp>
        <p:nvSpPr>
          <p:cNvPr id="10" name="矩形 9">
            <a:extLst>
              <a:ext uri="{FF2B5EF4-FFF2-40B4-BE49-F238E27FC236}">
                <a16:creationId xmlns:a16="http://schemas.microsoft.com/office/drawing/2014/main" id="{19182918-BF7C-45A2-BB35-8C153BF825F0}"/>
              </a:ext>
            </a:extLst>
          </p:cNvPr>
          <p:cNvSpPr/>
          <p:nvPr/>
        </p:nvSpPr>
        <p:spPr bwMode="auto">
          <a:xfrm>
            <a:off x="1723783" y="4717814"/>
            <a:ext cx="1552817" cy="218378"/>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
        <p:nvSpPr>
          <p:cNvPr id="11" name="矩形 10">
            <a:extLst>
              <a:ext uri="{FF2B5EF4-FFF2-40B4-BE49-F238E27FC236}">
                <a16:creationId xmlns:a16="http://schemas.microsoft.com/office/drawing/2014/main" id="{B6921A2D-B0C5-412F-AC47-8EE0D296A96B}"/>
              </a:ext>
            </a:extLst>
          </p:cNvPr>
          <p:cNvSpPr/>
          <p:nvPr/>
        </p:nvSpPr>
        <p:spPr bwMode="auto">
          <a:xfrm>
            <a:off x="1723783" y="5649022"/>
            <a:ext cx="1552817" cy="218378"/>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7459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3837F-C36A-41B6-B3B4-AA98C3A00B5A}"/>
              </a:ext>
            </a:extLst>
          </p:cNvPr>
          <p:cNvSpPr>
            <a:spLocks noGrp="1"/>
          </p:cNvSpPr>
          <p:nvPr>
            <p:ph type="title"/>
          </p:nvPr>
        </p:nvSpPr>
        <p:spPr/>
        <p:txBody>
          <a:bodyPr/>
          <a:lstStyle/>
          <a:p>
            <a:pPr algn="l"/>
            <a:r>
              <a:rPr lang="en-US" altLang="zh-CN" dirty="0"/>
              <a:t>VTV</a:t>
            </a:r>
            <a:endParaRPr lang="zh-CN" altLang="en-US" dirty="0"/>
          </a:p>
        </p:txBody>
      </p:sp>
      <p:pic>
        <p:nvPicPr>
          <p:cNvPr id="6" name="内容占位符 5">
            <a:extLst>
              <a:ext uri="{FF2B5EF4-FFF2-40B4-BE49-F238E27FC236}">
                <a16:creationId xmlns:a16="http://schemas.microsoft.com/office/drawing/2014/main" id="{6E7421F4-3D4B-49CF-B536-02A1A7EAB5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95365"/>
            <a:ext cx="7772400" cy="4105469"/>
          </a:xfrm>
        </p:spPr>
      </p:pic>
      <p:sp>
        <p:nvSpPr>
          <p:cNvPr id="4" name="灯片编号占位符 3">
            <a:extLst>
              <a:ext uri="{FF2B5EF4-FFF2-40B4-BE49-F238E27FC236}">
                <a16:creationId xmlns:a16="http://schemas.microsoft.com/office/drawing/2014/main" id="{6576DC6C-58BD-4927-85C7-66FD71F5A022}"/>
              </a:ext>
            </a:extLst>
          </p:cNvPr>
          <p:cNvSpPr>
            <a:spLocks noGrp="1"/>
          </p:cNvSpPr>
          <p:nvPr>
            <p:ph type="sldNum" sz="quarter" idx="10"/>
          </p:nvPr>
        </p:nvSpPr>
        <p:spPr/>
        <p:txBody>
          <a:bodyPr/>
          <a:lstStyle/>
          <a:p>
            <a:pPr>
              <a:defRPr/>
            </a:pPr>
            <a:fld id="{C9D1E93E-F34F-496D-BF1C-D8229D0E4D84}" type="slidenum">
              <a:rPr lang="en-US" smtClean="0"/>
              <a:t>134</a:t>
            </a:fld>
            <a:endParaRPr lang="en-US"/>
          </a:p>
        </p:txBody>
      </p:sp>
      <p:sp>
        <p:nvSpPr>
          <p:cNvPr id="5" name="矩形 4">
            <a:extLst>
              <a:ext uri="{FF2B5EF4-FFF2-40B4-BE49-F238E27FC236}">
                <a16:creationId xmlns:a16="http://schemas.microsoft.com/office/drawing/2014/main" id="{C2B1F4FA-3905-43F5-82CE-0C23F2D45D7A}"/>
              </a:ext>
            </a:extLst>
          </p:cNvPr>
          <p:cNvSpPr/>
          <p:nvPr/>
        </p:nvSpPr>
        <p:spPr bwMode="auto">
          <a:xfrm>
            <a:off x="5029200" y="2286000"/>
            <a:ext cx="3200400" cy="457200"/>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
        <p:nvSpPr>
          <p:cNvPr id="7" name="矩形 6">
            <a:extLst>
              <a:ext uri="{FF2B5EF4-FFF2-40B4-BE49-F238E27FC236}">
                <a16:creationId xmlns:a16="http://schemas.microsoft.com/office/drawing/2014/main" id="{08F876B2-AF23-4CC4-BB0C-E1C880D87E9C}"/>
              </a:ext>
            </a:extLst>
          </p:cNvPr>
          <p:cNvSpPr/>
          <p:nvPr/>
        </p:nvSpPr>
        <p:spPr bwMode="auto">
          <a:xfrm>
            <a:off x="5029200" y="3886200"/>
            <a:ext cx="3352800" cy="304800"/>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
        <p:nvSpPr>
          <p:cNvPr id="8" name="矩形 7">
            <a:extLst>
              <a:ext uri="{FF2B5EF4-FFF2-40B4-BE49-F238E27FC236}">
                <a16:creationId xmlns:a16="http://schemas.microsoft.com/office/drawing/2014/main" id="{BCF07828-69C6-46E0-AAD3-8D74495E412A}"/>
              </a:ext>
            </a:extLst>
          </p:cNvPr>
          <p:cNvSpPr/>
          <p:nvPr/>
        </p:nvSpPr>
        <p:spPr bwMode="auto">
          <a:xfrm>
            <a:off x="1233652" y="2438400"/>
            <a:ext cx="2957348" cy="228600"/>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
        <p:nvSpPr>
          <p:cNvPr id="9" name="矩形 8">
            <a:extLst>
              <a:ext uri="{FF2B5EF4-FFF2-40B4-BE49-F238E27FC236}">
                <a16:creationId xmlns:a16="http://schemas.microsoft.com/office/drawing/2014/main" id="{4F0D27BA-EF8E-4994-8982-C8910222A01D}"/>
              </a:ext>
            </a:extLst>
          </p:cNvPr>
          <p:cNvSpPr/>
          <p:nvPr/>
        </p:nvSpPr>
        <p:spPr bwMode="auto">
          <a:xfrm>
            <a:off x="1233652" y="3810000"/>
            <a:ext cx="2957348" cy="228600"/>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289205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A3910-1A4D-4D4B-9B89-A1200A84DA9A}"/>
              </a:ext>
            </a:extLst>
          </p:cNvPr>
          <p:cNvSpPr>
            <a:spLocks noGrp="1"/>
          </p:cNvSpPr>
          <p:nvPr>
            <p:ph type="title"/>
          </p:nvPr>
        </p:nvSpPr>
        <p:spPr/>
        <p:txBody>
          <a:bodyPr/>
          <a:lstStyle/>
          <a:p>
            <a:pPr algn="l"/>
            <a:r>
              <a:rPr lang="en-US" altLang="zh-CN" dirty="0"/>
              <a:t>IFCC</a:t>
            </a:r>
            <a:endParaRPr lang="zh-CN" altLang="en-US" dirty="0"/>
          </a:p>
        </p:txBody>
      </p:sp>
      <p:sp>
        <p:nvSpPr>
          <p:cNvPr id="3" name="内容占位符 2">
            <a:extLst>
              <a:ext uri="{FF2B5EF4-FFF2-40B4-BE49-F238E27FC236}">
                <a16:creationId xmlns:a16="http://schemas.microsoft.com/office/drawing/2014/main" id="{6B0C5EB2-0FAE-4AA6-98B1-621BED5F1708}"/>
              </a:ext>
            </a:extLst>
          </p:cNvPr>
          <p:cNvSpPr>
            <a:spLocks noGrp="1"/>
          </p:cNvSpPr>
          <p:nvPr>
            <p:ph idx="1"/>
          </p:nvPr>
        </p:nvSpPr>
        <p:spPr>
          <a:xfrm>
            <a:off x="685800" y="1600200"/>
            <a:ext cx="7848600" cy="4495800"/>
          </a:xfrm>
        </p:spPr>
        <p:txBody>
          <a:bodyPr/>
          <a:lstStyle/>
          <a:p>
            <a:pPr>
              <a:lnSpc>
                <a:spcPct val="130000"/>
              </a:lnSpc>
            </a:pPr>
            <a:r>
              <a:rPr lang="zh-CN" altLang="en-US" b="0" dirty="0">
                <a:latin typeface="Courier New" panose="02070309020205020404" pitchFamily="49" charset="0"/>
                <a:cs typeface="Courier New" panose="02070309020205020404" pitchFamily="49" charset="0"/>
              </a:rPr>
              <a:t>通过为间接调用目标生成跳转表</a:t>
            </a:r>
            <a:r>
              <a:rPr lang="en-US" altLang="zh-CN" b="0" dirty="0">
                <a:latin typeface="Courier New" panose="02070309020205020404" pitchFamily="49" charset="0"/>
                <a:cs typeface="Courier New" panose="02070309020205020404" pitchFamily="49" charset="0"/>
              </a:rPr>
              <a:t>(jump table);</a:t>
            </a:r>
          </a:p>
          <a:p>
            <a:pPr>
              <a:lnSpc>
                <a:spcPct val="130000"/>
              </a:lnSpc>
            </a:pPr>
            <a:r>
              <a:rPr lang="zh-CN" altLang="en-US" b="0" dirty="0">
                <a:latin typeface="Courier New" panose="02070309020205020404" pitchFamily="49" charset="0"/>
                <a:cs typeface="Courier New" panose="02070309020205020404" pitchFamily="49" charset="0"/>
              </a:rPr>
              <a:t>并在间接调用点添加代码来</a:t>
            </a:r>
            <a:r>
              <a:rPr lang="zh-CN" altLang="en-US" b="0" dirty="0">
                <a:solidFill>
                  <a:srgbClr val="C00000"/>
                </a:solidFill>
                <a:latin typeface="Courier New" panose="02070309020205020404" pitchFamily="49" charset="0"/>
                <a:cs typeface="Courier New" panose="02070309020205020404" pitchFamily="49" charset="0"/>
              </a:rPr>
              <a:t>转换跳转的函数指针</a:t>
            </a:r>
            <a:r>
              <a:rPr lang="en-US" altLang="zh-CN" b="0" dirty="0">
                <a:latin typeface="Courier New" panose="02070309020205020404" pitchFamily="49" charset="0"/>
                <a:cs typeface="Courier New" panose="02070309020205020404" pitchFamily="49" charset="0"/>
              </a:rPr>
              <a:t>,</a:t>
            </a:r>
            <a:r>
              <a:rPr lang="zh-CN" altLang="en-US" b="0" dirty="0">
                <a:latin typeface="Courier New" panose="02070309020205020404" pitchFamily="49" charset="0"/>
                <a:cs typeface="Courier New" panose="02070309020205020404" pitchFamily="49" charset="0"/>
              </a:rPr>
              <a:t>这些跳转指针指向</a:t>
            </a:r>
            <a:r>
              <a:rPr lang="zh-CN" altLang="en-US" b="0" dirty="0">
                <a:solidFill>
                  <a:srgbClr val="C00000"/>
                </a:solidFill>
                <a:latin typeface="Courier New" panose="02070309020205020404" pitchFamily="49" charset="0"/>
                <a:cs typeface="Courier New" panose="02070309020205020404" pitchFamily="49" charset="0"/>
              </a:rPr>
              <a:t>跳转表条目</a:t>
            </a:r>
            <a:r>
              <a:rPr lang="en-US" altLang="zh-CN" b="0" dirty="0">
                <a:latin typeface="Courier New" panose="02070309020205020404" pitchFamily="49" charset="0"/>
                <a:cs typeface="Courier New" panose="02070309020205020404" pitchFamily="49" charset="0"/>
              </a:rPr>
              <a:t>;</a:t>
            </a:r>
          </a:p>
          <a:p>
            <a:pPr>
              <a:lnSpc>
                <a:spcPct val="130000"/>
              </a:lnSpc>
            </a:pPr>
            <a:r>
              <a:rPr lang="zh-CN" altLang="en-US" b="0" dirty="0">
                <a:latin typeface="Courier New" panose="02070309020205020404" pitchFamily="49" charset="0"/>
                <a:cs typeface="Courier New" panose="02070309020205020404" pitchFamily="49" charset="0"/>
              </a:rPr>
              <a:t>任何未指向相应表的函数指针都被视为</a:t>
            </a:r>
            <a:r>
              <a:rPr lang="en-US" altLang="zh-CN" b="0" dirty="0">
                <a:latin typeface="Courier New" panose="02070309020205020404" pitchFamily="49" charset="0"/>
                <a:cs typeface="Courier New" panose="02070309020205020404" pitchFamily="49" charset="0"/>
              </a:rPr>
              <a:t>CFI</a:t>
            </a:r>
            <a:r>
              <a:rPr lang="zh-CN" altLang="en-US" b="0" dirty="0">
                <a:latin typeface="Courier New" panose="02070309020205020404" pitchFamily="49" charset="0"/>
                <a:cs typeface="Courier New" panose="02070309020205020404" pitchFamily="49" charset="0"/>
              </a:rPr>
              <a:t>违规</a:t>
            </a:r>
            <a:r>
              <a:rPr lang="en-US" altLang="zh-CN" b="0" dirty="0">
                <a:latin typeface="Courier New" panose="02070309020205020404" pitchFamily="49" charset="0"/>
                <a:cs typeface="Courier New" panose="02070309020205020404" pitchFamily="49" charset="0"/>
              </a:rPr>
              <a:t>;</a:t>
            </a:r>
            <a:endParaRPr lang="zh-CN" altLang="en-US" dirty="0">
              <a:latin typeface="Courier New" panose="02070309020205020404" pitchFamily="49" charset="0"/>
              <a:cs typeface="Courier New" panose="02070309020205020404" pitchFamily="49" charset="0"/>
            </a:endParaRPr>
          </a:p>
        </p:txBody>
      </p:sp>
      <p:sp>
        <p:nvSpPr>
          <p:cNvPr id="4" name="灯片编号占位符 3">
            <a:extLst>
              <a:ext uri="{FF2B5EF4-FFF2-40B4-BE49-F238E27FC236}">
                <a16:creationId xmlns:a16="http://schemas.microsoft.com/office/drawing/2014/main" id="{ABF786C0-DD73-4EA0-9F28-42065F088B18}"/>
              </a:ext>
            </a:extLst>
          </p:cNvPr>
          <p:cNvSpPr>
            <a:spLocks noGrp="1"/>
          </p:cNvSpPr>
          <p:nvPr>
            <p:ph type="sldNum" sz="quarter" idx="10"/>
          </p:nvPr>
        </p:nvSpPr>
        <p:spPr/>
        <p:txBody>
          <a:bodyPr/>
          <a:lstStyle/>
          <a:p>
            <a:pPr>
              <a:defRPr/>
            </a:pPr>
            <a:fld id="{C9D1E93E-F34F-496D-BF1C-D8229D0E4D84}" type="slidenum">
              <a:rPr lang="en-US" smtClean="0"/>
              <a:t>135</a:t>
            </a:fld>
            <a:endParaRPr lang="en-US"/>
          </a:p>
        </p:txBody>
      </p:sp>
    </p:spTree>
    <p:extLst>
      <p:ext uri="{BB962C8B-B14F-4D97-AF65-F5344CB8AC3E}">
        <p14:creationId xmlns:p14="http://schemas.microsoft.com/office/powerpoint/2010/main" val="26752887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B603A-725B-410F-82E9-EB91AA9C532C}"/>
              </a:ext>
            </a:extLst>
          </p:cNvPr>
          <p:cNvSpPr>
            <a:spLocks noGrp="1"/>
          </p:cNvSpPr>
          <p:nvPr>
            <p:ph type="title"/>
          </p:nvPr>
        </p:nvSpPr>
        <p:spPr/>
        <p:txBody>
          <a:bodyPr/>
          <a:lstStyle/>
          <a:p>
            <a:pPr algn="l"/>
            <a:r>
              <a:rPr lang="en-US" altLang="zh-CN" dirty="0"/>
              <a:t>IFCC</a:t>
            </a:r>
            <a:endParaRPr lang="zh-CN" altLang="en-US" dirty="0"/>
          </a:p>
        </p:txBody>
      </p:sp>
      <p:sp>
        <p:nvSpPr>
          <p:cNvPr id="3" name="内容占位符 2">
            <a:extLst>
              <a:ext uri="{FF2B5EF4-FFF2-40B4-BE49-F238E27FC236}">
                <a16:creationId xmlns:a16="http://schemas.microsoft.com/office/drawing/2014/main" id="{3174FEAC-B791-48B1-84B9-37DAD9BC2635}"/>
              </a:ext>
            </a:extLst>
          </p:cNvPr>
          <p:cNvSpPr>
            <a:spLocks noGrp="1"/>
          </p:cNvSpPr>
          <p:nvPr>
            <p:ph idx="1"/>
          </p:nvPr>
        </p:nvSpPr>
        <p:spPr>
          <a:xfrm>
            <a:off x="361950" y="1371600"/>
            <a:ext cx="8420100" cy="5638800"/>
          </a:xfrm>
        </p:spPr>
        <p:txBody>
          <a:bodyPr>
            <a:normAutofit/>
          </a:bodyPr>
          <a:lstStyle/>
          <a:p>
            <a:r>
              <a:rPr lang="zh-CN" altLang="en-US" sz="2200" b="0" dirty="0"/>
              <a:t>所有跳转函数的地址都被替换为跳转表项的地址</a:t>
            </a:r>
            <a:endParaRPr lang="en-US" altLang="zh-CN" sz="2200" b="0" dirty="0"/>
          </a:p>
          <a:p>
            <a:pPr marL="1085850" lvl="1" indent="-342900">
              <a:buFont typeface="Wingdings" panose="05000000000000000000" pitchFamily="2" charset="2"/>
              <a:buChar char="§"/>
            </a:pPr>
            <a:r>
              <a:rPr lang="zh-CN" altLang="en-US" sz="1600" dirty="0"/>
              <a:t>每一个跳转表项实现为</a:t>
            </a:r>
            <a:r>
              <a:rPr lang="en-US" altLang="zh-CN" sz="1600" i="1" dirty="0"/>
              <a:t>jump</a:t>
            </a:r>
            <a:r>
              <a:rPr lang="zh-CN" altLang="en-US" sz="1600" i="1" dirty="0"/>
              <a:t>指令，跳转</a:t>
            </a:r>
            <a:r>
              <a:rPr lang="en-US" altLang="zh-CN" sz="1600" dirty="0"/>
              <a:t> </a:t>
            </a:r>
            <a:r>
              <a:rPr lang="zh-CN" altLang="en-US" sz="1600" dirty="0"/>
              <a:t>到原始函数地址处</a:t>
            </a:r>
            <a:r>
              <a:rPr lang="en-US" altLang="zh-CN" sz="1600" dirty="0"/>
              <a:t>.</a:t>
            </a:r>
            <a:endParaRPr lang="en-US" altLang="zh-CN" sz="2200" b="0" dirty="0"/>
          </a:p>
          <a:p>
            <a:r>
              <a:rPr lang="zh-CN" altLang="en-US" sz="2200" b="0" dirty="0"/>
              <a:t>间接调用的指针被指向正确的跳转表项处</a:t>
            </a:r>
            <a:endParaRPr lang="en-US" altLang="zh-CN" sz="2200" b="0" dirty="0"/>
          </a:p>
          <a:p>
            <a:r>
              <a:rPr lang="zh-CN" altLang="en-US" sz="2200" b="0" dirty="0"/>
              <a:t>指针转换使用跳转表基址和一个特殊的掩码来保证每次调用进入正确的跳转表</a:t>
            </a:r>
            <a:endParaRPr lang="en-US" altLang="zh-CN" sz="2200" b="0" dirty="0"/>
          </a:p>
          <a:p>
            <a:r>
              <a:rPr lang="zh-CN" altLang="en-US" sz="2200" b="0" dirty="0"/>
              <a:t>掩码取决于跳转表及其表项的大小</a:t>
            </a:r>
            <a:r>
              <a:rPr lang="en-US" altLang="zh-CN" sz="2200" b="0" dirty="0"/>
              <a:t>:</a:t>
            </a:r>
            <a:r>
              <a:rPr lang="zh-CN" altLang="en-US" sz="2200" b="0" dirty="0"/>
              <a:t>例如，如果跳转表大小为</a:t>
            </a:r>
            <a:r>
              <a:rPr lang="en-US" altLang="zh-CN" sz="2200" b="0" dirty="0"/>
              <a:t>32</a:t>
            </a:r>
            <a:r>
              <a:rPr lang="zh-CN" altLang="en-US" sz="2200" b="0" dirty="0"/>
              <a:t>个表项，每个表项为</a:t>
            </a:r>
            <a:r>
              <a:rPr lang="en-US" altLang="zh-CN" sz="2200" b="0" dirty="0"/>
              <a:t>4</a:t>
            </a:r>
            <a:r>
              <a:rPr lang="zh-CN" altLang="en-US" sz="2200" b="0" dirty="0"/>
              <a:t>字节，则掩码为</a:t>
            </a:r>
            <a:r>
              <a:rPr lang="en-US" altLang="zh-CN" sz="2200" b="0" dirty="0"/>
              <a:t>1111100</a:t>
            </a:r>
            <a:r>
              <a:rPr lang="zh-CN" altLang="en-US" sz="2200" b="0" dirty="0"/>
              <a:t>。</a:t>
            </a:r>
            <a:endParaRPr lang="en-US" altLang="zh-CN" sz="2200" b="0" dirty="0"/>
          </a:p>
          <a:p>
            <a:r>
              <a:rPr lang="zh-CN" altLang="en-US" sz="2200" b="0" dirty="0"/>
              <a:t>简单的转化格式</a:t>
            </a:r>
            <a:r>
              <a:rPr lang="en-US" altLang="zh-CN" sz="2200" b="0" dirty="0"/>
              <a:t>: Pointer = ((Pointer - </a:t>
            </a:r>
            <a:r>
              <a:rPr lang="en-US" altLang="zh-CN" sz="2200" b="0" dirty="0" err="1"/>
              <a:t>BaseAddress</a:t>
            </a:r>
            <a:r>
              <a:rPr lang="en-US" altLang="zh-CN" sz="2200" b="0" dirty="0"/>
              <a:t>) &amp; Mask ) + </a:t>
            </a:r>
            <a:r>
              <a:rPr lang="en-US" altLang="zh-CN" sz="2200" b="0" dirty="0" err="1"/>
              <a:t>BaseAddress</a:t>
            </a:r>
            <a:r>
              <a:rPr lang="en-US" altLang="zh-CN" sz="2200" b="0" dirty="0"/>
              <a:t>;</a:t>
            </a:r>
          </a:p>
          <a:p>
            <a:r>
              <a:rPr lang="zh-CN" altLang="en-US" sz="2200" b="0" dirty="0"/>
              <a:t>如果指针已经在跳转表项中，则保持不变。如果没有，它将被强行放入表中。</a:t>
            </a:r>
            <a:endParaRPr lang="en-US" altLang="zh-CN" sz="2200" b="0" dirty="0"/>
          </a:p>
        </p:txBody>
      </p:sp>
      <p:sp>
        <p:nvSpPr>
          <p:cNvPr id="4" name="灯片编号占位符 3">
            <a:extLst>
              <a:ext uri="{FF2B5EF4-FFF2-40B4-BE49-F238E27FC236}">
                <a16:creationId xmlns:a16="http://schemas.microsoft.com/office/drawing/2014/main" id="{B105CEA8-965F-4027-AAE7-0FE48D13B8E2}"/>
              </a:ext>
            </a:extLst>
          </p:cNvPr>
          <p:cNvSpPr>
            <a:spLocks noGrp="1"/>
          </p:cNvSpPr>
          <p:nvPr>
            <p:ph type="sldNum" sz="quarter" idx="10"/>
          </p:nvPr>
        </p:nvSpPr>
        <p:spPr/>
        <p:txBody>
          <a:bodyPr/>
          <a:lstStyle/>
          <a:p>
            <a:pPr>
              <a:defRPr/>
            </a:pPr>
            <a:fld id="{C9D1E93E-F34F-496D-BF1C-D8229D0E4D84}" type="slidenum">
              <a:rPr lang="en-US" smtClean="0"/>
              <a:t>136</a:t>
            </a:fld>
            <a:endParaRPr lang="en-US"/>
          </a:p>
        </p:txBody>
      </p:sp>
    </p:spTree>
    <p:extLst>
      <p:ext uri="{BB962C8B-B14F-4D97-AF65-F5344CB8AC3E}">
        <p14:creationId xmlns:p14="http://schemas.microsoft.com/office/powerpoint/2010/main" val="327513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66158-E6CE-4B03-97D6-B9D0F3858F93}"/>
              </a:ext>
            </a:extLst>
          </p:cNvPr>
          <p:cNvSpPr>
            <a:spLocks noGrp="1"/>
          </p:cNvSpPr>
          <p:nvPr>
            <p:ph type="title"/>
          </p:nvPr>
        </p:nvSpPr>
        <p:spPr/>
        <p:txBody>
          <a:bodyPr/>
          <a:lstStyle/>
          <a:p>
            <a:pPr algn="l"/>
            <a:r>
              <a:rPr lang="en-US" altLang="zh-CN" dirty="0"/>
              <a:t>IFCC</a:t>
            </a:r>
            <a:endParaRPr lang="zh-CN" altLang="en-US" dirty="0"/>
          </a:p>
        </p:txBody>
      </p:sp>
      <p:sp>
        <p:nvSpPr>
          <p:cNvPr id="4" name="灯片编号占位符 3">
            <a:extLst>
              <a:ext uri="{FF2B5EF4-FFF2-40B4-BE49-F238E27FC236}">
                <a16:creationId xmlns:a16="http://schemas.microsoft.com/office/drawing/2014/main" id="{40D9D603-D6C2-4937-9D01-76300D5BFB45}"/>
              </a:ext>
            </a:extLst>
          </p:cNvPr>
          <p:cNvSpPr>
            <a:spLocks noGrp="1"/>
          </p:cNvSpPr>
          <p:nvPr>
            <p:ph type="sldNum" sz="quarter" idx="10"/>
          </p:nvPr>
        </p:nvSpPr>
        <p:spPr/>
        <p:txBody>
          <a:bodyPr/>
          <a:lstStyle/>
          <a:p>
            <a:pPr>
              <a:defRPr/>
            </a:pPr>
            <a:fld id="{C9D1E93E-F34F-496D-BF1C-D8229D0E4D84}" type="slidenum">
              <a:rPr lang="en-US" smtClean="0"/>
              <a:t>137</a:t>
            </a:fld>
            <a:endParaRPr lang="en-US"/>
          </a:p>
        </p:txBody>
      </p:sp>
      <p:graphicFrame>
        <p:nvGraphicFramePr>
          <p:cNvPr id="15" name="Table 2">
            <a:extLst>
              <a:ext uri="{FF2B5EF4-FFF2-40B4-BE49-F238E27FC236}">
                <a16:creationId xmlns:a16="http://schemas.microsoft.com/office/drawing/2014/main" id="{2BB6DEBD-684E-4EB7-B3D5-CD35D8583C8E}"/>
              </a:ext>
            </a:extLst>
          </p:cNvPr>
          <p:cNvGraphicFramePr>
            <a:graphicFrameLocks noGrp="1"/>
          </p:cNvGraphicFramePr>
          <p:nvPr/>
        </p:nvGraphicFramePr>
        <p:xfrm>
          <a:off x="7029130" y="3329891"/>
          <a:ext cx="1999990" cy="2226152"/>
        </p:xfrm>
        <a:graphic>
          <a:graphicData uri="http://schemas.openxmlformats.org/drawingml/2006/table">
            <a:tbl>
              <a:tblPr bandRow="1"/>
              <a:tblGrid>
                <a:gridCol w="1999990">
                  <a:extLst>
                    <a:ext uri="{9D8B030D-6E8A-4147-A177-3AD203B41FA5}">
                      <a16:colId xmlns:a16="http://schemas.microsoft.com/office/drawing/2014/main" val="2111545137"/>
                    </a:ext>
                  </a:extLst>
                </a:gridCol>
              </a:tblGrid>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3167844858"/>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4200473124"/>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190267955"/>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1101110 (</a:t>
                      </a:r>
                      <a:r>
                        <a:rPr lang="en-US" sz="1200" dirty="0" err="1"/>
                        <a:t>Func_a</a:t>
                      </a:r>
                      <a:r>
                        <a:rPr lang="en-US" sz="1200" dirty="0"/>
                        <a:t>)</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3366744660"/>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1110010 (</a:t>
                      </a:r>
                      <a:r>
                        <a:rPr lang="en-US" sz="1200" dirty="0" err="1"/>
                        <a:t>Func_b</a:t>
                      </a:r>
                      <a:r>
                        <a:rPr lang="en-US" sz="1200" dirty="0"/>
                        <a:t>)</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048207888"/>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739406861"/>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774676349"/>
                  </a:ext>
                </a:extLst>
              </a:tr>
              <a:tr h="278269">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jmp</a:t>
                      </a:r>
                      <a:r>
                        <a:rPr lang="en-US" sz="1200" dirty="0"/>
                        <a:t> to crash</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605132655"/>
                  </a:ext>
                </a:extLst>
              </a:tr>
            </a:tbl>
          </a:graphicData>
        </a:graphic>
      </p:graphicFrame>
      <p:graphicFrame>
        <p:nvGraphicFramePr>
          <p:cNvPr id="16" name="Table 3">
            <a:extLst>
              <a:ext uri="{FF2B5EF4-FFF2-40B4-BE49-F238E27FC236}">
                <a16:creationId xmlns:a16="http://schemas.microsoft.com/office/drawing/2014/main" id="{0803E12D-AB64-44F4-9A34-62E1767C1F10}"/>
              </a:ext>
            </a:extLst>
          </p:cNvPr>
          <p:cNvGraphicFramePr>
            <a:graphicFrameLocks noGrp="1"/>
          </p:cNvGraphicFramePr>
          <p:nvPr/>
        </p:nvGraphicFramePr>
        <p:xfrm>
          <a:off x="5518525" y="3331289"/>
          <a:ext cx="1371421" cy="2224752"/>
        </p:xfrm>
        <a:graphic>
          <a:graphicData uri="http://schemas.openxmlformats.org/drawingml/2006/table">
            <a:tbl>
              <a:tblPr bandRow="1"/>
              <a:tblGrid>
                <a:gridCol w="1371421">
                  <a:extLst>
                    <a:ext uri="{9D8B030D-6E8A-4147-A177-3AD203B41FA5}">
                      <a16:colId xmlns:a16="http://schemas.microsoft.com/office/drawing/2014/main" val="907419980"/>
                    </a:ext>
                  </a:extLst>
                </a:gridCol>
              </a:tblGrid>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+ 00000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562384021"/>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+ 00100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2912680145"/>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a:t>
                      </a:r>
                      <a:r>
                        <a:rPr lang="en-US" sz="1200" baseline="0" dirty="0"/>
                        <a:t> 01000</a:t>
                      </a:r>
                      <a:endParaRPr lang="en-US" sz="1200" dirty="0"/>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905464995"/>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solidFill>
                            <a:srgbClr val="FF0000"/>
                          </a:solidFill>
                        </a:rPr>
                        <a:t>1000011 + 01100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3801433467"/>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+ 10000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466153659"/>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a:t>
                      </a:r>
                      <a:r>
                        <a:rPr lang="en-US" sz="1200" baseline="0" dirty="0"/>
                        <a:t> 10100</a:t>
                      </a:r>
                      <a:endParaRPr lang="en-US" sz="1200" dirty="0"/>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3741590841"/>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+ 11000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2686909691"/>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1000011 + 11100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839894500"/>
                  </a:ext>
                </a:extLst>
              </a:tr>
            </a:tbl>
          </a:graphicData>
        </a:graphic>
      </p:graphicFrame>
      <p:graphicFrame>
        <p:nvGraphicFramePr>
          <p:cNvPr id="17" name="Table 6">
            <a:extLst>
              <a:ext uri="{FF2B5EF4-FFF2-40B4-BE49-F238E27FC236}">
                <a16:creationId xmlns:a16="http://schemas.microsoft.com/office/drawing/2014/main" id="{FEB7D8CC-2D56-470A-B0BD-C974BAEE46E5}"/>
              </a:ext>
            </a:extLst>
          </p:cNvPr>
          <p:cNvGraphicFramePr>
            <a:graphicFrameLocks noGrp="1"/>
          </p:cNvGraphicFramePr>
          <p:nvPr/>
        </p:nvGraphicFramePr>
        <p:xfrm>
          <a:off x="4286287" y="1262691"/>
          <a:ext cx="2020418" cy="834282"/>
        </p:xfrm>
        <a:graphic>
          <a:graphicData uri="http://schemas.openxmlformats.org/drawingml/2006/table">
            <a:tbl>
              <a:tblPr firstRow="1" bandRow="1"/>
              <a:tblGrid>
                <a:gridCol w="1010209">
                  <a:extLst>
                    <a:ext uri="{9D8B030D-6E8A-4147-A177-3AD203B41FA5}">
                      <a16:colId xmlns:a16="http://schemas.microsoft.com/office/drawing/2014/main" val="3544205269"/>
                    </a:ext>
                  </a:extLst>
                </a:gridCol>
                <a:gridCol w="1010209">
                  <a:extLst>
                    <a:ext uri="{9D8B030D-6E8A-4147-A177-3AD203B41FA5}">
                      <a16:colId xmlns:a16="http://schemas.microsoft.com/office/drawing/2014/main" val="1550165727"/>
                    </a:ext>
                  </a:extLst>
                </a:gridCol>
              </a:tblGrid>
              <a:tr h="278094">
                <a:tc>
                  <a:txBody>
                    <a:bodyPr/>
                    <a:lstStyle>
                      <a:lvl1pPr marL="0" algn="l" defTabSz="914400" rtl="0" eaLnBrk="1" latinLnBrk="0" hangingPunct="1">
                        <a:defRPr sz="1800" b="1" kern="1200">
                          <a:solidFill>
                            <a:schemeClr val="lt1"/>
                          </a:solidFill>
                          <a:latin typeface="Calibri"/>
                          <a:ea typeface="Microsoft YaHei"/>
                        </a:defRPr>
                      </a:lvl1pPr>
                      <a:lvl2pPr marL="457200" algn="l" defTabSz="914400" rtl="0" eaLnBrk="1" latinLnBrk="0" hangingPunct="1">
                        <a:defRPr sz="1800" b="1" kern="1200">
                          <a:solidFill>
                            <a:schemeClr val="lt1"/>
                          </a:solidFill>
                          <a:latin typeface="Calibri"/>
                          <a:ea typeface="Microsoft YaHei"/>
                        </a:defRPr>
                      </a:lvl2pPr>
                      <a:lvl3pPr marL="914400" algn="l" defTabSz="914400" rtl="0" eaLnBrk="1" latinLnBrk="0" hangingPunct="1">
                        <a:defRPr sz="1800" b="1" kern="1200">
                          <a:solidFill>
                            <a:schemeClr val="lt1"/>
                          </a:solidFill>
                          <a:latin typeface="Calibri"/>
                          <a:ea typeface="Microsoft YaHei"/>
                        </a:defRPr>
                      </a:lvl3pPr>
                      <a:lvl4pPr marL="1371600" algn="l" defTabSz="914400" rtl="0" eaLnBrk="1" latinLnBrk="0" hangingPunct="1">
                        <a:defRPr sz="1800" b="1" kern="1200">
                          <a:solidFill>
                            <a:schemeClr val="lt1"/>
                          </a:solidFill>
                          <a:latin typeface="Calibri"/>
                          <a:ea typeface="Microsoft YaHei"/>
                        </a:defRPr>
                      </a:lvl4pPr>
                      <a:lvl5pPr marL="1828800" algn="l" defTabSz="914400" rtl="0" eaLnBrk="1" latinLnBrk="0" hangingPunct="1">
                        <a:defRPr sz="1800" b="1" kern="1200">
                          <a:solidFill>
                            <a:schemeClr val="lt1"/>
                          </a:solidFill>
                          <a:latin typeface="Calibri"/>
                          <a:ea typeface="Microsoft YaHei"/>
                        </a:defRPr>
                      </a:lvl5pPr>
                      <a:lvl6pPr marL="2286000" algn="l" defTabSz="914400" rtl="0" eaLnBrk="1" latinLnBrk="0" hangingPunct="1">
                        <a:defRPr sz="1800" b="1" kern="1200">
                          <a:solidFill>
                            <a:schemeClr val="lt1"/>
                          </a:solidFill>
                          <a:latin typeface="Calibri"/>
                          <a:ea typeface="Microsoft YaHei"/>
                        </a:defRPr>
                      </a:lvl6pPr>
                      <a:lvl7pPr marL="2743200" algn="l" defTabSz="914400" rtl="0" eaLnBrk="1" latinLnBrk="0" hangingPunct="1">
                        <a:defRPr sz="1800" b="1" kern="1200">
                          <a:solidFill>
                            <a:schemeClr val="lt1"/>
                          </a:solidFill>
                          <a:latin typeface="Calibri"/>
                          <a:ea typeface="Microsoft YaHei"/>
                        </a:defRPr>
                      </a:lvl7pPr>
                      <a:lvl8pPr marL="3200400" algn="l" defTabSz="914400" rtl="0" eaLnBrk="1" latinLnBrk="0" hangingPunct="1">
                        <a:defRPr sz="1800" b="1" kern="1200">
                          <a:solidFill>
                            <a:schemeClr val="lt1"/>
                          </a:solidFill>
                          <a:latin typeface="Calibri"/>
                          <a:ea typeface="Microsoft YaHei"/>
                        </a:defRPr>
                      </a:lvl8pPr>
                      <a:lvl9pPr marL="3657600" algn="l" defTabSz="914400" rtl="0" eaLnBrk="1" latinLnBrk="0" hangingPunct="1">
                        <a:defRPr sz="1800" b="1" kern="1200">
                          <a:solidFill>
                            <a:schemeClr val="lt1"/>
                          </a:solidFill>
                          <a:latin typeface="Calibri"/>
                          <a:ea typeface="Microsoft YaHei"/>
                        </a:defRPr>
                      </a:lvl9pPr>
                    </a:lstStyle>
                    <a:p>
                      <a:r>
                        <a:rPr lang="en-US" sz="1200" dirty="0"/>
                        <a:t>Function</a:t>
                      </a:r>
                    </a:p>
                  </a:txBody>
                  <a:tcPr marL="68571" marR="68571" marT="34286" marB="3428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alibri"/>
                          <a:ea typeface="Microsoft YaHei"/>
                        </a:defRPr>
                      </a:lvl1pPr>
                      <a:lvl2pPr marL="457200" algn="l" defTabSz="914400" rtl="0" eaLnBrk="1" latinLnBrk="0" hangingPunct="1">
                        <a:defRPr sz="1800" b="1" kern="1200">
                          <a:solidFill>
                            <a:schemeClr val="lt1"/>
                          </a:solidFill>
                          <a:latin typeface="Calibri"/>
                          <a:ea typeface="Microsoft YaHei"/>
                        </a:defRPr>
                      </a:lvl2pPr>
                      <a:lvl3pPr marL="914400" algn="l" defTabSz="914400" rtl="0" eaLnBrk="1" latinLnBrk="0" hangingPunct="1">
                        <a:defRPr sz="1800" b="1" kern="1200">
                          <a:solidFill>
                            <a:schemeClr val="lt1"/>
                          </a:solidFill>
                          <a:latin typeface="Calibri"/>
                          <a:ea typeface="Microsoft YaHei"/>
                        </a:defRPr>
                      </a:lvl3pPr>
                      <a:lvl4pPr marL="1371600" algn="l" defTabSz="914400" rtl="0" eaLnBrk="1" latinLnBrk="0" hangingPunct="1">
                        <a:defRPr sz="1800" b="1" kern="1200">
                          <a:solidFill>
                            <a:schemeClr val="lt1"/>
                          </a:solidFill>
                          <a:latin typeface="Calibri"/>
                          <a:ea typeface="Microsoft YaHei"/>
                        </a:defRPr>
                      </a:lvl4pPr>
                      <a:lvl5pPr marL="1828800" algn="l" defTabSz="914400" rtl="0" eaLnBrk="1" latinLnBrk="0" hangingPunct="1">
                        <a:defRPr sz="1800" b="1" kern="1200">
                          <a:solidFill>
                            <a:schemeClr val="lt1"/>
                          </a:solidFill>
                          <a:latin typeface="Calibri"/>
                          <a:ea typeface="Microsoft YaHei"/>
                        </a:defRPr>
                      </a:lvl5pPr>
                      <a:lvl6pPr marL="2286000" algn="l" defTabSz="914400" rtl="0" eaLnBrk="1" latinLnBrk="0" hangingPunct="1">
                        <a:defRPr sz="1800" b="1" kern="1200">
                          <a:solidFill>
                            <a:schemeClr val="lt1"/>
                          </a:solidFill>
                          <a:latin typeface="Calibri"/>
                          <a:ea typeface="Microsoft YaHei"/>
                        </a:defRPr>
                      </a:lvl6pPr>
                      <a:lvl7pPr marL="2743200" algn="l" defTabSz="914400" rtl="0" eaLnBrk="1" latinLnBrk="0" hangingPunct="1">
                        <a:defRPr sz="1800" b="1" kern="1200">
                          <a:solidFill>
                            <a:schemeClr val="lt1"/>
                          </a:solidFill>
                          <a:latin typeface="Calibri"/>
                          <a:ea typeface="Microsoft YaHei"/>
                        </a:defRPr>
                      </a:lvl7pPr>
                      <a:lvl8pPr marL="3200400" algn="l" defTabSz="914400" rtl="0" eaLnBrk="1" latinLnBrk="0" hangingPunct="1">
                        <a:defRPr sz="1800" b="1" kern="1200">
                          <a:solidFill>
                            <a:schemeClr val="lt1"/>
                          </a:solidFill>
                          <a:latin typeface="Calibri"/>
                          <a:ea typeface="Microsoft YaHei"/>
                        </a:defRPr>
                      </a:lvl8pPr>
                      <a:lvl9pPr marL="3657600" algn="l" defTabSz="914400" rtl="0" eaLnBrk="1" latinLnBrk="0" hangingPunct="1">
                        <a:defRPr sz="1800" b="1" kern="1200">
                          <a:solidFill>
                            <a:schemeClr val="lt1"/>
                          </a:solidFill>
                          <a:latin typeface="Calibri"/>
                          <a:ea typeface="Microsoft YaHei"/>
                        </a:defRPr>
                      </a:lvl9pPr>
                    </a:lstStyle>
                    <a:p>
                      <a:r>
                        <a:rPr lang="en-US" sz="1200" dirty="0"/>
                        <a:t>Address</a:t>
                      </a:r>
                    </a:p>
                  </a:txBody>
                  <a:tcPr marL="68571" marR="68571" marT="34286" marB="3428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3742185"/>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Func_a</a:t>
                      </a:r>
                      <a:endParaRPr lang="en-US" sz="1200" dirty="0"/>
                    </a:p>
                  </a:txBody>
                  <a:tcPr marL="68571" marR="68571" marT="34286" marB="3428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solidFill>
                            <a:srgbClr val="FF0000"/>
                          </a:solidFill>
                        </a:rPr>
                        <a:t>1101110</a:t>
                      </a:r>
                    </a:p>
                  </a:txBody>
                  <a:tcPr marL="68571" marR="68571" marT="34286" marB="3428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301294968"/>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Func_b</a:t>
                      </a:r>
                      <a:endParaRPr lang="en-US" sz="1200" dirty="0"/>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1110010</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1567469"/>
                  </a:ext>
                </a:extLst>
              </a:tr>
            </a:tbl>
          </a:graphicData>
        </a:graphic>
      </p:graphicFrame>
      <p:sp>
        <p:nvSpPr>
          <p:cNvPr id="18" name="Rectangle 10">
            <a:extLst>
              <a:ext uri="{FF2B5EF4-FFF2-40B4-BE49-F238E27FC236}">
                <a16:creationId xmlns:a16="http://schemas.microsoft.com/office/drawing/2014/main" id="{FAE54FFD-1362-4429-BC97-467082CB9C4A}"/>
              </a:ext>
            </a:extLst>
          </p:cNvPr>
          <p:cNvSpPr/>
          <p:nvPr/>
        </p:nvSpPr>
        <p:spPr bwMode="auto">
          <a:xfrm>
            <a:off x="7086273" y="2434957"/>
            <a:ext cx="1942847" cy="894933"/>
          </a:xfrm>
          <a:prstGeom prst="rect">
            <a:avLst/>
          </a:prstGeom>
          <a:noFill/>
          <a:ln w="9525" cap="flat" cmpd="sng" algn="ctr">
            <a:noFill/>
            <a:prstDash val="solid"/>
            <a:round/>
            <a:headEnd type="none" w="med" len="med"/>
            <a:tailEnd type="none" w="med" len="med"/>
          </a:ln>
          <a:effectLst/>
        </p:spPr>
        <p:txBody>
          <a:bodyPr vert="horz" wrap="square" lIns="68571" tIns="34286" rIns="68571" bIns="34286" numCol="1" rtlCol="0" anchor="t" anchorCtr="0" compatLnSpc="1">
            <a:prstTxWarp prst="textNoShape">
              <a:avLst/>
            </a:prstTxWarp>
          </a:bodyPr>
          <a:lstStyle/>
          <a:p>
            <a:pPr defTabSz="342854">
              <a:buClr>
                <a:srgbClr val="000000"/>
              </a:buClr>
              <a:buSzPct val="100000"/>
            </a:pPr>
            <a:r>
              <a:rPr lang="en-US" sz="1350" dirty="0">
                <a:solidFill>
                  <a:srgbClr val="000000"/>
                </a:solidFill>
                <a:latin typeface="Calibri" panose="020F0502020204030204" pitchFamily="34" charset="0"/>
                <a:ea typeface="Microsoft YaHei" panose="020B0503020204020204" pitchFamily="34" charset="-122"/>
              </a:rPr>
              <a:t>Jump Table</a:t>
            </a:r>
          </a:p>
          <a:p>
            <a:pPr algn="l" defTabSz="342854">
              <a:buClr>
                <a:srgbClr val="000000"/>
              </a:buClr>
              <a:buSzPct val="100000"/>
            </a:pPr>
            <a:r>
              <a:rPr lang="en-US" sz="1350" b="0" dirty="0">
                <a:solidFill>
                  <a:srgbClr val="000000"/>
                </a:solidFill>
                <a:latin typeface="Calibri" panose="020F0502020204030204" pitchFamily="34" charset="0"/>
                <a:ea typeface="Microsoft YaHei" panose="020B0503020204020204" pitchFamily="34" charset="-122"/>
              </a:rPr>
              <a:t>Base Address = 1000011</a:t>
            </a:r>
          </a:p>
          <a:p>
            <a:pPr algn="l" defTabSz="342854">
              <a:buClr>
                <a:srgbClr val="000000"/>
              </a:buClr>
              <a:buSzPct val="100000"/>
            </a:pPr>
            <a:r>
              <a:rPr lang="en-US" sz="1350" b="0" dirty="0">
                <a:solidFill>
                  <a:srgbClr val="000000"/>
                </a:solidFill>
                <a:latin typeface="Calibri" panose="020F0502020204030204" pitchFamily="34" charset="0"/>
                <a:ea typeface="Microsoft YaHei" panose="020B0503020204020204" pitchFamily="34" charset="-122"/>
              </a:rPr>
              <a:t>Entry size = 4 bytes</a:t>
            </a:r>
          </a:p>
          <a:p>
            <a:pPr algn="l" defTabSz="342854">
              <a:buClr>
                <a:srgbClr val="000000"/>
              </a:buClr>
              <a:buSzPct val="100000"/>
            </a:pPr>
            <a:r>
              <a:rPr lang="en-US" sz="1350" b="0" dirty="0">
                <a:solidFill>
                  <a:srgbClr val="000000"/>
                </a:solidFill>
                <a:latin typeface="Calibri" panose="020F0502020204030204" pitchFamily="34" charset="0"/>
                <a:ea typeface="Microsoft YaHei" panose="020B0503020204020204" pitchFamily="34" charset="-122"/>
              </a:rPr>
              <a:t>Mask = 1111100</a:t>
            </a:r>
          </a:p>
        </p:txBody>
      </p:sp>
      <p:sp>
        <p:nvSpPr>
          <p:cNvPr id="19" name="Rectangle 11">
            <a:extLst>
              <a:ext uri="{FF2B5EF4-FFF2-40B4-BE49-F238E27FC236}">
                <a16:creationId xmlns:a16="http://schemas.microsoft.com/office/drawing/2014/main" id="{4FA1A268-7327-4A27-A21A-98971147D059}"/>
              </a:ext>
            </a:extLst>
          </p:cNvPr>
          <p:cNvSpPr/>
          <p:nvPr/>
        </p:nvSpPr>
        <p:spPr bwMode="auto">
          <a:xfrm>
            <a:off x="5486281" y="2857574"/>
            <a:ext cx="1105154" cy="285713"/>
          </a:xfrm>
          <a:prstGeom prst="rect">
            <a:avLst/>
          </a:prstGeom>
          <a:noFill/>
          <a:ln w="9525" cap="flat" cmpd="sng" algn="ctr">
            <a:noFill/>
            <a:prstDash val="solid"/>
            <a:round/>
            <a:headEnd type="none" w="med" len="med"/>
            <a:tailEnd type="none" w="med" len="med"/>
          </a:ln>
          <a:effectLst/>
        </p:spPr>
        <p:txBody>
          <a:bodyPr vert="horz" wrap="square" lIns="68571" tIns="34286" rIns="68571" bIns="34286" numCol="1" rtlCol="0" anchor="t" anchorCtr="0" compatLnSpc="1">
            <a:prstTxWarp prst="textNoShape">
              <a:avLst/>
            </a:prstTxWarp>
          </a:bodyPr>
          <a:lstStyle/>
          <a:p>
            <a:pPr algn="l" defTabSz="342854">
              <a:buClr>
                <a:srgbClr val="000000"/>
              </a:buClr>
              <a:buSzPct val="100000"/>
            </a:pPr>
            <a:r>
              <a:rPr lang="en-US" sz="1350" b="0" dirty="0">
                <a:solidFill>
                  <a:srgbClr val="000000"/>
                </a:solidFill>
                <a:latin typeface="Calibri" panose="020F0502020204030204" pitchFamily="34" charset="0"/>
                <a:ea typeface="Microsoft YaHei" panose="020B0503020204020204" pitchFamily="34" charset="-122"/>
              </a:rPr>
              <a:t>Entry Address</a:t>
            </a:r>
          </a:p>
        </p:txBody>
      </p:sp>
      <p:graphicFrame>
        <p:nvGraphicFramePr>
          <p:cNvPr id="20" name="Table 13">
            <a:extLst>
              <a:ext uri="{FF2B5EF4-FFF2-40B4-BE49-F238E27FC236}">
                <a16:creationId xmlns:a16="http://schemas.microsoft.com/office/drawing/2014/main" id="{7BC9E27B-B716-464F-9C4A-B5309268D404}"/>
              </a:ext>
            </a:extLst>
          </p:cNvPr>
          <p:cNvGraphicFramePr>
            <a:graphicFrameLocks noGrp="1"/>
          </p:cNvGraphicFramePr>
          <p:nvPr/>
        </p:nvGraphicFramePr>
        <p:xfrm>
          <a:off x="6889945" y="1263535"/>
          <a:ext cx="2063780" cy="834282"/>
        </p:xfrm>
        <a:graphic>
          <a:graphicData uri="http://schemas.openxmlformats.org/drawingml/2006/table">
            <a:tbl>
              <a:tblPr firstRow="1" bandRow="1"/>
              <a:tblGrid>
                <a:gridCol w="1031890">
                  <a:extLst>
                    <a:ext uri="{9D8B030D-6E8A-4147-A177-3AD203B41FA5}">
                      <a16:colId xmlns:a16="http://schemas.microsoft.com/office/drawing/2014/main" val="3544205269"/>
                    </a:ext>
                  </a:extLst>
                </a:gridCol>
                <a:gridCol w="1031890">
                  <a:extLst>
                    <a:ext uri="{9D8B030D-6E8A-4147-A177-3AD203B41FA5}">
                      <a16:colId xmlns:a16="http://schemas.microsoft.com/office/drawing/2014/main" val="1550165727"/>
                    </a:ext>
                  </a:extLst>
                </a:gridCol>
              </a:tblGrid>
              <a:tr h="278094">
                <a:tc>
                  <a:txBody>
                    <a:bodyPr/>
                    <a:lstStyle>
                      <a:lvl1pPr marL="0" algn="l" defTabSz="914400" rtl="0" eaLnBrk="1" latinLnBrk="0" hangingPunct="1">
                        <a:defRPr sz="1800" b="1" kern="1200">
                          <a:solidFill>
                            <a:schemeClr val="lt1"/>
                          </a:solidFill>
                          <a:latin typeface="Calibri"/>
                          <a:ea typeface="Microsoft YaHei"/>
                        </a:defRPr>
                      </a:lvl1pPr>
                      <a:lvl2pPr marL="457200" algn="l" defTabSz="914400" rtl="0" eaLnBrk="1" latinLnBrk="0" hangingPunct="1">
                        <a:defRPr sz="1800" b="1" kern="1200">
                          <a:solidFill>
                            <a:schemeClr val="lt1"/>
                          </a:solidFill>
                          <a:latin typeface="Calibri"/>
                          <a:ea typeface="Microsoft YaHei"/>
                        </a:defRPr>
                      </a:lvl2pPr>
                      <a:lvl3pPr marL="914400" algn="l" defTabSz="914400" rtl="0" eaLnBrk="1" latinLnBrk="0" hangingPunct="1">
                        <a:defRPr sz="1800" b="1" kern="1200">
                          <a:solidFill>
                            <a:schemeClr val="lt1"/>
                          </a:solidFill>
                          <a:latin typeface="Calibri"/>
                          <a:ea typeface="Microsoft YaHei"/>
                        </a:defRPr>
                      </a:lvl3pPr>
                      <a:lvl4pPr marL="1371600" algn="l" defTabSz="914400" rtl="0" eaLnBrk="1" latinLnBrk="0" hangingPunct="1">
                        <a:defRPr sz="1800" b="1" kern="1200">
                          <a:solidFill>
                            <a:schemeClr val="lt1"/>
                          </a:solidFill>
                          <a:latin typeface="Calibri"/>
                          <a:ea typeface="Microsoft YaHei"/>
                        </a:defRPr>
                      </a:lvl4pPr>
                      <a:lvl5pPr marL="1828800" algn="l" defTabSz="914400" rtl="0" eaLnBrk="1" latinLnBrk="0" hangingPunct="1">
                        <a:defRPr sz="1800" b="1" kern="1200">
                          <a:solidFill>
                            <a:schemeClr val="lt1"/>
                          </a:solidFill>
                          <a:latin typeface="Calibri"/>
                          <a:ea typeface="Microsoft YaHei"/>
                        </a:defRPr>
                      </a:lvl5pPr>
                      <a:lvl6pPr marL="2286000" algn="l" defTabSz="914400" rtl="0" eaLnBrk="1" latinLnBrk="0" hangingPunct="1">
                        <a:defRPr sz="1800" b="1" kern="1200">
                          <a:solidFill>
                            <a:schemeClr val="lt1"/>
                          </a:solidFill>
                          <a:latin typeface="Calibri"/>
                          <a:ea typeface="Microsoft YaHei"/>
                        </a:defRPr>
                      </a:lvl6pPr>
                      <a:lvl7pPr marL="2743200" algn="l" defTabSz="914400" rtl="0" eaLnBrk="1" latinLnBrk="0" hangingPunct="1">
                        <a:defRPr sz="1800" b="1" kern="1200">
                          <a:solidFill>
                            <a:schemeClr val="lt1"/>
                          </a:solidFill>
                          <a:latin typeface="Calibri"/>
                          <a:ea typeface="Microsoft YaHei"/>
                        </a:defRPr>
                      </a:lvl7pPr>
                      <a:lvl8pPr marL="3200400" algn="l" defTabSz="914400" rtl="0" eaLnBrk="1" latinLnBrk="0" hangingPunct="1">
                        <a:defRPr sz="1800" b="1" kern="1200">
                          <a:solidFill>
                            <a:schemeClr val="lt1"/>
                          </a:solidFill>
                          <a:latin typeface="Calibri"/>
                          <a:ea typeface="Microsoft YaHei"/>
                        </a:defRPr>
                      </a:lvl8pPr>
                      <a:lvl9pPr marL="3657600" algn="l" defTabSz="914400" rtl="0" eaLnBrk="1" latinLnBrk="0" hangingPunct="1">
                        <a:defRPr sz="1800" b="1" kern="1200">
                          <a:solidFill>
                            <a:schemeClr val="lt1"/>
                          </a:solidFill>
                          <a:latin typeface="Calibri"/>
                          <a:ea typeface="Microsoft YaHei"/>
                        </a:defRPr>
                      </a:lvl9pPr>
                    </a:lstStyle>
                    <a:p>
                      <a:r>
                        <a:rPr lang="en-US" sz="1200" dirty="0"/>
                        <a:t>Function</a:t>
                      </a:r>
                    </a:p>
                  </a:txBody>
                  <a:tcPr marL="68571" marR="68571" marT="34286" marB="3428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tc>
                  <a:txBody>
                    <a:bodyPr/>
                    <a:lstStyle>
                      <a:lvl1pPr marL="0" algn="l" defTabSz="914400" rtl="0" eaLnBrk="1" latinLnBrk="0" hangingPunct="1">
                        <a:defRPr sz="1800" b="1" kern="1200">
                          <a:solidFill>
                            <a:schemeClr val="lt1"/>
                          </a:solidFill>
                          <a:latin typeface="Calibri"/>
                          <a:ea typeface="Microsoft YaHei"/>
                        </a:defRPr>
                      </a:lvl1pPr>
                      <a:lvl2pPr marL="457200" algn="l" defTabSz="914400" rtl="0" eaLnBrk="1" latinLnBrk="0" hangingPunct="1">
                        <a:defRPr sz="1800" b="1" kern="1200">
                          <a:solidFill>
                            <a:schemeClr val="lt1"/>
                          </a:solidFill>
                          <a:latin typeface="Calibri"/>
                          <a:ea typeface="Microsoft YaHei"/>
                        </a:defRPr>
                      </a:lvl2pPr>
                      <a:lvl3pPr marL="914400" algn="l" defTabSz="914400" rtl="0" eaLnBrk="1" latinLnBrk="0" hangingPunct="1">
                        <a:defRPr sz="1800" b="1" kern="1200">
                          <a:solidFill>
                            <a:schemeClr val="lt1"/>
                          </a:solidFill>
                          <a:latin typeface="Calibri"/>
                          <a:ea typeface="Microsoft YaHei"/>
                        </a:defRPr>
                      </a:lvl3pPr>
                      <a:lvl4pPr marL="1371600" algn="l" defTabSz="914400" rtl="0" eaLnBrk="1" latinLnBrk="0" hangingPunct="1">
                        <a:defRPr sz="1800" b="1" kern="1200">
                          <a:solidFill>
                            <a:schemeClr val="lt1"/>
                          </a:solidFill>
                          <a:latin typeface="Calibri"/>
                          <a:ea typeface="Microsoft YaHei"/>
                        </a:defRPr>
                      </a:lvl4pPr>
                      <a:lvl5pPr marL="1828800" algn="l" defTabSz="914400" rtl="0" eaLnBrk="1" latinLnBrk="0" hangingPunct="1">
                        <a:defRPr sz="1800" b="1" kern="1200">
                          <a:solidFill>
                            <a:schemeClr val="lt1"/>
                          </a:solidFill>
                          <a:latin typeface="Calibri"/>
                          <a:ea typeface="Microsoft YaHei"/>
                        </a:defRPr>
                      </a:lvl5pPr>
                      <a:lvl6pPr marL="2286000" algn="l" defTabSz="914400" rtl="0" eaLnBrk="1" latinLnBrk="0" hangingPunct="1">
                        <a:defRPr sz="1800" b="1" kern="1200">
                          <a:solidFill>
                            <a:schemeClr val="lt1"/>
                          </a:solidFill>
                          <a:latin typeface="Calibri"/>
                          <a:ea typeface="Microsoft YaHei"/>
                        </a:defRPr>
                      </a:lvl6pPr>
                      <a:lvl7pPr marL="2743200" algn="l" defTabSz="914400" rtl="0" eaLnBrk="1" latinLnBrk="0" hangingPunct="1">
                        <a:defRPr sz="1800" b="1" kern="1200">
                          <a:solidFill>
                            <a:schemeClr val="lt1"/>
                          </a:solidFill>
                          <a:latin typeface="Calibri"/>
                          <a:ea typeface="Microsoft YaHei"/>
                        </a:defRPr>
                      </a:lvl7pPr>
                      <a:lvl8pPr marL="3200400" algn="l" defTabSz="914400" rtl="0" eaLnBrk="1" latinLnBrk="0" hangingPunct="1">
                        <a:defRPr sz="1800" b="1" kern="1200">
                          <a:solidFill>
                            <a:schemeClr val="lt1"/>
                          </a:solidFill>
                          <a:latin typeface="Calibri"/>
                          <a:ea typeface="Microsoft YaHei"/>
                        </a:defRPr>
                      </a:lvl8pPr>
                      <a:lvl9pPr marL="3657600" algn="l" defTabSz="914400" rtl="0" eaLnBrk="1" latinLnBrk="0" hangingPunct="1">
                        <a:defRPr sz="1800" b="1" kern="1200">
                          <a:solidFill>
                            <a:schemeClr val="lt1"/>
                          </a:solidFill>
                          <a:latin typeface="Calibri"/>
                          <a:ea typeface="Microsoft YaHei"/>
                        </a:defRPr>
                      </a:lvl9pPr>
                    </a:lstStyle>
                    <a:p>
                      <a:r>
                        <a:rPr lang="en-US" sz="1200" dirty="0"/>
                        <a:t>Address</a:t>
                      </a:r>
                    </a:p>
                  </a:txBody>
                  <a:tcPr marL="68571" marR="68571" marT="34286" marB="34286">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solidFill>
                  </a:tcPr>
                </a:tc>
                <a:extLst>
                  <a:ext uri="{0D108BD9-81ED-4DB2-BD59-A6C34878D82A}">
                    <a16:rowId xmlns:a16="http://schemas.microsoft.com/office/drawing/2014/main" val="23742185"/>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Func_a</a:t>
                      </a:r>
                      <a:endParaRPr lang="en-US" sz="1200" dirty="0"/>
                    </a:p>
                  </a:txBody>
                  <a:tcPr marL="68571" marR="68571" marT="34286" marB="3428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solidFill>
                            <a:srgbClr val="FF0000"/>
                          </a:solidFill>
                        </a:rPr>
                        <a:t>1001111</a:t>
                      </a:r>
                    </a:p>
                  </a:txBody>
                  <a:tcPr marL="68571" marR="68571" marT="34286" marB="34286">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301294968"/>
                  </a:ext>
                </a:extLst>
              </a:tr>
              <a:tr h="278094">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err="1"/>
                        <a:t>Func_b</a:t>
                      </a:r>
                      <a:endParaRPr lang="en-US" sz="1200" dirty="0"/>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alibri"/>
                          <a:ea typeface="Microsoft YaHei"/>
                        </a:defRPr>
                      </a:lvl1pPr>
                      <a:lvl2pPr marL="457200" algn="l" defTabSz="914400" rtl="0" eaLnBrk="1" latinLnBrk="0" hangingPunct="1">
                        <a:defRPr sz="1800" kern="1200">
                          <a:solidFill>
                            <a:schemeClr val="dk1"/>
                          </a:solidFill>
                          <a:latin typeface="Calibri"/>
                          <a:ea typeface="Microsoft YaHei"/>
                        </a:defRPr>
                      </a:lvl2pPr>
                      <a:lvl3pPr marL="914400" algn="l" defTabSz="914400" rtl="0" eaLnBrk="1" latinLnBrk="0" hangingPunct="1">
                        <a:defRPr sz="1800" kern="1200">
                          <a:solidFill>
                            <a:schemeClr val="dk1"/>
                          </a:solidFill>
                          <a:latin typeface="Calibri"/>
                          <a:ea typeface="Microsoft YaHei"/>
                        </a:defRPr>
                      </a:lvl3pPr>
                      <a:lvl4pPr marL="1371600" algn="l" defTabSz="914400" rtl="0" eaLnBrk="1" latinLnBrk="0" hangingPunct="1">
                        <a:defRPr sz="1800" kern="1200">
                          <a:solidFill>
                            <a:schemeClr val="dk1"/>
                          </a:solidFill>
                          <a:latin typeface="Calibri"/>
                          <a:ea typeface="Microsoft YaHei"/>
                        </a:defRPr>
                      </a:lvl4pPr>
                      <a:lvl5pPr marL="1828800" algn="l" defTabSz="914400" rtl="0" eaLnBrk="1" latinLnBrk="0" hangingPunct="1">
                        <a:defRPr sz="1800" kern="1200">
                          <a:solidFill>
                            <a:schemeClr val="dk1"/>
                          </a:solidFill>
                          <a:latin typeface="Calibri"/>
                          <a:ea typeface="Microsoft YaHei"/>
                        </a:defRPr>
                      </a:lvl5pPr>
                      <a:lvl6pPr marL="2286000" algn="l" defTabSz="914400" rtl="0" eaLnBrk="1" latinLnBrk="0" hangingPunct="1">
                        <a:defRPr sz="1800" kern="1200">
                          <a:solidFill>
                            <a:schemeClr val="dk1"/>
                          </a:solidFill>
                          <a:latin typeface="Calibri"/>
                          <a:ea typeface="Microsoft YaHei"/>
                        </a:defRPr>
                      </a:lvl6pPr>
                      <a:lvl7pPr marL="2743200" algn="l" defTabSz="914400" rtl="0" eaLnBrk="1" latinLnBrk="0" hangingPunct="1">
                        <a:defRPr sz="1800" kern="1200">
                          <a:solidFill>
                            <a:schemeClr val="dk1"/>
                          </a:solidFill>
                          <a:latin typeface="Calibri"/>
                          <a:ea typeface="Microsoft YaHei"/>
                        </a:defRPr>
                      </a:lvl7pPr>
                      <a:lvl8pPr marL="3200400" algn="l" defTabSz="914400" rtl="0" eaLnBrk="1" latinLnBrk="0" hangingPunct="1">
                        <a:defRPr sz="1800" kern="1200">
                          <a:solidFill>
                            <a:schemeClr val="dk1"/>
                          </a:solidFill>
                          <a:latin typeface="Calibri"/>
                          <a:ea typeface="Microsoft YaHei"/>
                        </a:defRPr>
                      </a:lvl8pPr>
                      <a:lvl9pPr marL="3657600" algn="l" defTabSz="914400" rtl="0" eaLnBrk="1" latinLnBrk="0" hangingPunct="1">
                        <a:defRPr sz="1800" kern="1200">
                          <a:solidFill>
                            <a:schemeClr val="dk1"/>
                          </a:solidFill>
                          <a:latin typeface="Calibri"/>
                          <a:ea typeface="Microsoft YaHei"/>
                        </a:defRPr>
                      </a:lvl9pPr>
                    </a:lstStyle>
                    <a:p>
                      <a:r>
                        <a:rPr lang="en-US" sz="1200" dirty="0"/>
                        <a:t>1010011</a:t>
                      </a:r>
                    </a:p>
                  </a:txBody>
                  <a:tcPr marL="68571" marR="68571" marT="34286" marB="34286">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21567469"/>
                  </a:ext>
                </a:extLst>
              </a:tr>
            </a:tbl>
          </a:graphicData>
        </a:graphic>
      </p:graphicFrame>
      <p:sp>
        <p:nvSpPr>
          <p:cNvPr id="21" name="Right Arrow 12">
            <a:extLst>
              <a:ext uri="{FF2B5EF4-FFF2-40B4-BE49-F238E27FC236}">
                <a16:creationId xmlns:a16="http://schemas.microsoft.com/office/drawing/2014/main" id="{51D2D8A0-D087-49B3-9B44-D0AF3ACF475C}"/>
              </a:ext>
            </a:extLst>
          </p:cNvPr>
          <p:cNvSpPr/>
          <p:nvPr/>
        </p:nvSpPr>
        <p:spPr bwMode="auto">
          <a:xfrm>
            <a:off x="6372289" y="1498058"/>
            <a:ext cx="438292" cy="312025"/>
          </a:xfrm>
          <a:prstGeom prst="rightArrow">
            <a:avLst/>
          </a:prstGeom>
          <a:solidFill>
            <a:srgbClr val="00B8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1" tIns="34286" rIns="68571" bIns="34286" numCol="1" rtlCol="0" anchor="t" anchorCtr="0" compatLnSpc="1">
            <a:prstTxWarp prst="textNoShape">
              <a:avLst/>
            </a:prstTxWarp>
          </a:bodyPr>
          <a:lstStyle/>
          <a:p>
            <a:pPr marL="0" marR="0" lvl="0" indent="0" algn="l" defTabSz="342854" eaLnBrk="1" fontAlgn="auto" latinLnBrk="0" hangingPunct="1">
              <a:lnSpc>
                <a:spcPct val="100000"/>
              </a:lnSpc>
              <a:spcBef>
                <a:spcPts val="0"/>
              </a:spcBef>
              <a:spcAft>
                <a:spcPts val="0"/>
              </a:spcAft>
              <a:buClr>
                <a:srgbClr val="000000"/>
              </a:buClr>
              <a:buSzPct val="100000"/>
              <a:buFontTx/>
              <a:buNone/>
              <a:tabLst/>
              <a:defRPr/>
            </a:pPr>
            <a:endParaRPr kumimoji="0" lang="en-US" sz="1350" b="0" i="0" u="none" strike="noStrike" kern="0" cap="none" spc="0" normalizeH="0" baseline="0" noProof="0">
              <a:ln>
                <a:noFill/>
              </a:ln>
              <a:solidFill>
                <a:srgbClr val="FFFFFF"/>
              </a:solidFill>
              <a:effectLst/>
              <a:uLnTx/>
              <a:uFillTx/>
              <a:latin typeface="Calibri" panose="020F0502020204030204" pitchFamily="34" charset="0"/>
              <a:ea typeface="Microsoft YaHei" panose="020B0503020204020204" pitchFamily="34" charset="-122"/>
            </a:endParaRPr>
          </a:p>
        </p:txBody>
      </p:sp>
      <p:sp>
        <p:nvSpPr>
          <p:cNvPr id="22" name="Rectangle 14">
            <a:extLst>
              <a:ext uri="{FF2B5EF4-FFF2-40B4-BE49-F238E27FC236}">
                <a16:creationId xmlns:a16="http://schemas.microsoft.com/office/drawing/2014/main" id="{84B05D12-E823-478D-960C-48FFF1E17D66}"/>
              </a:ext>
            </a:extLst>
          </p:cNvPr>
          <p:cNvSpPr/>
          <p:nvPr/>
        </p:nvSpPr>
        <p:spPr bwMode="auto">
          <a:xfrm>
            <a:off x="229165" y="2229007"/>
            <a:ext cx="1733722" cy="3542838"/>
          </a:xfrm>
          <a:prstGeom prst="rect">
            <a:avLst/>
          </a:prstGeom>
          <a:noFill/>
          <a:ln w="9525" cap="flat" cmpd="sng" algn="ctr">
            <a:noFill/>
            <a:prstDash val="solid"/>
            <a:round/>
            <a:headEnd type="none" w="med" len="med"/>
            <a:tailEnd type="none" w="med" len="med"/>
          </a:ln>
          <a:effectLst/>
        </p:spPr>
        <p:txBody>
          <a:bodyPr vert="horz" wrap="square" lIns="68571" tIns="34286" rIns="68571" bIns="34286" numCol="1" rtlCol="0" anchor="t" anchorCtr="0" compatLnSpc="1">
            <a:prstTxWarp prst="textNoShape">
              <a:avLst/>
            </a:prstTxWarp>
          </a:bodyPr>
          <a:lstStyle/>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FuncPtr</a:t>
            </a:r>
            <a:r>
              <a:rPr lang="en-US" sz="1600" b="0" dirty="0">
                <a:solidFill>
                  <a:srgbClr val="3333CC">
                    <a:lumMod val="75000"/>
                  </a:srgbClr>
                </a:solidFill>
                <a:latin typeface="Calibri" panose="020F0502020204030204" pitchFamily="34" charset="0"/>
                <a:ea typeface="Microsoft YaHei" panose="020B0503020204020204" pitchFamily="34" charset="-122"/>
              </a:rPr>
              <a:t>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1101110;</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 </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call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is hacked</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a:solidFill>
                  <a:schemeClr val="accent1">
                    <a:lumMod val="75000"/>
                  </a:schemeClr>
                </a:solidFill>
                <a:latin typeface="Calibri" panose="020F0502020204030204" pitchFamily="34" charset="0"/>
                <a:ea typeface="Microsoft YaHei" panose="020B0503020204020204" pitchFamily="34" charset="-122"/>
              </a:rPr>
              <a:t>1111110</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call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a:t>
            </a:r>
          </a:p>
        </p:txBody>
      </p:sp>
      <p:sp>
        <p:nvSpPr>
          <p:cNvPr id="23" name="Rectangle 16">
            <a:extLst>
              <a:ext uri="{FF2B5EF4-FFF2-40B4-BE49-F238E27FC236}">
                <a16:creationId xmlns:a16="http://schemas.microsoft.com/office/drawing/2014/main" id="{16F091FC-DD6F-4924-A0A0-486892C08D1B}"/>
              </a:ext>
            </a:extLst>
          </p:cNvPr>
          <p:cNvSpPr/>
          <p:nvPr/>
        </p:nvSpPr>
        <p:spPr bwMode="auto">
          <a:xfrm>
            <a:off x="2343440" y="2225965"/>
            <a:ext cx="3142841" cy="3542839"/>
          </a:xfrm>
          <a:prstGeom prst="rect">
            <a:avLst/>
          </a:prstGeom>
          <a:noFill/>
          <a:ln w="9525" cap="flat" cmpd="sng" algn="ctr">
            <a:noFill/>
            <a:prstDash val="solid"/>
            <a:round/>
            <a:headEnd type="none" w="med" len="med"/>
            <a:tailEnd type="none" w="med" len="med"/>
          </a:ln>
          <a:effectLst/>
        </p:spPr>
        <p:txBody>
          <a:bodyPr vert="horz" wrap="square" lIns="68571" tIns="34286" rIns="68571" bIns="34286" numCol="1" rtlCol="0" anchor="t" anchorCtr="0" compatLnSpc="1">
            <a:prstTxWarp prst="textNoShape">
              <a:avLst/>
            </a:prstTxWarp>
          </a:bodyPr>
          <a:lstStyle/>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FuncPtr</a:t>
            </a:r>
            <a:r>
              <a:rPr lang="en-US" sz="1600" b="0" dirty="0">
                <a:solidFill>
                  <a:srgbClr val="3333CC">
                    <a:lumMod val="75000"/>
                  </a:srgbClr>
                </a:solidFill>
                <a:latin typeface="Calibri" panose="020F0502020204030204" pitchFamily="34" charset="0"/>
                <a:ea typeface="Microsoft YaHei" panose="020B0503020204020204" pitchFamily="34" charset="-122"/>
              </a:rPr>
              <a:t>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FF0000"/>
                </a:solidFill>
                <a:latin typeface="Calibri" panose="020F0502020204030204" pitchFamily="34" charset="0"/>
                <a:ea typeface="Microsoft YaHei" panose="020B0503020204020204" pitchFamily="34" charset="-122"/>
              </a:rPr>
              <a:t>//address replaced</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a:solidFill>
                  <a:srgbClr val="FF0000"/>
                </a:solidFill>
                <a:latin typeface="Calibri" panose="020F0502020204030204" pitchFamily="34" charset="0"/>
                <a:ea typeface="Microsoft YaHei" panose="020B0503020204020204" pitchFamily="34" charset="-122"/>
              </a:rPr>
              <a:t>1001111</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r>
              <a:rPr lang="en-US" sz="1600" b="0" dirty="0">
                <a:solidFill>
                  <a:srgbClr val="FF0000"/>
                </a:solidFill>
                <a:latin typeface="Calibri" panose="020F0502020204030204" pitchFamily="34" charset="0"/>
                <a:ea typeface="Microsoft YaHei" panose="020B0503020204020204" pitchFamily="34" charset="-122"/>
              </a:rPr>
              <a:t>// transformation</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1000011;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0001100</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&amp; 1111100;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0001100</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+ 1000011;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a:t>
            </a:r>
            <a:r>
              <a:rPr lang="en-US" sz="1600" b="0" dirty="0">
                <a:solidFill>
                  <a:srgbClr val="FF0000"/>
                </a:solidFill>
                <a:latin typeface="Calibri" panose="020F0502020204030204" pitchFamily="34" charset="0"/>
                <a:ea typeface="Microsoft YaHei" panose="020B0503020204020204" pitchFamily="34" charset="-122"/>
              </a:rPr>
              <a:t>1001111</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call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1000011;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0111011</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&amp; 1111100 ;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0111000</a:t>
            </a:r>
          </a:p>
          <a:p>
            <a:pPr algn="l" defTabSz="342854">
              <a:buClr>
                <a:srgbClr val="000000"/>
              </a:buClr>
              <a:buSzPct val="100000"/>
            </a:pP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+ 1000011;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a:t>
            </a:r>
            <a:r>
              <a:rPr lang="en-US" sz="1600" b="0" dirty="0">
                <a:solidFill>
                  <a:schemeClr val="accent1">
                    <a:lumMod val="75000"/>
                  </a:schemeClr>
                </a:solidFill>
                <a:latin typeface="Calibri" panose="020F0502020204030204" pitchFamily="34" charset="0"/>
                <a:ea typeface="Microsoft YaHei" panose="020B0503020204020204" pitchFamily="34" charset="-122"/>
              </a:rPr>
              <a:t>1111011</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a:p>
            <a:pPr algn="l" defTabSz="342854">
              <a:buClr>
                <a:srgbClr val="000000"/>
              </a:buClr>
              <a:buSzPct val="100000"/>
            </a:pPr>
            <a:r>
              <a:rPr lang="en-US" sz="1600" b="0" dirty="0">
                <a:solidFill>
                  <a:srgbClr val="3333CC">
                    <a:lumMod val="75000"/>
                  </a:srgbClr>
                </a:solidFill>
                <a:latin typeface="Calibri" panose="020F0502020204030204" pitchFamily="34" charset="0"/>
                <a:ea typeface="Microsoft YaHei" panose="020B0503020204020204" pitchFamily="34" charset="-122"/>
              </a:rPr>
              <a:t>call </a:t>
            </a:r>
            <a:r>
              <a:rPr lang="en-US" sz="1600" b="0" dirty="0" err="1">
                <a:solidFill>
                  <a:srgbClr val="3333CC">
                    <a:lumMod val="75000"/>
                  </a:srgbClr>
                </a:solidFill>
                <a:latin typeface="Calibri" panose="020F0502020204030204" pitchFamily="34" charset="0"/>
                <a:ea typeface="Microsoft YaHei" panose="020B0503020204020204" pitchFamily="34" charset="-122"/>
              </a:rPr>
              <a:t>fp</a:t>
            </a:r>
            <a:r>
              <a:rPr lang="en-US" sz="1600" b="0" dirty="0">
                <a:solidFill>
                  <a:srgbClr val="3333CC">
                    <a:lumMod val="75000"/>
                  </a:srgbClr>
                </a:solidFill>
                <a:latin typeface="Calibri" panose="020F0502020204030204" pitchFamily="34" charset="0"/>
                <a:ea typeface="Microsoft YaHei" panose="020B0503020204020204" pitchFamily="34" charset="-122"/>
              </a:rPr>
              <a:t>; </a:t>
            </a:r>
            <a:r>
              <a:rPr lang="en-US" sz="1600" b="0" dirty="0">
                <a:solidFill>
                  <a:srgbClr val="3333CC">
                    <a:lumMod val="40000"/>
                    <a:lumOff val="60000"/>
                  </a:srgbClr>
                </a:solidFill>
                <a:latin typeface="Calibri" panose="020F0502020204030204" pitchFamily="34" charset="0"/>
                <a:ea typeface="Microsoft YaHei" panose="020B0503020204020204" pitchFamily="34" charset="-122"/>
              </a:rPr>
              <a:t>// forced to jump table</a:t>
            </a:r>
          </a:p>
          <a:p>
            <a:pPr algn="l" defTabSz="342854">
              <a:buClr>
                <a:srgbClr val="000000"/>
              </a:buClr>
              <a:buSzPct val="100000"/>
            </a:pPr>
            <a:endParaRPr lang="en-US" sz="1600" b="0" dirty="0">
              <a:solidFill>
                <a:srgbClr val="3333CC">
                  <a:lumMod val="75000"/>
                </a:srgbClr>
              </a:solidFill>
              <a:latin typeface="Calibri" panose="020F0502020204030204" pitchFamily="34" charset="0"/>
              <a:ea typeface="Microsoft YaHei" panose="020B0503020204020204" pitchFamily="34" charset="-122"/>
            </a:endParaRPr>
          </a:p>
        </p:txBody>
      </p:sp>
      <p:sp>
        <p:nvSpPr>
          <p:cNvPr id="24" name="Right Arrow 15">
            <a:extLst>
              <a:ext uri="{FF2B5EF4-FFF2-40B4-BE49-F238E27FC236}">
                <a16:creationId xmlns:a16="http://schemas.microsoft.com/office/drawing/2014/main" id="{B1016A1B-A618-49D3-8226-2FA4929B0B1A}"/>
              </a:ext>
            </a:extLst>
          </p:cNvPr>
          <p:cNvSpPr/>
          <p:nvPr/>
        </p:nvSpPr>
        <p:spPr bwMode="auto">
          <a:xfrm>
            <a:off x="1731903" y="3997384"/>
            <a:ext cx="514640" cy="285713"/>
          </a:xfrm>
          <a:prstGeom prst="rightArrow">
            <a:avLst/>
          </a:prstGeom>
          <a:solidFill>
            <a:srgbClr val="00B8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1" tIns="34286" rIns="68571" bIns="34286" numCol="1" rtlCol="0" anchor="t" anchorCtr="0" compatLnSpc="1">
            <a:prstTxWarp prst="textNoShape">
              <a:avLst/>
            </a:prstTxWarp>
          </a:bodyPr>
          <a:lstStyle/>
          <a:p>
            <a:pPr marL="0" marR="0" lvl="0" indent="0" algn="l" defTabSz="342854" eaLnBrk="1" fontAlgn="auto" latinLnBrk="0" hangingPunct="1">
              <a:lnSpc>
                <a:spcPct val="100000"/>
              </a:lnSpc>
              <a:spcBef>
                <a:spcPts val="0"/>
              </a:spcBef>
              <a:spcAft>
                <a:spcPts val="0"/>
              </a:spcAft>
              <a:buClr>
                <a:srgbClr val="000000"/>
              </a:buClr>
              <a:buSzPct val="100000"/>
              <a:buFontTx/>
              <a:buNone/>
              <a:tabLst/>
              <a:defRPr/>
            </a:pPr>
            <a:endParaRPr kumimoji="0" lang="en-US" sz="1350" b="0" i="0" u="none" strike="noStrike" kern="0" cap="none" spc="0" normalizeH="0" baseline="0" noProof="0">
              <a:ln>
                <a:noFill/>
              </a:ln>
              <a:solidFill>
                <a:srgbClr val="FFFFFF"/>
              </a:solidFill>
              <a:effectLst/>
              <a:uLnTx/>
              <a:uFillTx/>
              <a:latin typeface="Calibri" panose="020F0502020204030204" pitchFamily="34" charset="0"/>
              <a:ea typeface="Microsoft YaHei" panose="020B0503020204020204" pitchFamily="34" charset="-122"/>
            </a:endParaRPr>
          </a:p>
        </p:txBody>
      </p:sp>
      <p:sp>
        <p:nvSpPr>
          <p:cNvPr id="3" name="矩形 2">
            <a:extLst>
              <a:ext uri="{FF2B5EF4-FFF2-40B4-BE49-F238E27FC236}">
                <a16:creationId xmlns:a16="http://schemas.microsoft.com/office/drawing/2014/main" id="{6260AE89-16FF-484F-BCE8-7E28BB6CF643}"/>
              </a:ext>
            </a:extLst>
          </p:cNvPr>
          <p:cNvSpPr/>
          <p:nvPr/>
        </p:nvSpPr>
        <p:spPr>
          <a:xfrm>
            <a:off x="6011293" y="5522587"/>
            <a:ext cx="360996" cy="400110"/>
          </a:xfrm>
          <a:prstGeom prst="rect">
            <a:avLst/>
          </a:prstGeom>
        </p:spPr>
        <p:txBody>
          <a:bodyPr wrap="none">
            <a:spAutoFit/>
          </a:bodyPr>
          <a:lstStyle/>
          <a:p>
            <a:pPr algn="l" defTabSz="342854">
              <a:buClr>
                <a:srgbClr val="000000"/>
              </a:buClr>
              <a:buSzPct val="100000"/>
            </a:pPr>
            <a:r>
              <a:rPr lang="en-US" altLang="zh-CN" b="0" dirty="0">
                <a:solidFill>
                  <a:srgbClr val="3333CC">
                    <a:lumMod val="75000"/>
                  </a:srgbClr>
                </a:solidFill>
                <a:latin typeface="Calibri" panose="020F0502020204030204" pitchFamily="34" charset="0"/>
                <a:ea typeface="Microsoft YaHei" panose="020B0503020204020204" pitchFamily="34" charset="-122"/>
              </a:rPr>
              <a:t>…</a:t>
            </a:r>
          </a:p>
        </p:txBody>
      </p:sp>
    </p:spTree>
    <p:extLst>
      <p:ext uri="{BB962C8B-B14F-4D97-AF65-F5344CB8AC3E}">
        <p14:creationId xmlns:p14="http://schemas.microsoft.com/office/powerpoint/2010/main" val="27556372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B9D4A9-FF60-4D57-9D02-C4BE8D8D659E}"/>
              </a:ext>
            </a:extLst>
          </p:cNvPr>
          <p:cNvSpPr>
            <a:spLocks noGrp="1"/>
          </p:cNvSpPr>
          <p:nvPr>
            <p:ph type="sldNum" sz="quarter" idx="10"/>
          </p:nvPr>
        </p:nvSpPr>
        <p:spPr/>
        <p:txBody>
          <a:bodyPr/>
          <a:lstStyle/>
          <a:p>
            <a:pPr>
              <a:defRPr/>
            </a:pPr>
            <a:fld id="{C9D1E93E-F34F-496D-BF1C-D8229D0E4D84}" type="slidenum">
              <a:rPr lang="en-US" smtClean="0"/>
              <a:t>138</a:t>
            </a:fld>
            <a:endParaRPr lang="en-US"/>
          </a:p>
        </p:txBody>
      </p:sp>
      <p:sp>
        <p:nvSpPr>
          <p:cNvPr id="5" name="标题 1">
            <a:extLst>
              <a:ext uri="{FF2B5EF4-FFF2-40B4-BE49-F238E27FC236}">
                <a16:creationId xmlns:a16="http://schemas.microsoft.com/office/drawing/2014/main" id="{8F9477BA-0822-4E92-A69B-AC06ADC37A8F}"/>
              </a:ext>
            </a:extLst>
          </p:cNvPr>
          <p:cNvSpPr>
            <a:spLocks noGrp="1"/>
          </p:cNvSpPr>
          <p:nvPr>
            <p:ph type="title"/>
          </p:nvPr>
        </p:nvSpPr>
        <p:spPr>
          <a:xfrm>
            <a:off x="685800" y="228600"/>
            <a:ext cx="7772400" cy="1143000"/>
          </a:xfrm>
        </p:spPr>
        <p:txBody>
          <a:bodyPr/>
          <a:lstStyle/>
          <a:p>
            <a:pPr algn="l"/>
            <a:r>
              <a:rPr lang="en-US" altLang="zh-CN" dirty="0"/>
              <a:t>IFCC</a:t>
            </a:r>
            <a:endParaRPr lang="zh-CN" altLang="en-US" dirty="0"/>
          </a:p>
        </p:txBody>
      </p:sp>
      <p:pic>
        <p:nvPicPr>
          <p:cNvPr id="11" name="图片 10">
            <a:extLst>
              <a:ext uri="{FF2B5EF4-FFF2-40B4-BE49-F238E27FC236}">
                <a16:creationId xmlns:a16="http://schemas.microsoft.com/office/drawing/2014/main" id="{2545948D-774B-4186-A8F3-831476262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066" y="1828799"/>
            <a:ext cx="5644657" cy="2876813"/>
          </a:xfrm>
          <a:prstGeom prst="rect">
            <a:avLst/>
          </a:prstGeom>
        </p:spPr>
      </p:pic>
      <p:pic>
        <p:nvPicPr>
          <p:cNvPr id="7" name="图片 6">
            <a:extLst>
              <a:ext uri="{FF2B5EF4-FFF2-40B4-BE49-F238E27FC236}">
                <a16:creationId xmlns:a16="http://schemas.microsoft.com/office/drawing/2014/main" id="{F112ADF4-0EDC-4F0B-BA4B-B05EAF614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33600"/>
            <a:ext cx="3319866" cy="1871839"/>
          </a:xfrm>
          <a:prstGeom prst="rect">
            <a:avLst/>
          </a:prstGeom>
        </p:spPr>
      </p:pic>
      <p:sp>
        <p:nvSpPr>
          <p:cNvPr id="12" name="Right Arrow 15">
            <a:extLst>
              <a:ext uri="{FF2B5EF4-FFF2-40B4-BE49-F238E27FC236}">
                <a16:creationId xmlns:a16="http://schemas.microsoft.com/office/drawing/2014/main" id="{57F60391-462E-4109-881E-80E636E78637}"/>
              </a:ext>
            </a:extLst>
          </p:cNvPr>
          <p:cNvSpPr/>
          <p:nvPr/>
        </p:nvSpPr>
        <p:spPr bwMode="auto">
          <a:xfrm>
            <a:off x="3505200" y="3267206"/>
            <a:ext cx="514640" cy="285713"/>
          </a:xfrm>
          <a:prstGeom prst="rightArrow">
            <a:avLst/>
          </a:prstGeom>
          <a:solidFill>
            <a:srgbClr val="00B8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1" tIns="34286" rIns="68571" bIns="34286" numCol="1" rtlCol="0" anchor="t" anchorCtr="0" compatLnSpc="1">
            <a:prstTxWarp prst="textNoShape">
              <a:avLst/>
            </a:prstTxWarp>
          </a:bodyPr>
          <a:lstStyle/>
          <a:p>
            <a:pPr marL="0" marR="0" lvl="0" indent="0" algn="l" defTabSz="342854" eaLnBrk="1" fontAlgn="auto" latinLnBrk="0" hangingPunct="1">
              <a:lnSpc>
                <a:spcPct val="100000"/>
              </a:lnSpc>
              <a:spcBef>
                <a:spcPts val="0"/>
              </a:spcBef>
              <a:spcAft>
                <a:spcPts val="0"/>
              </a:spcAft>
              <a:buClr>
                <a:srgbClr val="000000"/>
              </a:buClr>
              <a:buSzPct val="100000"/>
              <a:buFontTx/>
              <a:buNone/>
              <a:tabLst/>
              <a:defRPr/>
            </a:pPr>
            <a:endParaRPr kumimoji="0" lang="en-US" sz="1350" b="0" i="0" u="none" strike="noStrike" kern="0" cap="none" spc="0" normalizeH="0" baseline="0" noProof="0">
              <a:ln>
                <a:noFill/>
              </a:ln>
              <a:solidFill>
                <a:srgbClr val="FFFFFF"/>
              </a:solidFill>
              <a:effectLst/>
              <a:uLnTx/>
              <a:uFillTx/>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9647984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64977-5803-4520-BFF5-0D067F800DAF}"/>
              </a:ext>
            </a:extLst>
          </p:cNvPr>
          <p:cNvSpPr>
            <a:spLocks noGrp="1"/>
          </p:cNvSpPr>
          <p:nvPr>
            <p:ph type="title"/>
          </p:nvPr>
        </p:nvSpPr>
        <p:spPr/>
        <p:txBody>
          <a:bodyPr/>
          <a:lstStyle/>
          <a:p>
            <a:pPr algn="l"/>
            <a:r>
              <a:rPr lang="en-US" altLang="zh-CN" dirty="0"/>
              <a:t>IFCC</a:t>
            </a:r>
            <a:endParaRPr lang="zh-CN" altLang="en-US" dirty="0"/>
          </a:p>
        </p:txBody>
      </p:sp>
      <p:sp>
        <p:nvSpPr>
          <p:cNvPr id="3" name="内容占位符 2">
            <a:extLst>
              <a:ext uri="{FF2B5EF4-FFF2-40B4-BE49-F238E27FC236}">
                <a16:creationId xmlns:a16="http://schemas.microsoft.com/office/drawing/2014/main" id="{A04E1C53-A473-46B4-B043-69B93D58AF30}"/>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0AEB210-6BDA-419B-8DFF-05DB4A0D1A6A}"/>
              </a:ext>
            </a:extLst>
          </p:cNvPr>
          <p:cNvSpPr>
            <a:spLocks noGrp="1"/>
          </p:cNvSpPr>
          <p:nvPr>
            <p:ph type="sldNum" sz="quarter" idx="10"/>
          </p:nvPr>
        </p:nvSpPr>
        <p:spPr/>
        <p:txBody>
          <a:bodyPr/>
          <a:lstStyle/>
          <a:p>
            <a:pPr>
              <a:defRPr/>
            </a:pPr>
            <a:fld id="{C9D1E93E-F34F-496D-BF1C-D8229D0E4D84}" type="slidenum">
              <a:rPr lang="en-US" smtClean="0"/>
              <a:t>139</a:t>
            </a:fld>
            <a:endParaRPr lang="en-US"/>
          </a:p>
        </p:txBody>
      </p:sp>
      <p:grpSp>
        <p:nvGrpSpPr>
          <p:cNvPr id="6" name="组合 5">
            <a:extLst>
              <a:ext uri="{FF2B5EF4-FFF2-40B4-BE49-F238E27FC236}">
                <a16:creationId xmlns:a16="http://schemas.microsoft.com/office/drawing/2014/main" id="{4DA14F6C-4EBF-42B3-AD34-2E5A08FDE90E}"/>
              </a:ext>
            </a:extLst>
          </p:cNvPr>
          <p:cNvGrpSpPr/>
          <p:nvPr/>
        </p:nvGrpSpPr>
        <p:grpSpPr>
          <a:xfrm>
            <a:off x="13982" y="3090548"/>
            <a:ext cx="9144000" cy="3767452"/>
            <a:chOff x="0" y="3240175"/>
            <a:chExt cx="9144000" cy="3767452"/>
          </a:xfrm>
        </p:grpSpPr>
        <p:pic>
          <p:nvPicPr>
            <p:cNvPr id="2052" name="Picture 4" descr="https://img-blog.csdnimg.cn/20201218202145224.PNG?x-oss-process=image/watermark,type_ZmFuZ3poZW5naGVpdGk,shadow_10,text_aHR0cHM6Ly9ibG9nLmNzZG4ubmV0L3B3bDk5OQ==,size_16,color_FFFFFF,t_70#pic_center">
              <a:extLst>
                <a:ext uri="{FF2B5EF4-FFF2-40B4-BE49-F238E27FC236}">
                  <a16:creationId xmlns:a16="http://schemas.microsoft.com/office/drawing/2014/main" id="{D1580A7B-37AA-4FF9-9278-C9D44F9C5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62714"/>
              <a:ext cx="9144000" cy="37449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FD0AAB9-634D-4357-8B48-9357435EEB4D}"/>
                </a:ext>
              </a:extLst>
            </p:cNvPr>
            <p:cNvSpPr/>
            <p:nvPr/>
          </p:nvSpPr>
          <p:spPr bwMode="auto">
            <a:xfrm>
              <a:off x="914400" y="3240175"/>
              <a:ext cx="6324600" cy="102702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pitchFamily="18" charset="0"/>
              </a:endParaRPr>
            </a:p>
          </p:txBody>
        </p:sp>
      </p:grpSp>
      <p:pic>
        <p:nvPicPr>
          <p:cNvPr id="2050" name="Picture 2" descr="https://img-blog.csdnimg.cn/20201218202129211.PNG?x-oss-process=image/watermark,type_ZmFuZ3poZW5naGVpdGk,shadow_10,text_aHR0cHM6Ly9ibG9nLmNzZG4ubmV0L3B3bDk5OQ==,size_16,color_FFFFFF,t_70#pic_center">
            <a:extLst>
              <a:ext uri="{FF2B5EF4-FFF2-40B4-BE49-F238E27FC236}">
                <a16:creationId xmlns:a16="http://schemas.microsoft.com/office/drawing/2014/main" id="{768DA9BD-8DDE-466F-BA33-E8620D346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993" y="1066801"/>
            <a:ext cx="6232407" cy="273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5ABD-EF82-48D7-B81E-110670177684}"/>
              </a:ext>
            </a:extLst>
          </p:cNvPr>
          <p:cNvSpPr>
            <a:spLocks noGrp="1"/>
          </p:cNvSpPr>
          <p:nvPr>
            <p:ph type="title"/>
          </p:nvPr>
        </p:nvSpPr>
        <p:spPr/>
        <p:txBody>
          <a:bodyPr/>
          <a:lstStyle/>
          <a:p>
            <a:r>
              <a:rPr lang="en-US" altLang="zh-CN" dirty="0" err="1"/>
              <a:t>setjmp</a:t>
            </a:r>
            <a:r>
              <a:rPr lang="en-US" altLang="zh-CN" dirty="0"/>
              <a:t>/</a:t>
            </a:r>
            <a:r>
              <a:rPr lang="en-US" altLang="zh-CN" dirty="0" err="1"/>
              <a:t>longjmp</a:t>
            </a:r>
            <a:endParaRPr lang="zh-CN" altLang="en-US" dirty="0"/>
          </a:p>
        </p:txBody>
      </p:sp>
      <p:sp>
        <p:nvSpPr>
          <p:cNvPr id="4" name="灯片编号占位符 3">
            <a:extLst>
              <a:ext uri="{FF2B5EF4-FFF2-40B4-BE49-F238E27FC236}">
                <a16:creationId xmlns:a16="http://schemas.microsoft.com/office/drawing/2014/main" id="{49141BF6-BD62-47C7-B86B-DA75114CBE97}"/>
              </a:ext>
            </a:extLst>
          </p:cNvPr>
          <p:cNvSpPr>
            <a:spLocks noGrp="1"/>
          </p:cNvSpPr>
          <p:nvPr>
            <p:ph type="sldNum" sz="quarter" idx="10"/>
          </p:nvPr>
        </p:nvSpPr>
        <p:spPr/>
        <p:txBody>
          <a:bodyPr/>
          <a:lstStyle/>
          <a:p>
            <a:pPr>
              <a:defRPr/>
            </a:pPr>
            <a:fld id="{C9D1E93E-F34F-496D-BF1C-D8229D0E4D84}" type="slidenum">
              <a:rPr lang="en-US" smtClean="0"/>
              <a:pPr>
                <a:defRPr/>
              </a:pPr>
              <a:t>14</a:t>
            </a:fld>
            <a:endParaRPr lang="en-US"/>
          </a:p>
        </p:txBody>
      </p:sp>
      <p:pic>
        <p:nvPicPr>
          <p:cNvPr id="7" name="图片 6">
            <a:extLst>
              <a:ext uri="{FF2B5EF4-FFF2-40B4-BE49-F238E27FC236}">
                <a16:creationId xmlns:a16="http://schemas.microsoft.com/office/drawing/2014/main" id="{B896191F-96F2-4326-950C-F8EFE1941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247091"/>
            <a:ext cx="5029200" cy="2181909"/>
          </a:xfrm>
          <a:prstGeom prst="rect">
            <a:avLst/>
          </a:prstGeom>
        </p:spPr>
      </p:pic>
      <p:grpSp>
        <p:nvGrpSpPr>
          <p:cNvPr id="14" name="组合 13">
            <a:extLst>
              <a:ext uri="{FF2B5EF4-FFF2-40B4-BE49-F238E27FC236}">
                <a16:creationId xmlns:a16="http://schemas.microsoft.com/office/drawing/2014/main" id="{EAC6A687-2BA5-4DF9-B48E-C1EC5F69C335}"/>
              </a:ext>
            </a:extLst>
          </p:cNvPr>
          <p:cNvGrpSpPr/>
          <p:nvPr/>
        </p:nvGrpSpPr>
        <p:grpSpPr>
          <a:xfrm>
            <a:off x="215900" y="3612300"/>
            <a:ext cx="4327494" cy="2975354"/>
            <a:chOff x="215900" y="3612300"/>
            <a:chExt cx="4327494" cy="2975354"/>
          </a:xfrm>
        </p:grpSpPr>
        <p:pic>
          <p:nvPicPr>
            <p:cNvPr id="9" name="图片 8">
              <a:extLst>
                <a:ext uri="{FF2B5EF4-FFF2-40B4-BE49-F238E27FC236}">
                  <a16:creationId xmlns:a16="http://schemas.microsoft.com/office/drawing/2014/main" id="{8C75BDE1-84C8-440C-B80B-9656CE8947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900" y="3612300"/>
              <a:ext cx="4327494" cy="2975354"/>
            </a:xfrm>
            <a:prstGeom prst="rect">
              <a:avLst/>
            </a:prstGeom>
          </p:spPr>
        </p:pic>
        <p:sp>
          <p:nvSpPr>
            <p:cNvPr id="12" name="文本框 11">
              <a:extLst>
                <a:ext uri="{FF2B5EF4-FFF2-40B4-BE49-F238E27FC236}">
                  <a16:creationId xmlns:a16="http://schemas.microsoft.com/office/drawing/2014/main" id="{758E6441-C7BF-448C-9A27-2D5605B9648C}"/>
                </a:ext>
              </a:extLst>
            </p:cNvPr>
            <p:cNvSpPr txBox="1"/>
            <p:nvPr/>
          </p:nvSpPr>
          <p:spPr>
            <a:xfrm>
              <a:off x="1295400" y="5257800"/>
              <a:ext cx="1295400" cy="400110"/>
            </a:xfrm>
            <a:prstGeom prst="rect">
              <a:avLst/>
            </a:prstGeom>
            <a:solidFill>
              <a:schemeClr val="bg1"/>
            </a:solidFill>
          </p:spPr>
          <p:txBody>
            <a:bodyPr wrap="square" rtlCol="0">
              <a:spAutoFit/>
            </a:bodyPr>
            <a:lstStyle/>
            <a:p>
              <a:endParaRPr lang="zh-CN" altLang="en-US" dirty="0"/>
            </a:p>
          </p:txBody>
        </p:sp>
      </p:grpSp>
      <p:grpSp>
        <p:nvGrpSpPr>
          <p:cNvPr id="15" name="组合 14">
            <a:extLst>
              <a:ext uri="{FF2B5EF4-FFF2-40B4-BE49-F238E27FC236}">
                <a16:creationId xmlns:a16="http://schemas.microsoft.com/office/drawing/2014/main" id="{7577621D-803B-4463-A5D2-8DBB782C4C90}"/>
              </a:ext>
            </a:extLst>
          </p:cNvPr>
          <p:cNvGrpSpPr/>
          <p:nvPr/>
        </p:nvGrpSpPr>
        <p:grpSpPr>
          <a:xfrm>
            <a:off x="4914899" y="3625000"/>
            <a:ext cx="4162053" cy="2852000"/>
            <a:chOff x="4914899" y="3625000"/>
            <a:chExt cx="4162053" cy="2852000"/>
          </a:xfrm>
        </p:grpSpPr>
        <p:pic>
          <p:nvPicPr>
            <p:cNvPr id="11" name="图片 10">
              <a:extLst>
                <a:ext uri="{FF2B5EF4-FFF2-40B4-BE49-F238E27FC236}">
                  <a16:creationId xmlns:a16="http://schemas.microsoft.com/office/drawing/2014/main" id="{BDA47D4D-D7C5-4DFB-9C37-8D6C88B6A0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4899" y="3625000"/>
              <a:ext cx="4162053" cy="2852000"/>
            </a:xfrm>
            <a:prstGeom prst="rect">
              <a:avLst/>
            </a:prstGeom>
          </p:spPr>
        </p:pic>
        <p:sp>
          <p:nvSpPr>
            <p:cNvPr id="13" name="文本框 12">
              <a:extLst>
                <a:ext uri="{FF2B5EF4-FFF2-40B4-BE49-F238E27FC236}">
                  <a16:creationId xmlns:a16="http://schemas.microsoft.com/office/drawing/2014/main" id="{B719E6DD-3DAE-412D-9E7C-471D36D30D68}"/>
                </a:ext>
              </a:extLst>
            </p:cNvPr>
            <p:cNvSpPr txBox="1"/>
            <p:nvPr/>
          </p:nvSpPr>
          <p:spPr>
            <a:xfrm>
              <a:off x="5791200" y="4800600"/>
              <a:ext cx="914400" cy="228600"/>
            </a:xfrm>
            <a:prstGeom prst="rect">
              <a:avLst/>
            </a:prstGeom>
            <a:solidFill>
              <a:schemeClr val="bg1"/>
            </a:solidFill>
          </p:spPr>
          <p:txBody>
            <a:bodyPr wrap="square" rtlCol="0">
              <a:spAutoFit/>
            </a:bodyPr>
            <a:lstStyle/>
            <a:p>
              <a:endParaRPr lang="zh-CN" altLang="en-US" dirty="0"/>
            </a:p>
          </p:txBody>
        </p:sp>
      </p:grpSp>
      <p:sp>
        <p:nvSpPr>
          <p:cNvPr id="3" name="矩形 2">
            <a:extLst>
              <a:ext uri="{FF2B5EF4-FFF2-40B4-BE49-F238E27FC236}">
                <a16:creationId xmlns:a16="http://schemas.microsoft.com/office/drawing/2014/main" id="{5D9A956D-CDCF-4804-8C11-D55161E6CC6E}"/>
              </a:ext>
            </a:extLst>
          </p:cNvPr>
          <p:cNvSpPr/>
          <p:nvPr/>
        </p:nvSpPr>
        <p:spPr>
          <a:xfrm>
            <a:off x="159155" y="3505200"/>
            <a:ext cx="1155700" cy="323910"/>
          </a:xfrm>
          <a:prstGeom prst="rect">
            <a:avLst/>
          </a:prstGeom>
          <a:noFill/>
          <a:ln w="28575" cap="flat" cmpd="sng">
            <a:solidFill>
              <a:srgbClr val="FF0000"/>
            </a:solidFill>
            <a:miter lim="800000"/>
          </a:ln>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1">
            <a:noAutofit/>
          </a:bodyPr>
          <a:lstStyle/>
          <a:p>
            <a:pPr algn="ctr"/>
            <a:endParaRPr lang="zh-CN" altLang="en-US" sz="2800" dirty="0">
              <a:solidFill>
                <a:schemeClr val="bg1"/>
              </a:solidFill>
            </a:endParaRPr>
          </a:p>
        </p:txBody>
      </p:sp>
      <p:sp>
        <p:nvSpPr>
          <p:cNvPr id="16" name="矩形 15">
            <a:extLst>
              <a:ext uri="{FF2B5EF4-FFF2-40B4-BE49-F238E27FC236}">
                <a16:creationId xmlns:a16="http://schemas.microsoft.com/office/drawing/2014/main" id="{4FD3A33C-53D2-4BE5-88A0-88A76AF768D2}"/>
              </a:ext>
            </a:extLst>
          </p:cNvPr>
          <p:cNvSpPr/>
          <p:nvPr/>
        </p:nvSpPr>
        <p:spPr>
          <a:xfrm>
            <a:off x="4800600" y="3505200"/>
            <a:ext cx="1155700" cy="323910"/>
          </a:xfrm>
          <a:prstGeom prst="rect">
            <a:avLst/>
          </a:prstGeom>
          <a:noFill/>
          <a:ln w="28575" cap="flat" cmpd="sng">
            <a:solidFill>
              <a:srgbClr val="FF0000"/>
            </a:solidFill>
            <a:miter lim="800000"/>
          </a:ln>
        </p:spPr>
        <p:style>
          <a:lnRef idx="2">
            <a:schemeClr val="accent2">
              <a:shade val="50000"/>
            </a:schemeClr>
          </a:lnRef>
          <a:fillRef idx="1">
            <a:schemeClr val="accent2"/>
          </a:fillRef>
          <a:effectRef idx="0">
            <a:schemeClr val="accent2"/>
          </a:effectRef>
          <a:fontRef idx="minor">
            <a:schemeClr val="lt1"/>
          </a:fontRef>
        </p:style>
        <p:txBody>
          <a:bodyPr wrap="square" rtlCol="0" anchor="ctr" anchorCtr="1">
            <a:noAutofit/>
          </a:bodyPr>
          <a:lstStyle/>
          <a:p>
            <a:pPr algn="ctr"/>
            <a:endParaRPr lang="zh-CN" altLang="en-US" sz="2800" dirty="0">
              <a:solidFill>
                <a:schemeClr val="bg1"/>
              </a:solidFill>
            </a:endParaRPr>
          </a:p>
        </p:txBody>
      </p:sp>
    </p:spTree>
    <p:extLst>
      <p:ext uri="{BB962C8B-B14F-4D97-AF65-F5344CB8AC3E}">
        <p14:creationId xmlns:p14="http://schemas.microsoft.com/office/powerpoint/2010/main" val="317297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CA2F0-34C9-4E98-90B1-A246354BB73E}"/>
              </a:ext>
            </a:extLst>
          </p:cNvPr>
          <p:cNvSpPr>
            <a:spLocks noGrp="1"/>
          </p:cNvSpPr>
          <p:nvPr>
            <p:ph type="title"/>
          </p:nvPr>
        </p:nvSpPr>
        <p:spPr/>
        <p:txBody>
          <a:bodyPr/>
          <a:lstStyle/>
          <a:p>
            <a:r>
              <a:rPr lang="en-US" altLang="zh-CN" dirty="0"/>
              <a:t>Intel CET</a:t>
            </a:r>
            <a:endParaRPr lang="zh-CN" altLang="en-US" dirty="0"/>
          </a:p>
        </p:txBody>
      </p:sp>
      <p:sp>
        <p:nvSpPr>
          <p:cNvPr id="3" name="内容占位符 2">
            <a:extLst>
              <a:ext uri="{FF2B5EF4-FFF2-40B4-BE49-F238E27FC236}">
                <a16:creationId xmlns:a16="http://schemas.microsoft.com/office/drawing/2014/main" id="{73B36A36-97DE-4996-8DB5-ABE085215304}"/>
              </a:ext>
            </a:extLst>
          </p:cNvPr>
          <p:cNvSpPr>
            <a:spLocks noGrp="1"/>
          </p:cNvSpPr>
          <p:nvPr>
            <p:ph idx="1"/>
          </p:nvPr>
        </p:nvSpPr>
        <p:spPr/>
        <p:txBody>
          <a:bodyPr/>
          <a:lstStyle/>
          <a:p>
            <a:pPr>
              <a:lnSpc>
                <a:spcPct val="125000"/>
              </a:lnSpc>
            </a:pPr>
            <a:r>
              <a:rPr lang="zh-CN" altLang="en-US" dirty="0"/>
              <a:t>两个部分：</a:t>
            </a:r>
            <a:endParaRPr lang="en-US" altLang="zh-CN" dirty="0"/>
          </a:p>
          <a:p>
            <a:pPr lvl="1">
              <a:lnSpc>
                <a:spcPct val="125000"/>
              </a:lnSpc>
            </a:pPr>
            <a:r>
              <a:rPr lang="zh-CN" altLang="en-US" dirty="0"/>
              <a:t>影子栈</a:t>
            </a:r>
            <a:r>
              <a:rPr lang="en-US" altLang="zh-CN" dirty="0"/>
              <a:t>Shadow Stack (SHSTK)</a:t>
            </a:r>
          </a:p>
          <a:p>
            <a:pPr lvl="1">
              <a:lnSpc>
                <a:spcPct val="125000"/>
              </a:lnSpc>
            </a:pPr>
            <a:r>
              <a:rPr lang="zh-CN" altLang="en-US" dirty="0"/>
              <a:t>间接分支跟踪</a:t>
            </a:r>
            <a:r>
              <a:rPr lang="en-US" altLang="zh-CN" dirty="0"/>
              <a:t>Indirect Branch Tracking (IBT)</a:t>
            </a:r>
            <a:endParaRPr lang="zh-CN" altLang="en-US" dirty="0"/>
          </a:p>
        </p:txBody>
      </p:sp>
      <p:sp>
        <p:nvSpPr>
          <p:cNvPr id="4" name="灯片编号占位符 3">
            <a:extLst>
              <a:ext uri="{FF2B5EF4-FFF2-40B4-BE49-F238E27FC236}">
                <a16:creationId xmlns:a16="http://schemas.microsoft.com/office/drawing/2014/main" id="{7CCCFB56-FB62-4B39-A5C5-A7BA2D572E72}"/>
              </a:ext>
            </a:extLst>
          </p:cNvPr>
          <p:cNvSpPr>
            <a:spLocks noGrp="1"/>
          </p:cNvSpPr>
          <p:nvPr>
            <p:ph type="sldNum" sz="quarter" idx="10"/>
          </p:nvPr>
        </p:nvSpPr>
        <p:spPr/>
        <p:txBody>
          <a:bodyPr/>
          <a:lstStyle/>
          <a:p>
            <a:pPr>
              <a:defRPr/>
            </a:pPr>
            <a:fld id="{C9D1E93E-F34F-496D-BF1C-D8229D0E4D84}" type="slidenum">
              <a:rPr lang="en-US" smtClean="0"/>
              <a:t>140</a:t>
            </a:fld>
            <a:endParaRPr lang="en-US"/>
          </a:p>
        </p:txBody>
      </p:sp>
    </p:spTree>
    <p:extLst>
      <p:ext uri="{BB962C8B-B14F-4D97-AF65-F5344CB8AC3E}">
        <p14:creationId xmlns:p14="http://schemas.microsoft.com/office/powerpoint/2010/main" val="26905338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5E94B5-3643-4D7A-A569-013F1871A75E}"/>
              </a:ext>
            </a:extLst>
          </p:cNvPr>
          <p:cNvPicPr>
            <a:picLocks noChangeAspect="1"/>
          </p:cNvPicPr>
          <p:nvPr/>
        </p:nvPicPr>
        <p:blipFill>
          <a:blip r:embed="rId3"/>
          <a:stretch>
            <a:fillRect/>
          </a:stretch>
        </p:blipFill>
        <p:spPr>
          <a:xfrm>
            <a:off x="1447800" y="2209800"/>
            <a:ext cx="5840562" cy="4462189"/>
          </a:xfrm>
          <a:prstGeom prst="rect">
            <a:avLst/>
          </a:prstGeom>
        </p:spPr>
      </p:pic>
      <p:pic>
        <p:nvPicPr>
          <p:cNvPr id="6" name="图片 5">
            <a:extLst>
              <a:ext uri="{FF2B5EF4-FFF2-40B4-BE49-F238E27FC236}">
                <a16:creationId xmlns:a16="http://schemas.microsoft.com/office/drawing/2014/main" id="{09234D4D-CF10-4BE8-ACA2-620576648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8" y="1314746"/>
            <a:ext cx="9144000" cy="971254"/>
          </a:xfrm>
          <a:prstGeom prst="rect">
            <a:avLst/>
          </a:prstGeom>
        </p:spPr>
      </p:pic>
      <p:sp>
        <p:nvSpPr>
          <p:cNvPr id="2" name="标题 1">
            <a:extLst>
              <a:ext uri="{FF2B5EF4-FFF2-40B4-BE49-F238E27FC236}">
                <a16:creationId xmlns:a16="http://schemas.microsoft.com/office/drawing/2014/main" id="{292A86F5-A7A7-48F4-A57D-A5F5D49DDD1E}"/>
              </a:ext>
            </a:extLst>
          </p:cNvPr>
          <p:cNvSpPr>
            <a:spLocks noGrp="1"/>
          </p:cNvSpPr>
          <p:nvPr>
            <p:ph type="title"/>
          </p:nvPr>
        </p:nvSpPr>
        <p:spPr>
          <a:xfrm>
            <a:off x="672548" y="186011"/>
            <a:ext cx="8305800" cy="1143000"/>
          </a:xfrm>
        </p:spPr>
        <p:txBody>
          <a:bodyPr/>
          <a:lstStyle/>
          <a:p>
            <a:pPr algn="l"/>
            <a:r>
              <a:rPr lang="en-US" altLang="zh-CN" dirty="0"/>
              <a:t>Intel CET (Control-flow Enforcement Technology)</a:t>
            </a:r>
            <a:endParaRPr lang="zh-CN" altLang="en-US" dirty="0"/>
          </a:p>
        </p:txBody>
      </p:sp>
      <p:sp>
        <p:nvSpPr>
          <p:cNvPr id="4" name="文本框 3">
            <a:extLst>
              <a:ext uri="{FF2B5EF4-FFF2-40B4-BE49-F238E27FC236}">
                <a16:creationId xmlns:a16="http://schemas.microsoft.com/office/drawing/2014/main" id="{2D659E87-CC95-4E29-A6F1-AE2F7C0A0FAD}"/>
              </a:ext>
            </a:extLst>
          </p:cNvPr>
          <p:cNvSpPr txBox="1"/>
          <p:nvPr/>
        </p:nvSpPr>
        <p:spPr>
          <a:xfrm>
            <a:off x="146824" y="6550223"/>
            <a:ext cx="8844776" cy="307777"/>
          </a:xfrm>
          <a:prstGeom prst="rect">
            <a:avLst/>
          </a:prstGeom>
          <a:noFill/>
        </p:spPr>
        <p:txBody>
          <a:bodyPr wrap="square" rtlCol="0">
            <a:spAutoFit/>
          </a:bodyPr>
          <a:lstStyle/>
          <a:p>
            <a:r>
              <a:rPr lang="en-US" altLang="zh-CN" sz="1400" b="0" dirty="0"/>
              <a:t>https://software.intel.com/sites/default/files/managed/4d/2a/control-flow-enforcement-technology-preview.pdf</a:t>
            </a:r>
            <a:endParaRPr lang="zh-CN" altLang="en-US" sz="1400" b="0" dirty="0"/>
          </a:p>
        </p:txBody>
      </p:sp>
      <p:sp>
        <p:nvSpPr>
          <p:cNvPr id="3" name="灯片编号占位符 2">
            <a:extLst>
              <a:ext uri="{FF2B5EF4-FFF2-40B4-BE49-F238E27FC236}">
                <a16:creationId xmlns:a16="http://schemas.microsoft.com/office/drawing/2014/main" id="{98CF00E9-8CB5-4795-A0F8-8535AFFFC081}"/>
              </a:ext>
            </a:extLst>
          </p:cNvPr>
          <p:cNvSpPr>
            <a:spLocks noGrp="1"/>
          </p:cNvSpPr>
          <p:nvPr>
            <p:ph type="sldNum" sz="quarter" idx="10"/>
          </p:nvPr>
        </p:nvSpPr>
        <p:spPr/>
        <p:txBody>
          <a:bodyPr/>
          <a:lstStyle/>
          <a:p>
            <a:pPr>
              <a:defRPr/>
            </a:pPr>
            <a:fld id="{C9D1E93E-F34F-496D-BF1C-D8229D0E4D84}" type="slidenum">
              <a:rPr lang="en-US" smtClean="0"/>
              <a:t>141</a:t>
            </a:fld>
            <a:endParaRPr lang="en-US"/>
          </a:p>
        </p:txBody>
      </p:sp>
    </p:spTree>
    <p:extLst>
      <p:ext uri="{BB962C8B-B14F-4D97-AF65-F5344CB8AC3E}">
        <p14:creationId xmlns:p14="http://schemas.microsoft.com/office/powerpoint/2010/main" val="4027653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8DE81-3014-4EEE-8D0A-E1256FF24B81}"/>
              </a:ext>
            </a:extLst>
          </p:cNvPr>
          <p:cNvSpPr>
            <a:spLocks noGrp="1"/>
          </p:cNvSpPr>
          <p:nvPr>
            <p:ph type="title"/>
          </p:nvPr>
        </p:nvSpPr>
        <p:spPr/>
        <p:txBody>
          <a:bodyPr/>
          <a:lstStyle/>
          <a:p>
            <a:r>
              <a:rPr lang="zh-CN" altLang="en-US" dirty="0"/>
              <a:t>影子栈</a:t>
            </a:r>
            <a:r>
              <a:rPr lang="en-US" altLang="zh-CN" dirty="0"/>
              <a:t>Shadow Stack</a:t>
            </a:r>
            <a:endParaRPr lang="zh-CN" altLang="en-US" dirty="0"/>
          </a:p>
        </p:txBody>
      </p:sp>
      <p:sp>
        <p:nvSpPr>
          <p:cNvPr id="3" name="内容占位符 2">
            <a:extLst>
              <a:ext uri="{FF2B5EF4-FFF2-40B4-BE49-F238E27FC236}">
                <a16:creationId xmlns:a16="http://schemas.microsoft.com/office/drawing/2014/main" id="{C4158651-CE5A-4B36-81DB-146E2A984853}"/>
              </a:ext>
            </a:extLst>
          </p:cNvPr>
          <p:cNvSpPr>
            <a:spLocks noGrp="1"/>
          </p:cNvSpPr>
          <p:nvPr>
            <p:ph idx="1"/>
          </p:nvPr>
        </p:nvSpPr>
        <p:spPr>
          <a:xfrm>
            <a:off x="685800" y="1447800"/>
            <a:ext cx="7772400" cy="4495800"/>
          </a:xfrm>
        </p:spPr>
        <p:txBody>
          <a:bodyPr/>
          <a:lstStyle/>
          <a:p>
            <a:pPr>
              <a:lnSpc>
                <a:spcPct val="125000"/>
              </a:lnSpc>
            </a:pPr>
            <a:r>
              <a:rPr lang="zh-CN" altLang="en-US" dirty="0"/>
              <a:t>解决</a:t>
            </a:r>
            <a:r>
              <a:rPr lang="zh-CN" altLang="en-US" dirty="0">
                <a:solidFill>
                  <a:srgbClr val="FF0000"/>
                </a:solidFill>
              </a:rPr>
              <a:t>性能</a:t>
            </a:r>
            <a:r>
              <a:rPr lang="zh-CN" altLang="en-US" dirty="0"/>
              <a:t>和</a:t>
            </a:r>
            <a:r>
              <a:rPr lang="zh-CN" altLang="en-US" dirty="0">
                <a:solidFill>
                  <a:srgbClr val="FF0000"/>
                </a:solidFill>
              </a:rPr>
              <a:t>安全</a:t>
            </a:r>
            <a:r>
              <a:rPr lang="zh-CN" altLang="en-US" dirty="0"/>
              <a:t>问题</a:t>
            </a:r>
            <a:endParaRPr lang="en-US" altLang="zh-CN" dirty="0"/>
          </a:p>
          <a:p>
            <a:pPr lvl="1">
              <a:lnSpc>
                <a:spcPct val="125000"/>
              </a:lnSpc>
            </a:pPr>
            <a:r>
              <a:rPr lang="en-US" altLang="zh-CN" dirty="0" err="1"/>
              <a:t>ssp</a:t>
            </a:r>
            <a:r>
              <a:rPr lang="en-US" altLang="zh-CN" dirty="0"/>
              <a:t> (shadow stack pointer)</a:t>
            </a:r>
          </a:p>
          <a:p>
            <a:pPr lvl="1">
              <a:lnSpc>
                <a:spcPct val="125000"/>
              </a:lnSpc>
            </a:pPr>
            <a:r>
              <a:rPr lang="en-US" altLang="zh-CN" dirty="0"/>
              <a:t>call </a:t>
            </a:r>
            <a:r>
              <a:rPr lang="zh-CN" altLang="en-US" dirty="0"/>
              <a:t>和</a:t>
            </a:r>
            <a:r>
              <a:rPr lang="en-US" altLang="zh-CN" dirty="0"/>
              <a:t> ret </a:t>
            </a:r>
            <a:r>
              <a:rPr lang="zh-CN" altLang="en-US" dirty="0"/>
              <a:t>自动更新 </a:t>
            </a:r>
            <a:r>
              <a:rPr lang="en-US" altLang="zh-CN" dirty="0" err="1"/>
              <a:t>esp</a:t>
            </a:r>
            <a:r>
              <a:rPr lang="zh-CN" altLang="en-US" dirty="0"/>
              <a:t>和</a:t>
            </a:r>
            <a:r>
              <a:rPr lang="en-US" altLang="zh-CN" dirty="0" err="1"/>
              <a:t>ssp</a:t>
            </a:r>
            <a:endParaRPr lang="en-US" altLang="zh-CN" dirty="0"/>
          </a:p>
          <a:p>
            <a:pPr lvl="1">
              <a:lnSpc>
                <a:spcPct val="125000"/>
              </a:lnSpc>
            </a:pPr>
            <a:r>
              <a:rPr lang="zh-CN" altLang="en-US" dirty="0"/>
              <a:t>无法手动更新</a:t>
            </a:r>
            <a:r>
              <a:rPr lang="en-US" altLang="zh-CN" dirty="0"/>
              <a:t>shadow stack</a:t>
            </a:r>
            <a:endParaRPr lang="zh-CN" altLang="en-US" dirty="0"/>
          </a:p>
        </p:txBody>
      </p:sp>
      <p:pic>
        <p:nvPicPr>
          <p:cNvPr id="4" name="图片 3">
            <a:extLst>
              <a:ext uri="{FF2B5EF4-FFF2-40B4-BE49-F238E27FC236}">
                <a16:creationId xmlns:a16="http://schemas.microsoft.com/office/drawing/2014/main" id="{C7434FB7-69E1-4168-AE33-69A0E7667F68}"/>
              </a:ext>
            </a:extLst>
          </p:cNvPr>
          <p:cNvPicPr>
            <a:picLocks noChangeAspect="1"/>
          </p:cNvPicPr>
          <p:nvPr/>
        </p:nvPicPr>
        <p:blipFill>
          <a:blip r:embed="rId2"/>
          <a:stretch>
            <a:fillRect/>
          </a:stretch>
        </p:blipFill>
        <p:spPr>
          <a:xfrm>
            <a:off x="2286000" y="4056133"/>
            <a:ext cx="4571999" cy="2039867"/>
          </a:xfrm>
          <a:prstGeom prst="rect">
            <a:avLst/>
          </a:prstGeom>
        </p:spPr>
      </p:pic>
      <p:sp>
        <p:nvSpPr>
          <p:cNvPr id="5" name="灯片编号占位符 4">
            <a:extLst>
              <a:ext uri="{FF2B5EF4-FFF2-40B4-BE49-F238E27FC236}">
                <a16:creationId xmlns:a16="http://schemas.microsoft.com/office/drawing/2014/main" id="{2CDAFD4D-2BCF-4C39-B166-4B3CF5FAD9B6}"/>
              </a:ext>
            </a:extLst>
          </p:cNvPr>
          <p:cNvSpPr>
            <a:spLocks noGrp="1"/>
          </p:cNvSpPr>
          <p:nvPr>
            <p:ph type="sldNum" sz="quarter" idx="10"/>
          </p:nvPr>
        </p:nvSpPr>
        <p:spPr/>
        <p:txBody>
          <a:bodyPr/>
          <a:lstStyle/>
          <a:p>
            <a:pPr>
              <a:defRPr/>
            </a:pPr>
            <a:fld id="{C9D1E93E-F34F-496D-BF1C-D8229D0E4D84}" type="slidenum">
              <a:rPr lang="en-US" smtClean="0"/>
              <a:t>142</a:t>
            </a:fld>
            <a:endParaRPr lang="en-US"/>
          </a:p>
        </p:txBody>
      </p:sp>
    </p:spTree>
    <p:extLst>
      <p:ext uri="{BB962C8B-B14F-4D97-AF65-F5344CB8AC3E}">
        <p14:creationId xmlns:p14="http://schemas.microsoft.com/office/powerpoint/2010/main" val="5254822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211CC-B86A-4FA2-8907-6AEC44E33279}"/>
              </a:ext>
            </a:extLst>
          </p:cNvPr>
          <p:cNvSpPr>
            <a:spLocks noGrp="1"/>
          </p:cNvSpPr>
          <p:nvPr>
            <p:ph type="title"/>
          </p:nvPr>
        </p:nvSpPr>
        <p:spPr/>
        <p:txBody>
          <a:bodyPr/>
          <a:lstStyle/>
          <a:p>
            <a:r>
              <a:rPr lang="zh-CN" altLang="en-US" dirty="0"/>
              <a:t>间接分支跟踪</a:t>
            </a:r>
            <a:br>
              <a:rPr lang="en-US" altLang="zh-CN" dirty="0"/>
            </a:br>
            <a:r>
              <a:rPr lang="en-US" altLang="zh-CN" dirty="0"/>
              <a:t>Indirect Branch Tracking</a:t>
            </a:r>
            <a:r>
              <a:rPr lang="zh-CN" altLang="en-US" dirty="0"/>
              <a:t> </a:t>
            </a:r>
            <a:r>
              <a:rPr lang="en-US" altLang="zh-CN" dirty="0"/>
              <a:t>(IBT) </a:t>
            </a:r>
            <a:endParaRPr lang="zh-CN" altLang="en-US" dirty="0"/>
          </a:p>
        </p:txBody>
      </p:sp>
      <p:pic>
        <p:nvPicPr>
          <p:cNvPr id="5" name="内容占位符 4">
            <a:extLst>
              <a:ext uri="{FF2B5EF4-FFF2-40B4-BE49-F238E27FC236}">
                <a16:creationId xmlns:a16="http://schemas.microsoft.com/office/drawing/2014/main" id="{6A1CE1E1-88E1-4C22-ACDD-E416CD950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67112"/>
            <a:ext cx="7997046" cy="4076488"/>
          </a:xfrm>
        </p:spPr>
      </p:pic>
      <p:sp>
        <p:nvSpPr>
          <p:cNvPr id="3" name="灯片编号占位符 2">
            <a:extLst>
              <a:ext uri="{FF2B5EF4-FFF2-40B4-BE49-F238E27FC236}">
                <a16:creationId xmlns:a16="http://schemas.microsoft.com/office/drawing/2014/main" id="{3119791B-AEB8-4866-922D-BA18EA4BBE28}"/>
              </a:ext>
            </a:extLst>
          </p:cNvPr>
          <p:cNvSpPr>
            <a:spLocks noGrp="1"/>
          </p:cNvSpPr>
          <p:nvPr>
            <p:ph type="sldNum" sz="quarter" idx="10"/>
          </p:nvPr>
        </p:nvSpPr>
        <p:spPr/>
        <p:txBody>
          <a:bodyPr/>
          <a:lstStyle/>
          <a:p>
            <a:pPr>
              <a:defRPr/>
            </a:pPr>
            <a:fld id="{C9D1E93E-F34F-496D-BF1C-D8229D0E4D84}" type="slidenum">
              <a:rPr lang="en-US" smtClean="0"/>
              <a:t>143</a:t>
            </a:fld>
            <a:endParaRPr lang="en-US"/>
          </a:p>
        </p:txBody>
      </p:sp>
      <p:sp>
        <p:nvSpPr>
          <p:cNvPr id="4" name="文本框 3">
            <a:extLst>
              <a:ext uri="{FF2B5EF4-FFF2-40B4-BE49-F238E27FC236}">
                <a16:creationId xmlns:a16="http://schemas.microsoft.com/office/drawing/2014/main" id="{94089F9A-D303-4228-BF05-90C7C9725DB0}"/>
              </a:ext>
            </a:extLst>
          </p:cNvPr>
          <p:cNvSpPr txBox="1"/>
          <p:nvPr/>
        </p:nvSpPr>
        <p:spPr>
          <a:xfrm>
            <a:off x="990600" y="5502414"/>
            <a:ext cx="3348846" cy="707886"/>
          </a:xfrm>
          <a:prstGeom prst="rect">
            <a:avLst/>
          </a:prstGeom>
          <a:noFill/>
        </p:spPr>
        <p:txBody>
          <a:bodyPr wrap="square" rtlCol="0">
            <a:spAutoFit/>
          </a:bodyPr>
          <a:lstStyle/>
          <a:p>
            <a:r>
              <a:rPr lang="zh-CN" altLang="en-US" b="0" dirty="0">
                <a:latin typeface="Courier"/>
              </a:rPr>
              <a:t>所有的间接分支必须以</a:t>
            </a:r>
            <a:r>
              <a:rPr lang="en-US" altLang="zh-CN" b="0" dirty="0">
                <a:solidFill>
                  <a:srgbClr val="FF0000"/>
                </a:solidFill>
                <a:latin typeface="Courier"/>
              </a:rPr>
              <a:t>ENDBR</a:t>
            </a:r>
            <a:r>
              <a:rPr lang="zh-CN" altLang="en-US" b="0" dirty="0">
                <a:latin typeface="Courier"/>
              </a:rPr>
              <a:t>开始</a:t>
            </a:r>
          </a:p>
        </p:txBody>
      </p:sp>
    </p:spTree>
    <p:extLst>
      <p:ext uri="{BB962C8B-B14F-4D97-AF65-F5344CB8AC3E}">
        <p14:creationId xmlns:p14="http://schemas.microsoft.com/office/powerpoint/2010/main" val="14009863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4D187-6831-4C22-8A68-A333F698FF88}"/>
              </a:ext>
            </a:extLst>
          </p:cNvPr>
          <p:cNvSpPr>
            <a:spLocks noGrp="1"/>
          </p:cNvSpPr>
          <p:nvPr>
            <p:ph type="title"/>
          </p:nvPr>
        </p:nvSpPr>
        <p:spPr/>
        <p:txBody>
          <a:bodyPr/>
          <a:lstStyle/>
          <a:p>
            <a:r>
              <a:rPr lang="en-US" altLang="zh-CN" dirty="0"/>
              <a:t>CET </a:t>
            </a:r>
            <a:r>
              <a:rPr lang="zh-CN" altLang="en-US" dirty="0"/>
              <a:t>指令</a:t>
            </a:r>
          </a:p>
        </p:txBody>
      </p:sp>
      <p:sp>
        <p:nvSpPr>
          <p:cNvPr id="3" name="内容占位符 2">
            <a:extLst>
              <a:ext uri="{FF2B5EF4-FFF2-40B4-BE49-F238E27FC236}">
                <a16:creationId xmlns:a16="http://schemas.microsoft.com/office/drawing/2014/main" id="{2AE5469C-6B14-4958-83C5-F746C77689CA}"/>
              </a:ext>
            </a:extLst>
          </p:cNvPr>
          <p:cNvSpPr>
            <a:spLocks noGrp="1"/>
          </p:cNvSpPr>
          <p:nvPr>
            <p:ph idx="1"/>
          </p:nvPr>
        </p:nvSpPr>
        <p:spPr/>
        <p:txBody>
          <a:bodyPr/>
          <a:lstStyle/>
          <a:p>
            <a:r>
              <a:rPr lang="en-US" altLang="zh-CN" b="0" dirty="0">
                <a:latin typeface="Courier New" panose="02070309020205020404" pitchFamily="49" charset="0"/>
                <a:cs typeface="Courier New" panose="02070309020205020404" pitchFamily="49" charset="0"/>
              </a:rPr>
              <a:t>RDSSP</a:t>
            </a:r>
            <a:r>
              <a:rPr lang="en-US" altLang="zh-CN" b="0" dirty="0"/>
              <a:t> –</a:t>
            </a:r>
            <a:r>
              <a:rPr lang="zh-CN" altLang="en-US" b="0" dirty="0"/>
              <a:t>读影子栈指针</a:t>
            </a:r>
            <a:endParaRPr lang="en-US" altLang="zh-CN" b="0" dirty="0"/>
          </a:p>
          <a:p>
            <a:r>
              <a:rPr lang="en-US" altLang="zh-CN" b="0" dirty="0">
                <a:latin typeface="Courier New" panose="02070309020205020404" pitchFamily="49" charset="0"/>
                <a:cs typeface="Courier New" panose="02070309020205020404" pitchFamily="49" charset="0"/>
              </a:rPr>
              <a:t>INCSSP</a:t>
            </a:r>
            <a:r>
              <a:rPr lang="en-US" altLang="zh-CN" b="0" dirty="0"/>
              <a:t> –</a:t>
            </a:r>
            <a:r>
              <a:rPr lang="zh-CN" altLang="en-US" b="0" dirty="0"/>
              <a:t>影子栈展开</a:t>
            </a:r>
            <a:endParaRPr lang="en-US" altLang="zh-CN" b="0" dirty="0"/>
          </a:p>
          <a:p>
            <a:r>
              <a:rPr lang="en-US" altLang="zh-CN" b="0" dirty="0">
                <a:latin typeface="Courier New" panose="02070309020205020404" pitchFamily="49" charset="0"/>
                <a:cs typeface="Courier New" panose="02070309020205020404" pitchFamily="49" charset="0"/>
              </a:rPr>
              <a:t>RSTORSSP, SAVEPREVSSP </a:t>
            </a:r>
            <a:r>
              <a:rPr lang="en-US" altLang="zh-CN" b="0" dirty="0"/>
              <a:t>–</a:t>
            </a:r>
            <a:r>
              <a:rPr lang="zh-CN" altLang="en-US" b="0" dirty="0"/>
              <a:t>影子栈上下文转化</a:t>
            </a:r>
            <a:endParaRPr lang="en-US" altLang="zh-CN" b="0" dirty="0"/>
          </a:p>
          <a:p>
            <a:r>
              <a:rPr lang="en-US" altLang="zh-CN" b="0" dirty="0">
                <a:latin typeface="Courier New" panose="02070309020205020404" pitchFamily="49" charset="0"/>
                <a:cs typeface="Courier New" panose="02070309020205020404" pitchFamily="49" charset="0"/>
              </a:rPr>
              <a:t>SETSSBSY, CLRSSBSY </a:t>
            </a:r>
            <a:r>
              <a:rPr lang="en-US" altLang="zh-CN" b="0" dirty="0"/>
              <a:t>–</a:t>
            </a:r>
            <a:r>
              <a:rPr lang="zh-CN" altLang="en-US" b="0" dirty="0"/>
              <a:t>标记影子栈在使用中</a:t>
            </a:r>
            <a:endParaRPr lang="en-US" altLang="zh-CN" b="0" dirty="0"/>
          </a:p>
          <a:p>
            <a:endParaRPr lang="en-US" altLang="zh-CN" b="0" dirty="0"/>
          </a:p>
          <a:p>
            <a:r>
              <a:rPr lang="en-US" altLang="zh-CN" b="0" dirty="0">
                <a:latin typeface="Courier New" panose="02070309020205020404" pitchFamily="49" charset="0"/>
                <a:cs typeface="Courier New" panose="02070309020205020404" pitchFamily="49" charset="0"/>
              </a:rPr>
              <a:t>ENDBR, No-Track </a:t>
            </a:r>
            <a:r>
              <a:rPr lang="en-US" altLang="zh-CN" b="0" dirty="0"/>
              <a:t>– </a:t>
            </a:r>
            <a:r>
              <a:rPr lang="zh-CN" altLang="en-US" b="0" dirty="0"/>
              <a:t>间接分支跟踪</a:t>
            </a:r>
            <a:endParaRPr lang="en-US" altLang="zh-CN" b="0" dirty="0"/>
          </a:p>
        </p:txBody>
      </p:sp>
      <p:sp>
        <p:nvSpPr>
          <p:cNvPr id="4" name="灯片编号占位符 3">
            <a:extLst>
              <a:ext uri="{FF2B5EF4-FFF2-40B4-BE49-F238E27FC236}">
                <a16:creationId xmlns:a16="http://schemas.microsoft.com/office/drawing/2014/main" id="{B3CB11C4-9EFF-4714-9827-E7B999DDFBB0}"/>
              </a:ext>
            </a:extLst>
          </p:cNvPr>
          <p:cNvSpPr>
            <a:spLocks noGrp="1"/>
          </p:cNvSpPr>
          <p:nvPr>
            <p:ph type="sldNum" sz="quarter" idx="10"/>
          </p:nvPr>
        </p:nvSpPr>
        <p:spPr/>
        <p:txBody>
          <a:bodyPr/>
          <a:lstStyle/>
          <a:p>
            <a:pPr>
              <a:defRPr/>
            </a:pPr>
            <a:fld id="{C9D1E93E-F34F-496D-BF1C-D8229D0E4D84}" type="slidenum">
              <a:rPr lang="en-US" smtClean="0"/>
              <a:t>144</a:t>
            </a:fld>
            <a:endParaRPr lang="en-US"/>
          </a:p>
        </p:txBody>
      </p:sp>
    </p:spTree>
    <p:extLst>
      <p:ext uri="{BB962C8B-B14F-4D97-AF65-F5344CB8AC3E}">
        <p14:creationId xmlns:p14="http://schemas.microsoft.com/office/powerpoint/2010/main" val="2413741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3FB9F-1E48-4A1F-8349-C0D0947A4F9A}"/>
              </a:ext>
            </a:extLst>
          </p:cNvPr>
          <p:cNvSpPr>
            <a:spLocks noGrp="1"/>
          </p:cNvSpPr>
          <p:nvPr>
            <p:ph type="title"/>
          </p:nvPr>
        </p:nvSpPr>
        <p:spPr>
          <a:xfrm>
            <a:off x="685800" y="228600"/>
            <a:ext cx="8001000" cy="1143000"/>
          </a:xfrm>
        </p:spPr>
        <p:txBody>
          <a:bodyPr/>
          <a:lstStyle/>
          <a:p>
            <a:pPr algn="l"/>
            <a:r>
              <a:rPr lang="en-US" altLang="zh-CN" dirty="0"/>
              <a:t>Intel CET</a:t>
            </a:r>
            <a:endParaRPr lang="zh-CN" altLang="en-US" dirty="0"/>
          </a:p>
        </p:txBody>
      </p:sp>
      <p:sp>
        <p:nvSpPr>
          <p:cNvPr id="3" name="内容占位符 2">
            <a:extLst>
              <a:ext uri="{FF2B5EF4-FFF2-40B4-BE49-F238E27FC236}">
                <a16:creationId xmlns:a16="http://schemas.microsoft.com/office/drawing/2014/main" id="{9E86A23B-7694-46AC-BE16-4566F1E4F533}"/>
              </a:ext>
            </a:extLst>
          </p:cNvPr>
          <p:cNvSpPr>
            <a:spLocks noGrp="1"/>
          </p:cNvSpPr>
          <p:nvPr>
            <p:ph idx="1"/>
          </p:nvPr>
        </p:nvSpPr>
        <p:spPr>
          <a:xfrm>
            <a:off x="685800" y="1600200"/>
            <a:ext cx="8153400" cy="4495800"/>
          </a:xfrm>
        </p:spPr>
        <p:txBody>
          <a:bodyPr/>
          <a:lstStyle/>
          <a:p>
            <a:pPr>
              <a:lnSpc>
                <a:spcPct val="125000"/>
              </a:lnSpc>
            </a:pPr>
            <a:r>
              <a:rPr lang="en-US" altLang="zh-CN" b="0" dirty="0"/>
              <a:t>CET </a:t>
            </a:r>
            <a:r>
              <a:rPr lang="zh-CN" altLang="en-US" b="0" dirty="0"/>
              <a:t>支持</a:t>
            </a:r>
            <a:endParaRPr lang="en-US" altLang="zh-CN" b="0" dirty="0"/>
          </a:p>
          <a:p>
            <a:pPr lvl="1">
              <a:lnSpc>
                <a:spcPct val="125000"/>
              </a:lnSpc>
            </a:pPr>
            <a:r>
              <a:rPr lang="en-US" altLang="zh-CN" b="0" dirty="0"/>
              <a:t>Glibc: </a:t>
            </a:r>
            <a:r>
              <a:rPr lang="en-US" altLang="zh-CN" u="sng" dirty="0"/>
              <a:t>https://man7.org/linux/man-pages/man1/gcc.1.html</a:t>
            </a:r>
          </a:p>
          <a:p>
            <a:pPr lvl="1">
              <a:lnSpc>
                <a:spcPct val="125000"/>
              </a:lnSpc>
            </a:pPr>
            <a:r>
              <a:rPr lang="en-US" altLang="zh-CN" b="0" dirty="0"/>
              <a:t>Microsoft: Hardware-enforced Stack Protection, </a:t>
            </a:r>
            <a:r>
              <a:rPr lang="zh-CN" altLang="en-US" dirty="0">
                <a:hlinkClick r:id="rId2">
                  <a:extLst>
                    <a:ext uri="{A12FA001-AC4F-418D-AE19-62706E023703}">
                      <ahyp:hlinkClr xmlns:ahyp="http://schemas.microsoft.com/office/drawing/2018/hyperlinkcolor" val="tx"/>
                    </a:ext>
                  </a:extLst>
                </a:hlinkClick>
              </a:rPr>
              <a:t>https://www.zdnet.com/article/microsoft-announces-new-hardware-enforced-stack-protection-feature/</a:t>
            </a:r>
            <a:endParaRPr lang="en-US" altLang="zh-CN" dirty="0"/>
          </a:p>
        </p:txBody>
      </p:sp>
      <p:sp>
        <p:nvSpPr>
          <p:cNvPr id="4" name="灯片编号占位符 3">
            <a:extLst>
              <a:ext uri="{FF2B5EF4-FFF2-40B4-BE49-F238E27FC236}">
                <a16:creationId xmlns:a16="http://schemas.microsoft.com/office/drawing/2014/main" id="{3204D6EF-57B8-4380-B9D8-4564AD8F5BE4}"/>
              </a:ext>
            </a:extLst>
          </p:cNvPr>
          <p:cNvSpPr>
            <a:spLocks noGrp="1"/>
          </p:cNvSpPr>
          <p:nvPr>
            <p:ph type="sldNum" sz="quarter" idx="10"/>
          </p:nvPr>
        </p:nvSpPr>
        <p:spPr/>
        <p:txBody>
          <a:bodyPr/>
          <a:lstStyle/>
          <a:p>
            <a:pPr>
              <a:defRPr/>
            </a:pPr>
            <a:fld id="{C9D1E93E-F34F-496D-BF1C-D8229D0E4D84}" type="slidenum">
              <a:rPr lang="en-US" smtClean="0"/>
              <a:t>145</a:t>
            </a:fld>
            <a:endParaRPr lang="en-US"/>
          </a:p>
        </p:txBody>
      </p:sp>
    </p:spTree>
    <p:extLst>
      <p:ext uri="{BB962C8B-B14F-4D97-AF65-F5344CB8AC3E}">
        <p14:creationId xmlns:p14="http://schemas.microsoft.com/office/powerpoint/2010/main" val="34474858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C6EF-BEC8-4193-BBB1-ADA9E10A42D9}"/>
              </a:ext>
            </a:extLst>
          </p:cNvPr>
          <p:cNvSpPr>
            <a:spLocks noGrp="1"/>
          </p:cNvSpPr>
          <p:nvPr>
            <p:ph type="title"/>
          </p:nvPr>
        </p:nvSpPr>
        <p:spPr>
          <a:xfrm>
            <a:off x="685800" y="228600"/>
            <a:ext cx="8077200" cy="1143000"/>
          </a:xfrm>
        </p:spPr>
        <p:txBody>
          <a:bodyPr/>
          <a:lstStyle/>
          <a:p>
            <a:pPr algn="l"/>
            <a:r>
              <a:rPr lang="en-US" altLang="zh-CN" dirty="0"/>
              <a:t>Microsoft: </a:t>
            </a:r>
            <a:r>
              <a:rPr lang="zh-CN" altLang="en-US" dirty="0"/>
              <a:t>基于硬件实现的栈保护</a:t>
            </a:r>
          </a:p>
        </p:txBody>
      </p:sp>
      <p:sp>
        <p:nvSpPr>
          <p:cNvPr id="3" name="内容占位符 2">
            <a:extLst>
              <a:ext uri="{FF2B5EF4-FFF2-40B4-BE49-F238E27FC236}">
                <a16:creationId xmlns:a16="http://schemas.microsoft.com/office/drawing/2014/main" id="{E419E0A5-1861-41F3-AEA4-94DD10B3E8D4}"/>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BE410527-425B-4AE3-8BCF-0A717B4253CF}"/>
              </a:ext>
            </a:extLst>
          </p:cNvPr>
          <p:cNvPicPr>
            <a:picLocks noChangeAspect="1"/>
          </p:cNvPicPr>
          <p:nvPr/>
        </p:nvPicPr>
        <p:blipFill>
          <a:blip r:embed="rId3"/>
          <a:stretch>
            <a:fillRect/>
          </a:stretch>
        </p:blipFill>
        <p:spPr>
          <a:xfrm>
            <a:off x="333406" y="1600200"/>
            <a:ext cx="8397999" cy="4724400"/>
          </a:xfrm>
          <a:prstGeom prst="rect">
            <a:avLst/>
          </a:prstGeom>
        </p:spPr>
      </p:pic>
      <p:sp>
        <p:nvSpPr>
          <p:cNvPr id="5" name="灯片编号占位符 4">
            <a:extLst>
              <a:ext uri="{FF2B5EF4-FFF2-40B4-BE49-F238E27FC236}">
                <a16:creationId xmlns:a16="http://schemas.microsoft.com/office/drawing/2014/main" id="{7954BFD0-5355-4E3D-8173-722D3DC64B99}"/>
              </a:ext>
            </a:extLst>
          </p:cNvPr>
          <p:cNvSpPr>
            <a:spLocks noGrp="1"/>
          </p:cNvSpPr>
          <p:nvPr>
            <p:ph type="sldNum" sz="quarter" idx="10"/>
          </p:nvPr>
        </p:nvSpPr>
        <p:spPr/>
        <p:txBody>
          <a:bodyPr/>
          <a:lstStyle/>
          <a:p>
            <a:pPr>
              <a:defRPr/>
            </a:pPr>
            <a:fld id="{C9D1E93E-F34F-496D-BF1C-D8229D0E4D84}" type="slidenum">
              <a:rPr lang="en-US" smtClean="0"/>
              <a:t>146</a:t>
            </a:fld>
            <a:endParaRPr lang="en-US"/>
          </a:p>
        </p:txBody>
      </p:sp>
    </p:spTree>
    <p:extLst>
      <p:ext uri="{BB962C8B-B14F-4D97-AF65-F5344CB8AC3E}">
        <p14:creationId xmlns:p14="http://schemas.microsoft.com/office/powerpoint/2010/main" val="4326699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91BA9-CEE5-4BA9-8600-AB5EE0B62941}"/>
              </a:ext>
            </a:extLst>
          </p:cNvPr>
          <p:cNvSpPr>
            <a:spLocks noGrp="1"/>
          </p:cNvSpPr>
          <p:nvPr>
            <p:ph type="title"/>
          </p:nvPr>
        </p:nvSpPr>
        <p:spPr>
          <a:xfrm>
            <a:off x="685800" y="228600"/>
            <a:ext cx="8001000" cy="1143000"/>
          </a:xfrm>
        </p:spPr>
        <p:txBody>
          <a:bodyPr/>
          <a:lstStyle/>
          <a:p>
            <a:pPr algn="l"/>
            <a:r>
              <a:rPr lang="en-US" altLang="zh-CN" dirty="0"/>
              <a:t>Microsoft: </a:t>
            </a:r>
            <a:r>
              <a:rPr lang="zh-CN" altLang="en-US" dirty="0"/>
              <a:t>基于硬件实现的栈保护</a:t>
            </a:r>
          </a:p>
        </p:txBody>
      </p:sp>
      <p:pic>
        <p:nvPicPr>
          <p:cNvPr id="4" name="图片 3">
            <a:extLst>
              <a:ext uri="{FF2B5EF4-FFF2-40B4-BE49-F238E27FC236}">
                <a16:creationId xmlns:a16="http://schemas.microsoft.com/office/drawing/2014/main" id="{F1233131-4DF9-4AB7-A585-ED2B821ABC07}"/>
              </a:ext>
            </a:extLst>
          </p:cNvPr>
          <p:cNvPicPr>
            <a:picLocks noChangeAspect="1"/>
          </p:cNvPicPr>
          <p:nvPr/>
        </p:nvPicPr>
        <p:blipFill>
          <a:blip r:embed="rId2"/>
          <a:stretch>
            <a:fillRect/>
          </a:stretch>
        </p:blipFill>
        <p:spPr>
          <a:xfrm>
            <a:off x="4614414" y="2157412"/>
            <a:ext cx="4527727" cy="2757488"/>
          </a:xfrm>
          <a:prstGeom prst="rect">
            <a:avLst/>
          </a:prstGeom>
        </p:spPr>
      </p:pic>
      <p:pic>
        <p:nvPicPr>
          <p:cNvPr id="5" name="图片 4">
            <a:extLst>
              <a:ext uri="{FF2B5EF4-FFF2-40B4-BE49-F238E27FC236}">
                <a16:creationId xmlns:a16="http://schemas.microsoft.com/office/drawing/2014/main" id="{654AAFD0-77CA-4D28-A246-FA2EBEE55655}"/>
              </a:ext>
            </a:extLst>
          </p:cNvPr>
          <p:cNvPicPr>
            <a:picLocks noChangeAspect="1"/>
          </p:cNvPicPr>
          <p:nvPr/>
        </p:nvPicPr>
        <p:blipFill>
          <a:blip r:embed="rId3"/>
          <a:stretch>
            <a:fillRect/>
          </a:stretch>
        </p:blipFill>
        <p:spPr>
          <a:xfrm>
            <a:off x="533400" y="2157412"/>
            <a:ext cx="3810000" cy="2628900"/>
          </a:xfrm>
          <a:prstGeom prst="rect">
            <a:avLst/>
          </a:prstGeom>
        </p:spPr>
      </p:pic>
      <p:sp>
        <p:nvSpPr>
          <p:cNvPr id="6" name="文本框 5">
            <a:extLst>
              <a:ext uri="{FF2B5EF4-FFF2-40B4-BE49-F238E27FC236}">
                <a16:creationId xmlns:a16="http://schemas.microsoft.com/office/drawing/2014/main" id="{88CC5BDC-AF17-44C6-A24A-68686990130C}"/>
              </a:ext>
            </a:extLst>
          </p:cNvPr>
          <p:cNvSpPr txBox="1"/>
          <p:nvPr/>
        </p:nvSpPr>
        <p:spPr>
          <a:xfrm>
            <a:off x="1752600" y="5230603"/>
            <a:ext cx="2438400" cy="400110"/>
          </a:xfrm>
          <a:prstGeom prst="rect">
            <a:avLst/>
          </a:prstGeom>
          <a:noFill/>
        </p:spPr>
        <p:txBody>
          <a:bodyPr wrap="square" rtlCol="0">
            <a:spAutoFit/>
          </a:bodyPr>
          <a:lstStyle/>
          <a:p>
            <a:r>
              <a:rPr lang="en-US" altLang="zh-CN" dirty="0"/>
              <a:t>ROP</a:t>
            </a:r>
            <a:r>
              <a:rPr lang="zh-CN" altLang="en-US" dirty="0"/>
              <a:t>问题</a:t>
            </a:r>
          </a:p>
        </p:txBody>
      </p:sp>
      <p:sp>
        <p:nvSpPr>
          <p:cNvPr id="7" name="文本框 6">
            <a:extLst>
              <a:ext uri="{FF2B5EF4-FFF2-40B4-BE49-F238E27FC236}">
                <a16:creationId xmlns:a16="http://schemas.microsoft.com/office/drawing/2014/main" id="{171AE2EA-C248-47F0-AB34-C0BE0E4CCFE0}"/>
              </a:ext>
            </a:extLst>
          </p:cNvPr>
          <p:cNvSpPr txBox="1"/>
          <p:nvPr/>
        </p:nvSpPr>
        <p:spPr>
          <a:xfrm>
            <a:off x="5819078" y="5334000"/>
            <a:ext cx="1981200" cy="400110"/>
          </a:xfrm>
          <a:prstGeom prst="rect">
            <a:avLst/>
          </a:prstGeom>
          <a:noFill/>
        </p:spPr>
        <p:txBody>
          <a:bodyPr wrap="square" rtlCol="0">
            <a:spAutoFit/>
          </a:bodyPr>
          <a:lstStyle/>
          <a:p>
            <a:r>
              <a:rPr lang="zh-CN" altLang="en-US" dirty="0"/>
              <a:t>影子栈</a:t>
            </a:r>
          </a:p>
        </p:txBody>
      </p:sp>
      <p:sp>
        <p:nvSpPr>
          <p:cNvPr id="8" name="文本框 7">
            <a:extLst>
              <a:ext uri="{FF2B5EF4-FFF2-40B4-BE49-F238E27FC236}">
                <a16:creationId xmlns:a16="http://schemas.microsoft.com/office/drawing/2014/main" id="{2D90438D-4E0B-4222-AFDC-556A838A9A8D}"/>
              </a:ext>
            </a:extLst>
          </p:cNvPr>
          <p:cNvSpPr txBox="1"/>
          <p:nvPr/>
        </p:nvSpPr>
        <p:spPr>
          <a:xfrm>
            <a:off x="4105507" y="5759301"/>
            <a:ext cx="5105400" cy="1098699"/>
          </a:xfrm>
          <a:prstGeom prst="rect">
            <a:avLst/>
          </a:prstGeom>
          <a:noFill/>
        </p:spPr>
        <p:txBody>
          <a:bodyPr wrap="square" rtlCol="0">
            <a:spAutoFit/>
          </a:bodyPr>
          <a:lstStyle/>
          <a:p>
            <a:pPr algn="l">
              <a:lnSpc>
                <a:spcPct val="125000"/>
              </a:lnSpc>
            </a:pPr>
            <a:r>
              <a:rPr lang="zh-CN" altLang="en-US" sz="1800" b="0" dirty="0">
                <a:solidFill>
                  <a:srgbClr val="FF0000"/>
                </a:solidFill>
              </a:rPr>
              <a:t>每条</a:t>
            </a:r>
            <a:r>
              <a:rPr lang="en-US" altLang="zh-CN" sz="1800" b="0" dirty="0">
                <a:solidFill>
                  <a:srgbClr val="FF0000"/>
                </a:solidFill>
              </a:rPr>
              <a:t>CALL</a:t>
            </a:r>
            <a:r>
              <a:rPr lang="zh-CN" altLang="en-US" sz="1800" b="0" dirty="0">
                <a:solidFill>
                  <a:srgbClr val="FF0000"/>
                </a:solidFill>
              </a:rPr>
              <a:t>指令上，返回地址都被压入栈和影子栈上；而在</a:t>
            </a:r>
            <a:r>
              <a:rPr lang="en-US" altLang="zh-CN" sz="1800" b="0" dirty="0">
                <a:solidFill>
                  <a:srgbClr val="FF0000"/>
                </a:solidFill>
              </a:rPr>
              <a:t>RET</a:t>
            </a:r>
            <a:r>
              <a:rPr lang="zh-CN" altLang="en-US" sz="1800" b="0" dirty="0">
                <a:solidFill>
                  <a:srgbClr val="FF0000"/>
                </a:solidFill>
              </a:rPr>
              <a:t>指令上，进行比较以确保完整性不受影响。 </a:t>
            </a:r>
            <a:endParaRPr lang="zh-CN" altLang="en-US" sz="1800" dirty="0">
              <a:solidFill>
                <a:srgbClr val="FF0000"/>
              </a:solidFill>
            </a:endParaRPr>
          </a:p>
        </p:txBody>
      </p:sp>
      <p:sp>
        <p:nvSpPr>
          <p:cNvPr id="3" name="灯片编号占位符 2">
            <a:extLst>
              <a:ext uri="{FF2B5EF4-FFF2-40B4-BE49-F238E27FC236}">
                <a16:creationId xmlns:a16="http://schemas.microsoft.com/office/drawing/2014/main" id="{73A45B74-9F8C-4BCF-8502-2CA942DF828C}"/>
              </a:ext>
            </a:extLst>
          </p:cNvPr>
          <p:cNvSpPr>
            <a:spLocks noGrp="1"/>
          </p:cNvSpPr>
          <p:nvPr>
            <p:ph type="sldNum" sz="quarter" idx="10"/>
          </p:nvPr>
        </p:nvSpPr>
        <p:spPr/>
        <p:txBody>
          <a:bodyPr/>
          <a:lstStyle/>
          <a:p>
            <a:pPr>
              <a:defRPr/>
            </a:pPr>
            <a:fld id="{C9D1E93E-F34F-496D-BF1C-D8229D0E4D84}" type="slidenum">
              <a:rPr lang="en-US" smtClean="0"/>
              <a:t>147</a:t>
            </a:fld>
            <a:endParaRPr lang="en-US"/>
          </a:p>
        </p:txBody>
      </p:sp>
    </p:spTree>
    <p:extLst>
      <p:ext uri="{BB962C8B-B14F-4D97-AF65-F5344CB8AC3E}">
        <p14:creationId xmlns:p14="http://schemas.microsoft.com/office/powerpoint/2010/main" val="5713562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C24669B-2FE6-4E69-9847-8BC7BB899CD5}"/>
              </a:ext>
            </a:extLst>
          </p:cNvPr>
          <p:cNvSpPr/>
          <p:nvPr/>
        </p:nvSpPr>
        <p:spPr>
          <a:xfrm>
            <a:off x="5615088" y="1470440"/>
            <a:ext cx="3186356" cy="169928"/>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050" b="0" dirty="0">
                <a:solidFill>
                  <a:srgbClr val="000000"/>
                </a:solidFill>
                <a:latin typeface="Arial"/>
              </a:rPr>
              <a:t>64-bit pointer</a:t>
            </a:r>
          </a:p>
        </p:txBody>
      </p:sp>
      <p:sp>
        <p:nvSpPr>
          <p:cNvPr id="3" name="Content Placeholder 2">
            <a:extLst>
              <a:ext uri="{FF2B5EF4-FFF2-40B4-BE49-F238E27FC236}">
                <a16:creationId xmlns:a16="http://schemas.microsoft.com/office/drawing/2014/main" id="{50CFB76F-7671-4AE3-9F20-FB2CB89EBC54}"/>
              </a:ext>
            </a:extLst>
          </p:cNvPr>
          <p:cNvSpPr>
            <a:spLocks noGrp="1"/>
          </p:cNvSpPr>
          <p:nvPr>
            <p:ph sz="quarter" idx="14"/>
          </p:nvPr>
        </p:nvSpPr>
        <p:spPr>
          <a:xfrm>
            <a:off x="134547" y="1636214"/>
            <a:ext cx="5288330" cy="3131157"/>
          </a:xfrm>
        </p:spPr>
        <p:txBody>
          <a:bodyPr/>
          <a:lstStyle/>
          <a:p>
            <a:pPr>
              <a:lnSpc>
                <a:spcPct val="125000"/>
              </a:lnSpc>
            </a:pPr>
            <a:r>
              <a:rPr lang="zh-CN" altLang="en-US" sz="1800" dirty="0"/>
              <a:t>指针认证代码</a:t>
            </a:r>
            <a:r>
              <a:rPr lang="en-US" sz="1800" dirty="0"/>
              <a:t>Pointer Authentication Codes (</a:t>
            </a:r>
            <a:r>
              <a:rPr lang="en-US" sz="1800" dirty="0">
                <a:solidFill>
                  <a:schemeClr val="accent1"/>
                </a:solidFill>
              </a:rPr>
              <a:t>PAC</a:t>
            </a:r>
            <a:r>
              <a:rPr lang="en-US" sz="1800" dirty="0"/>
              <a:t>)</a:t>
            </a:r>
          </a:p>
          <a:p>
            <a:pPr marL="435375" lvl="1" indent="-257175">
              <a:lnSpc>
                <a:spcPct val="125000"/>
              </a:lnSpc>
              <a:buFont typeface="Arial" panose="020B0604020202020204" pitchFamily="34" charset="0"/>
              <a:buChar char="•"/>
            </a:pPr>
            <a:r>
              <a:rPr lang="zh-CN" altLang="en-US" sz="1800" dirty="0"/>
              <a:t>填充在虚拟地址中未使用的部分</a:t>
            </a:r>
            <a:endParaRPr lang="en-US" sz="1800" dirty="0"/>
          </a:p>
          <a:p>
            <a:pPr marL="435375" lvl="1" indent="-257175">
              <a:lnSpc>
                <a:spcPct val="125000"/>
              </a:lnSpc>
              <a:buFont typeface="Arial" panose="020B0604020202020204" pitchFamily="34" charset="0"/>
              <a:buChar char="•"/>
            </a:pPr>
            <a:endParaRPr lang="en-US" sz="1800" dirty="0"/>
          </a:p>
          <a:p>
            <a:pPr>
              <a:lnSpc>
                <a:spcPct val="125000"/>
              </a:lnSpc>
            </a:pPr>
            <a:r>
              <a:rPr lang="zh-CN" altLang="en-US" sz="1800" dirty="0"/>
              <a:t>在更高的特权级配置</a:t>
            </a:r>
            <a:endParaRPr lang="en-US" altLang="zh-CN" sz="1800" dirty="0"/>
          </a:p>
          <a:p>
            <a:pPr>
              <a:lnSpc>
                <a:spcPct val="125000"/>
              </a:lnSpc>
            </a:pPr>
            <a:endParaRPr lang="en-US" sz="1800" dirty="0"/>
          </a:p>
          <a:p>
            <a:pPr>
              <a:lnSpc>
                <a:spcPct val="125000"/>
              </a:lnSpc>
            </a:pPr>
            <a:r>
              <a:rPr lang="zh-CN" altLang="en-US" sz="1800" dirty="0"/>
              <a:t>需要插入</a:t>
            </a:r>
            <a:r>
              <a:rPr lang="en-US" sz="1800" dirty="0"/>
              <a:t>PAC</a:t>
            </a:r>
            <a:r>
              <a:rPr lang="zh-CN" altLang="en-US" sz="1800" dirty="0"/>
              <a:t>处理指令</a:t>
            </a:r>
            <a:endParaRPr lang="en-US" sz="1800" dirty="0"/>
          </a:p>
          <a:p>
            <a:pPr marL="435375" lvl="1" indent="-257175">
              <a:lnSpc>
                <a:spcPct val="125000"/>
              </a:lnSpc>
              <a:buFont typeface="Arial" panose="020B0604020202020204" pitchFamily="34" charset="0"/>
              <a:buChar char="•"/>
            </a:pPr>
            <a:r>
              <a:rPr lang="zh-CN" altLang="en-US" sz="1800" dirty="0"/>
              <a:t>操作码决定使用的密钥</a:t>
            </a:r>
            <a:endParaRPr lang="en-US" sz="1800" dirty="0"/>
          </a:p>
          <a:p>
            <a:pPr marL="435375" lvl="1" indent="-257175">
              <a:lnSpc>
                <a:spcPct val="125000"/>
              </a:lnSpc>
              <a:buFont typeface="Arial" panose="020B0604020202020204" pitchFamily="34" charset="0"/>
              <a:buChar char="•"/>
            </a:pPr>
            <a:r>
              <a:rPr lang="zh-CN" altLang="en-US" sz="1800" dirty="0"/>
              <a:t>操作码设置</a:t>
            </a:r>
            <a:r>
              <a:rPr lang="en-US" altLang="zh-CN" sz="1800" dirty="0">
                <a:solidFill>
                  <a:schemeClr val="accent1"/>
                </a:solidFill>
              </a:rPr>
              <a:t>PA modifier </a:t>
            </a:r>
            <a:r>
              <a:rPr lang="en-US" altLang="zh-CN" sz="1800" dirty="0"/>
              <a:t>(</a:t>
            </a:r>
            <a:r>
              <a:rPr lang="zh-CN" altLang="en-US" sz="1800" dirty="0"/>
              <a:t>调整值</a:t>
            </a:r>
            <a:r>
              <a:rPr lang="en-US" altLang="zh-CN" sz="1800" dirty="0"/>
              <a:t>)</a:t>
            </a:r>
            <a:endParaRPr lang="en-US" sz="1800" dirty="0"/>
          </a:p>
          <a:p>
            <a:pPr marL="257175" indent="-257175">
              <a:lnSpc>
                <a:spcPct val="125000"/>
              </a:lnSpc>
              <a:buFont typeface="Arial" panose="020B0604020202020204" pitchFamily="34" charset="0"/>
              <a:buChar char="•"/>
            </a:pPr>
            <a:endParaRPr lang="en-US" sz="1800" dirty="0"/>
          </a:p>
        </p:txBody>
      </p:sp>
      <p:graphicFrame>
        <p:nvGraphicFramePr>
          <p:cNvPr id="6" name="Content Placeholder 5">
            <a:extLst>
              <a:ext uri="{FF2B5EF4-FFF2-40B4-BE49-F238E27FC236}">
                <a16:creationId xmlns:a16="http://schemas.microsoft.com/office/drawing/2014/main" id="{57871FE3-CD8E-4493-8C34-DF623904901A}"/>
              </a:ext>
            </a:extLst>
          </p:cNvPr>
          <p:cNvGraphicFramePr>
            <a:graphicFrameLocks noGrp="1"/>
          </p:cNvGraphicFramePr>
          <p:nvPr>
            <p:ph sz="quarter" idx="18"/>
          </p:nvPr>
        </p:nvGraphicFramePr>
        <p:xfrm>
          <a:off x="5476918" y="2996089"/>
          <a:ext cx="3535253" cy="2766060"/>
        </p:xfrm>
        <a:graphic>
          <a:graphicData uri="http://schemas.openxmlformats.org/drawingml/2006/table">
            <a:tbl>
              <a:tblPr firstRow="1" bandRow="1">
                <a:tableStyleId>{073A0DAA-6AF3-43AB-8588-CEC1D06C72B9}</a:tableStyleId>
              </a:tblPr>
              <a:tblGrid>
                <a:gridCol w="1052908">
                  <a:extLst>
                    <a:ext uri="{9D8B030D-6E8A-4147-A177-3AD203B41FA5}">
                      <a16:colId xmlns:a16="http://schemas.microsoft.com/office/drawing/2014/main" val="1790809003"/>
                    </a:ext>
                  </a:extLst>
                </a:gridCol>
                <a:gridCol w="513299">
                  <a:extLst>
                    <a:ext uri="{9D8B030D-6E8A-4147-A177-3AD203B41FA5}">
                      <a16:colId xmlns:a16="http://schemas.microsoft.com/office/drawing/2014/main" val="2804071899"/>
                    </a:ext>
                  </a:extLst>
                </a:gridCol>
                <a:gridCol w="370248">
                  <a:extLst>
                    <a:ext uri="{9D8B030D-6E8A-4147-A177-3AD203B41FA5}">
                      <a16:colId xmlns:a16="http://schemas.microsoft.com/office/drawing/2014/main" val="96872014"/>
                    </a:ext>
                  </a:extLst>
                </a:gridCol>
                <a:gridCol w="483847">
                  <a:extLst>
                    <a:ext uri="{9D8B030D-6E8A-4147-A177-3AD203B41FA5}">
                      <a16:colId xmlns:a16="http://schemas.microsoft.com/office/drawing/2014/main" val="1076707653"/>
                    </a:ext>
                  </a:extLst>
                </a:gridCol>
                <a:gridCol w="311345">
                  <a:extLst>
                    <a:ext uri="{9D8B030D-6E8A-4147-A177-3AD203B41FA5}">
                      <a16:colId xmlns:a16="http://schemas.microsoft.com/office/drawing/2014/main" val="3536192081"/>
                    </a:ext>
                  </a:extLst>
                </a:gridCol>
                <a:gridCol w="803606">
                  <a:extLst>
                    <a:ext uri="{9D8B030D-6E8A-4147-A177-3AD203B41FA5}">
                      <a16:colId xmlns:a16="http://schemas.microsoft.com/office/drawing/2014/main" val="3606849794"/>
                    </a:ext>
                  </a:extLst>
                </a:gridCol>
              </a:tblGrid>
              <a:tr h="251460">
                <a:tc rowSpan="2">
                  <a:txBody>
                    <a:bodyPr/>
                    <a:lstStyle/>
                    <a:p>
                      <a:r>
                        <a:rPr lang="en-US" sz="1200" dirty="0"/>
                        <a:t>instructions</a:t>
                      </a:r>
                    </a:p>
                  </a:txBody>
                  <a:tcPr marL="68580" marR="68580" marT="34290" marB="34290"/>
                </a:tc>
                <a:tc gridSpan="2">
                  <a:txBody>
                    <a:bodyPr/>
                    <a:lstStyle/>
                    <a:p>
                      <a:pPr algn="ctr"/>
                      <a:r>
                        <a:rPr lang="en-US" sz="1200" dirty="0"/>
                        <a:t>Code-key</a:t>
                      </a:r>
                      <a:endParaRPr lang="en-US" sz="1200" dirty="0">
                        <a:solidFill>
                          <a:schemeClr val="bg1"/>
                        </a:solidFill>
                      </a:endParaRPr>
                    </a:p>
                  </a:txBody>
                  <a:tcPr marL="68580" marR="68580" marT="34290" marB="34290"/>
                </a:tc>
                <a:tc hMerge="1">
                  <a:txBody>
                    <a:bodyPr/>
                    <a:lstStyle/>
                    <a:p>
                      <a:endParaRPr lang="en-US" dirty="0"/>
                    </a:p>
                  </a:txBody>
                  <a:tcPr/>
                </a:tc>
                <a:tc gridSpan="2">
                  <a:txBody>
                    <a:bodyPr/>
                    <a:lstStyle/>
                    <a:p>
                      <a:pPr algn="ctr"/>
                      <a:r>
                        <a:rPr lang="en-US" sz="1200" dirty="0"/>
                        <a:t>Data-key</a:t>
                      </a:r>
                    </a:p>
                  </a:txBody>
                  <a:tcPr marL="68580" marR="68580" marT="34290" marB="34290"/>
                </a:tc>
                <a:tc hMerge="1">
                  <a:txBody>
                    <a:bodyPr/>
                    <a:lstStyle/>
                    <a:p>
                      <a:endParaRPr lang="en-US" dirty="0"/>
                    </a:p>
                  </a:txBody>
                  <a:tcPr/>
                </a:tc>
                <a:tc rowSpan="2">
                  <a:txBody>
                    <a:bodyPr/>
                    <a:lstStyle/>
                    <a:p>
                      <a:pPr algn="ctr"/>
                      <a:r>
                        <a:rPr lang="en-US" sz="1200" dirty="0"/>
                        <a:t>Gen.-key</a:t>
                      </a:r>
                    </a:p>
                  </a:txBody>
                  <a:tcPr marL="68580" marR="68580" marT="34290" marB="34290"/>
                </a:tc>
                <a:extLst>
                  <a:ext uri="{0D108BD9-81ED-4DB2-BD59-A6C34878D82A}">
                    <a16:rowId xmlns:a16="http://schemas.microsoft.com/office/drawing/2014/main" val="5910937"/>
                  </a:ext>
                </a:extLst>
              </a:tr>
              <a:tr h="251460">
                <a:tc vMerge="1">
                  <a:txBody>
                    <a:bodyPr/>
                    <a:lstStyle/>
                    <a:p>
                      <a:endParaRPr lang="en-US" dirty="0"/>
                    </a:p>
                  </a:txBody>
                  <a:tcPr/>
                </a:tc>
                <a:tc>
                  <a:txBody>
                    <a:bodyPr/>
                    <a:lstStyle/>
                    <a:p>
                      <a:pPr algn="ctr"/>
                      <a:r>
                        <a:rPr lang="en-US" sz="1200" dirty="0"/>
                        <a:t>A</a:t>
                      </a:r>
                      <a:endParaRPr lang="en-US" sz="1200" b="1" dirty="0">
                        <a:solidFill>
                          <a:schemeClr val="bg1"/>
                        </a:solidFill>
                      </a:endParaRPr>
                    </a:p>
                  </a:txBody>
                  <a:tcPr marL="68580" marR="68580" marT="34290" marB="34290"/>
                </a:tc>
                <a:tc>
                  <a:txBody>
                    <a:bodyPr/>
                    <a:lstStyle/>
                    <a:p>
                      <a:pPr algn="ctr"/>
                      <a:r>
                        <a:rPr lang="en-US" sz="1200" dirty="0"/>
                        <a:t>B</a:t>
                      </a:r>
                      <a:endParaRPr lang="en-US" sz="1200" b="1" dirty="0">
                        <a:solidFill>
                          <a:schemeClr val="bg1"/>
                        </a:solidFill>
                      </a:endParaRPr>
                    </a:p>
                  </a:txBody>
                  <a:tcPr marL="68580" marR="68580" marT="34290" marB="34290"/>
                </a:tc>
                <a:tc>
                  <a:txBody>
                    <a:bodyPr/>
                    <a:lstStyle/>
                    <a:p>
                      <a:pPr algn="ctr"/>
                      <a:r>
                        <a:rPr lang="en-US" sz="1200" dirty="0"/>
                        <a:t>A</a:t>
                      </a:r>
                      <a:endParaRPr lang="en-US" sz="1200" b="1" dirty="0">
                        <a:solidFill>
                          <a:schemeClr val="bg1"/>
                        </a:solidFill>
                      </a:endParaRPr>
                    </a:p>
                  </a:txBody>
                  <a:tcPr marL="68580" marR="68580" marT="34290" marB="34290"/>
                </a:tc>
                <a:tc>
                  <a:txBody>
                    <a:bodyPr/>
                    <a:lstStyle/>
                    <a:p>
                      <a:pPr algn="ctr"/>
                      <a:r>
                        <a:rPr lang="en-US" sz="1200" dirty="0"/>
                        <a:t>B</a:t>
                      </a:r>
                      <a:endParaRPr lang="en-US" sz="1200" b="1" dirty="0">
                        <a:solidFill>
                          <a:schemeClr val="bg1"/>
                        </a:solidFill>
                      </a:endParaRPr>
                    </a:p>
                  </a:txBody>
                  <a:tcPr marL="68580" marR="68580" marT="34290" marB="34290"/>
                </a:tc>
                <a:tc vMerge="1">
                  <a:txBody>
                    <a:bodyPr/>
                    <a:lstStyle/>
                    <a:p>
                      <a:endParaRPr lang="en-US" dirty="0"/>
                    </a:p>
                  </a:txBody>
                  <a:tcPr/>
                </a:tc>
                <a:extLst>
                  <a:ext uri="{0D108BD9-81ED-4DB2-BD59-A6C34878D82A}">
                    <a16:rowId xmlns:a16="http://schemas.microsoft.com/office/drawing/2014/main" val="3792059513"/>
                  </a:ext>
                </a:extLst>
              </a:tr>
              <a:tr h="251460">
                <a:tc>
                  <a:txBody>
                    <a:bodyPr/>
                    <a:lstStyle/>
                    <a:p>
                      <a:r>
                        <a:rPr lang="en-US" sz="1200" dirty="0" err="1"/>
                        <a:t>pacia</a:t>
                      </a:r>
                      <a:endParaRPr lang="en-US" sz="1200" b="1" dirty="0">
                        <a:latin typeface="Consolas" panose="020B0609020204030204" pitchFamily="49" charset="0"/>
                      </a:endParaRPr>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dirty="0"/>
                    </a:p>
                  </a:txBody>
                  <a:tcPr marL="68580" marR="68580" marT="34290" marB="34290"/>
                </a:tc>
                <a:tc>
                  <a:txBody>
                    <a:bodyPr/>
                    <a:lstStyle/>
                    <a:p>
                      <a:pPr algn="ctr"/>
                      <a:endParaRPr lang="en-US" sz="1200"/>
                    </a:p>
                  </a:txBody>
                  <a:tcPr marL="68580" marR="68580" marT="34290" marB="34290"/>
                </a:tc>
                <a:tc>
                  <a:txBody>
                    <a:bodyPr/>
                    <a:lstStyle/>
                    <a:p>
                      <a:pPr algn="ctr"/>
                      <a:endParaRPr lang="en-US" sz="1200"/>
                    </a:p>
                  </a:txBody>
                  <a:tcPr marL="68580" marR="68580" marT="34290" marB="34290"/>
                </a:tc>
                <a:tc>
                  <a:txBody>
                    <a:bodyPr/>
                    <a:lstStyle/>
                    <a:p>
                      <a:pPr algn="ctr"/>
                      <a:endParaRPr lang="en-US" sz="1200"/>
                    </a:p>
                  </a:txBody>
                  <a:tcPr marL="68580" marR="68580" marT="34290" marB="34290"/>
                </a:tc>
                <a:extLst>
                  <a:ext uri="{0D108BD9-81ED-4DB2-BD59-A6C34878D82A}">
                    <a16:rowId xmlns:a16="http://schemas.microsoft.com/office/drawing/2014/main" val="806963199"/>
                  </a:ext>
                </a:extLst>
              </a:tr>
              <a:tr h="251460">
                <a:tc>
                  <a:txBody>
                    <a:bodyPr/>
                    <a:lstStyle/>
                    <a:p>
                      <a:r>
                        <a:rPr lang="en-US" sz="1200" dirty="0" err="1"/>
                        <a:t>pacib</a:t>
                      </a:r>
                      <a:endParaRPr lang="en-US" sz="1200" b="1" dirty="0">
                        <a:latin typeface="Consolas" panose="020B0609020204030204" pitchFamily="49" charset="0"/>
                      </a:endParaRPr>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endParaRPr lang="en-US" sz="1200"/>
                    </a:p>
                  </a:txBody>
                  <a:tcPr marL="68580" marR="68580" marT="34290" marB="34290"/>
                </a:tc>
                <a:extLst>
                  <a:ext uri="{0D108BD9-81ED-4DB2-BD59-A6C34878D82A}">
                    <a16:rowId xmlns:a16="http://schemas.microsoft.com/office/drawing/2014/main" val="48687107"/>
                  </a:ext>
                </a:extLst>
              </a:tr>
              <a:tr h="251460">
                <a:tc>
                  <a:txBody>
                    <a:bodyPr/>
                    <a:lstStyle/>
                    <a:p>
                      <a:r>
                        <a:rPr lang="en-US" sz="1200" dirty="0" err="1"/>
                        <a:t>pacda</a:t>
                      </a:r>
                      <a:endParaRPr lang="en-US" sz="1200" b="1" dirty="0">
                        <a:latin typeface="Consolas" panose="020B0609020204030204" pitchFamily="49" charset="0"/>
                      </a:endParaRPr>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a:p>
                  </a:txBody>
                  <a:tcPr marL="68580" marR="68580" marT="34290" marB="34290"/>
                </a:tc>
                <a:tc>
                  <a:txBody>
                    <a:bodyPr/>
                    <a:lstStyle/>
                    <a:p>
                      <a:pPr algn="ctr"/>
                      <a:endParaRPr lang="en-US" sz="1200"/>
                    </a:p>
                  </a:txBody>
                  <a:tcPr marL="68580" marR="68580" marT="34290" marB="34290"/>
                </a:tc>
                <a:extLst>
                  <a:ext uri="{0D108BD9-81ED-4DB2-BD59-A6C34878D82A}">
                    <a16:rowId xmlns:a16="http://schemas.microsoft.com/office/drawing/2014/main" val="1825715670"/>
                  </a:ext>
                </a:extLst>
              </a:tr>
              <a:tr h="251460">
                <a:tc>
                  <a:txBody>
                    <a:bodyPr/>
                    <a:lstStyle/>
                    <a:p>
                      <a:r>
                        <a:rPr lang="en-US" sz="1200" dirty="0" err="1"/>
                        <a:t>pacdb</a:t>
                      </a:r>
                      <a:endParaRPr lang="en-US" sz="1200" b="1" dirty="0">
                        <a:latin typeface="Consolas" panose="020B0609020204030204" pitchFamily="49" charset="0"/>
                      </a:endParaRPr>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a:p>
                  </a:txBody>
                  <a:tcPr marL="68580" marR="68580" marT="34290" marB="34290"/>
                </a:tc>
                <a:extLst>
                  <a:ext uri="{0D108BD9-81ED-4DB2-BD59-A6C34878D82A}">
                    <a16:rowId xmlns:a16="http://schemas.microsoft.com/office/drawing/2014/main" val="551072210"/>
                  </a:ext>
                </a:extLst>
              </a:tr>
              <a:tr h="251460">
                <a:tc>
                  <a:txBody>
                    <a:bodyPr/>
                    <a:lstStyle/>
                    <a:p>
                      <a:r>
                        <a:rPr lang="en-US" sz="1200" dirty="0" err="1"/>
                        <a:t>pacga</a:t>
                      </a:r>
                      <a:endParaRPr lang="en-US" sz="1200" b="1" dirty="0">
                        <a:latin typeface="Consolas" panose="020B0609020204030204" pitchFamily="49" charset="0"/>
                      </a:endParaRPr>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extLst>
                  <a:ext uri="{0D108BD9-81ED-4DB2-BD59-A6C34878D82A}">
                    <a16:rowId xmlns:a16="http://schemas.microsoft.com/office/drawing/2014/main" val="3234268043"/>
                  </a:ext>
                </a:extLst>
              </a:tr>
              <a:tr h="251460">
                <a:tc>
                  <a:txBody>
                    <a:bodyPr/>
                    <a:lstStyle/>
                    <a:p>
                      <a:r>
                        <a:rPr lang="en-US" sz="1200" dirty="0" err="1"/>
                        <a:t>autia</a:t>
                      </a:r>
                      <a:endParaRPr lang="en-US" sz="1200" b="1" dirty="0">
                        <a:latin typeface="Consolas" panose="020B0609020204030204" pitchFamily="49" charset="0"/>
                      </a:endParaRPr>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dirty="0"/>
                    </a:p>
                  </a:txBody>
                  <a:tcPr marL="68580" marR="68580" marT="34290" marB="34290"/>
                </a:tc>
                <a:tc>
                  <a:txBody>
                    <a:bodyPr/>
                    <a:lstStyle/>
                    <a:p>
                      <a:pPr algn="ctr"/>
                      <a:endParaRPr lang="en-US" sz="1200"/>
                    </a:p>
                  </a:txBody>
                  <a:tcPr marL="68580" marR="68580" marT="34290" marB="34290"/>
                </a:tc>
                <a:tc>
                  <a:txBody>
                    <a:bodyPr/>
                    <a:lstStyle/>
                    <a:p>
                      <a:pPr algn="ctr"/>
                      <a:endParaRPr lang="en-US" sz="1200" dirty="0"/>
                    </a:p>
                  </a:txBody>
                  <a:tcPr marL="68580" marR="68580" marT="34290" marB="34290"/>
                </a:tc>
                <a:tc>
                  <a:txBody>
                    <a:bodyPr/>
                    <a:lstStyle/>
                    <a:p>
                      <a:pPr algn="ctr"/>
                      <a:endParaRPr lang="en-US" sz="1200" dirty="0"/>
                    </a:p>
                  </a:txBody>
                  <a:tcPr marL="68580" marR="68580" marT="34290" marB="34290"/>
                </a:tc>
                <a:extLst>
                  <a:ext uri="{0D108BD9-81ED-4DB2-BD59-A6C34878D82A}">
                    <a16:rowId xmlns:a16="http://schemas.microsoft.com/office/drawing/2014/main" val="1596840109"/>
                  </a:ext>
                </a:extLst>
              </a:tr>
              <a:tr h="251460">
                <a:tc>
                  <a:txBody>
                    <a:bodyPr/>
                    <a:lstStyle/>
                    <a:p>
                      <a:r>
                        <a:rPr lang="en-US" sz="1200" dirty="0" err="1"/>
                        <a:t>autib</a:t>
                      </a:r>
                      <a:endParaRPr lang="en-US" sz="1200" b="1" dirty="0">
                        <a:latin typeface="Consolas" panose="020B0609020204030204" pitchFamily="49" charset="0"/>
                      </a:endParaRPr>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a:p>
                  </a:txBody>
                  <a:tcPr marL="68580" marR="68580" marT="34290" marB="34290"/>
                </a:tc>
                <a:tc>
                  <a:txBody>
                    <a:bodyPr/>
                    <a:lstStyle/>
                    <a:p>
                      <a:pPr algn="ctr"/>
                      <a:endParaRPr lang="en-US" sz="1200"/>
                    </a:p>
                  </a:txBody>
                  <a:tcPr marL="68580" marR="68580" marT="34290" marB="34290"/>
                </a:tc>
                <a:tc>
                  <a:txBody>
                    <a:bodyPr/>
                    <a:lstStyle/>
                    <a:p>
                      <a:pPr algn="ctr"/>
                      <a:endParaRPr lang="en-US" sz="1200" dirty="0"/>
                    </a:p>
                  </a:txBody>
                  <a:tcPr marL="68580" marR="68580" marT="34290" marB="34290"/>
                </a:tc>
                <a:extLst>
                  <a:ext uri="{0D108BD9-81ED-4DB2-BD59-A6C34878D82A}">
                    <a16:rowId xmlns:a16="http://schemas.microsoft.com/office/drawing/2014/main" val="717174172"/>
                  </a:ext>
                </a:extLst>
              </a:tr>
              <a:tr h="251460">
                <a:tc>
                  <a:txBody>
                    <a:bodyPr/>
                    <a:lstStyle/>
                    <a:p>
                      <a:r>
                        <a:rPr lang="en-US" sz="1200" dirty="0" err="1"/>
                        <a:t>autda</a:t>
                      </a:r>
                      <a:endParaRPr lang="en-US" sz="1200" b="1" dirty="0">
                        <a:latin typeface="Consolas" panose="020B0609020204030204" pitchFamily="49" charset="0"/>
                      </a:endParaRPr>
                    </a:p>
                  </a:txBody>
                  <a:tcPr marL="68580" marR="68580" marT="34290" marB="34290"/>
                </a:tc>
                <a:tc>
                  <a:txBody>
                    <a:bodyPr/>
                    <a:lstStyle/>
                    <a:p>
                      <a:pPr algn="ctr"/>
                      <a:endParaRPr lang="en-US" sz="1200"/>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a:p>
                  </a:txBody>
                  <a:tcPr marL="68580" marR="68580" marT="34290" marB="34290"/>
                </a:tc>
                <a:tc>
                  <a:txBody>
                    <a:bodyPr/>
                    <a:lstStyle/>
                    <a:p>
                      <a:pPr algn="ctr"/>
                      <a:endParaRPr lang="en-US" sz="1200" dirty="0"/>
                    </a:p>
                  </a:txBody>
                  <a:tcPr marL="68580" marR="68580" marT="34290" marB="34290"/>
                </a:tc>
                <a:extLst>
                  <a:ext uri="{0D108BD9-81ED-4DB2-BD59-A6C34878D82A}">
                    <a16:rowId xmlns:a16="http://schemas.microsoft.com/office/drawing/2014/main" val="109689602"/>
                  </a:ext>
                </a:extLst>
              </a:tr>
              <a:tr h="251460">
                <a:tc>
                  <a:txBody>
                    <a:bodyPr/>
                    <a:lstStyle/>
                    <a:p>
                      <a:r>
                        <a:rPr lang="en-US" sz="1200" dirty="0" err="1"/>
                        <a:t>autdb</a:t>
                      </a:r>
                      <a:endParaRPr lang="en-US" sz="1200" b="1" dirty="0">
                        <a:latin typeface="Consolas" panose="020B0609020204030204" pitchFamily="49" charset="0"/>
                      </a:endParaRPr>
                    </a:p>
                  </a:txBody>
                  <a:tcPr marL="68580" marR="68580" marT="34290" marB="34290"/>
                </a:tc>
                <a:tc>
                  <a:txBody>
                    <a:bodyPr/>
                    <a:lstStyle/>
                    <a:p>
                      <a:pPr algn="ctr"/>
                      <a:endParaRPr lang="en-US" sz="1200"/>
                    </a:p>
                  </a:txBody>
                  <a:tcPr marL="68580" marR="68580" marT="34290" marB="34290"/>
                </a:tc>
                <a:tc>
                  <a:txBody>
                    <a:bodyPr/>
                    <a:lstStyle/>
                    <a:p>
                      <a:pPr algn="ctr"/>
                      <a:endParaRPr lang="en-US" sz="1200"/>
                    </a:p>
                  </a:txBody>
                  <a:tcPr marL="68580" marR="68580" marT="34290" marB="34290"/>
                </a:tc>
                <a:tc>
                  <a:txBody>
                    <a:bodyPr/>
                    <a:lstStyle/>
                    <a:p>
                      <a:pPr algn="ctr"/>
                      <a:endParaRPr lang="en-US" sz="1200" dirty="0"/>
                    </a:p>
                  </a:txBody>
                  <a:tcPr marL="68580" marR="68580" marT="34290" marB="34290"/>
                </a:tc>
                <a:tc>
                  <a:txBody>
                    <a:bodyPr/>
                    <a:lstStyle/>
                    <a:p>
                      <a:pPr algn="ctr"/>
                      <a:r>
                        <a:rPr lang="en-US" sz="1200" dirty="0"/>
                        <a:t>X</a:t>
                      </a:r>
                    </a:p>
                  </a:txBody>
                  <a:tcPr marL="68580" marR="68580" marT="34290" marB="34290"/>
                </a:tc>
                <a:tc>
                  <a:txBody>
                    <a:bodyPr/>
                    <a:lstStyle/>
                    <a:p>
                      <a:pPr algn="ctr"/>
                      <a:endParaRPr lang="en-US" sz="1200" dirty="0"/>
                    </a:p>
                  </a:txBody>
                  <a:tcPr marL="68580" marR="68580" marT="34290" marB="34290"/>
                </a:tc>
                <a:extLst>
                  <a:ext uri="{0D108BD9-81ED-4DB2-BD59-A6C34878D82A}">
                    <a16:rowId xmlns:a16="http://schemas.microsoft.com/office/drawing/2014/main" val="3191149824"/>
                  </a:ext>
                </a:extLst>
              </a:tr>
            </a:tbl>
          </a:graphicData>
        </a:graphic>
      </p:graphicFrame>
      <p:sp>
        <p:nvSpPr>
          <p:cNvPr id="32" name="Arrow: Down 8">
            <a:extLst>
              <a:ext uri="{FF2B5EF4-FFF2-40B4-BE49-F238E27FC236}">
                <a16:creationId xmlns:a16="http://schemas.microsoft.com/office/drawing/2014/main" id="{D8F49528-FE17-4501-9DE3-DC4F250058B1}"/>
              </a:ext>
            </a:extLst>
          </p:cNvPr>
          <p:cNvSpPr/>
          <p:nvPr/>
        </p:nvSpPr>
        <p:spPr>
          <a:xfrm>
            <a:off x="5852588" y="2309147"/>
            <a:ext cx="85219" cy="284344"/>
          </a:xfrm>
          <a:prstGeom prst="down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33" name="Arrow: Down 74">
            <a:extLst>
              <a:ext uri="{FF2B5EF4-FFF2-40B4-BE49-F238E27FC236}">
                <a16:creationId xmlns:a16="http://schemas.microsoft.com/office/drawing/2014/main" id="{47F78674-EBE9-4A0B-BAF8-31607DF636D0}"/>
              </a:ext>
            </a:extLst>
          </p:cNvPr>
          <p:cNvSpPr/>
          <p:nvPr/>
        </p:nvSpPr>
        <p:spPr>
          <a:xfrm>
            <a:off x="6464512" y="2289294"/>
            <a:ext cx="85219" cy="304196"/>
          </a:xfrm>
          <a:prstGeom prst="down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dirty="0">
              <a:solidFill>
                <a:prstClr val="white"/>
              </a:solidFill>
              <a:latin typeface="Arial"/>
            </a:endParaRPr>
          </a:p>
        </p:txBody>
      </p:sp>
      <p:grpSp>
        <p:nvGrpSpPr>
          <p:cNvPr id="34" name="Group 33">
            <a:extLst>
              <a:ext uri="{FF2B5EF4-FFF2-40B4-BE49-F238E27FC236}">
                <a16:creationId xmlns:a16="http://schemas.microsoft.com/office/drawing/2014/main" id="{03EE038E-CB9E-4ECF-A45E-EAC1C7A1E408}"/>
              </a:ext>
            </a:extLst>
          </p:cNvPr>
          <p:cNvGrpSpPr/>
          <p:nvPr/>
        </p:nvGrpSpPr>
        <p:grpSpPr>
          <a:xfrm>
            <a:off x="5676893" y="2008306"/>
            <a:ext cx="1657194" cy="310492"/>
            <a:chOff x="5924758" y="3282103"/>
            <a:chExt cx="3006905" cy="721877"/>
          </a:xfrm>
        </p:grpSpPr>
        <p:sp>
          <p:nvSpPr>
            <p:cNvPr id="35" name="Rectangle: Rounded Corners 71">
              <a:extLst>
                <a:ext uri="{FF2B5EF4-FFF2-40B4-BE49-F238E27FC236}">
                  <a16:creationId xmlns:a16="http://schemas.microsoft.com/office/drawing/2014/main" id="{ADB284BE-56CD-462E-A139-50654FA31087}"/>
                </a:ext>
              </a:extLst>
            </p:cNvPr>
            <p:cNvSpPr/>
            <p:nvPr/>
          </p:nvSpPr>
          <p:spPr>
            <a:xfrm>
              <a:off x="5924758" y="3282103"/>
              <a:ext cx="3006905" cy="721877"/>
            </a:xfrm>
            <a:prstGeom prst="roundRect">
              <a:avLst>
                <a:gd name="adj" fmla="val 25133"/>
              </a:avLst>
            </a:prstGeom>
            <a:solidFill>
              <a:schemeClr val="accent1">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defTabSz="685800" eaLnBrk="1" fontAlgn="auto" hangingPunct="1">
                <a:spcBef>
                  <a:spcPts val="0"/>
                </a:spcBef>
                <a:spcAft>
                  <a:spcPts val="0"/>
                </a:spcAft>
              </a:pPr>
              <a:r>
                <a:rPr lang="en-US" sz="1350" b="0" dirty="0">
                  <a:solidFill>
                    <a:srgbClr val="000000"/>
                  </a:solidFill>
                  <a:latin typeface="Arial"/>
                </a:rPr>
                <a:t>tweakable MAC</a:t>
              </a:r>
            </a:p>
          </p:txBody>
        </p:sp>
        <p:cxnSp>
          <p:nvCxnSpPr>
            <p:cNvPr id="36" name="Straight Connector 35">
              <a:extLst>
                <a:ext uri="{FF2B5EF4-FFF2-40B4-BE49-F238E27FC236}">
                  <a16:creationId xmlns:a16="http://schemas.microsoft.com/office/drawing/2014/main" id="{00D44CDB-B6A0-4F75-882C-7A4D29092299}"/>
                </a:ext>
              </a:extLst>
            </p:cNvPr>
            <p:cNvCxnSpPr>
              <a:cxnSpLocks/>
            </p:cNvCxnSpPr>
            <p:nvPr/>
          </p:nvCxnSpPr>
          <p:spPr>
            <a:xfrm>
              <a:off x="5924758" y="3435516"/>
              <a:ext cx="30009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58D3B98-5A52-45EF-A914-796A20C976B5}"/>
              </a:ext>
            </a:extLst>
          </p:cNvPr>
          <p:cNvGrpSpPr/>
          <p:nvPr/>
        </p:nvGrpSpPr>
        <p:grpSpPr>
          <a:xfrm>
            <a:off x="5616156" y="1636986"/>
            <a:ext cx="3186356" cy="229649"/>
            <a:chOff x="4247826" y="5658876"/>
            <a:chExt cx="6018307" cy="423504"/>
          </a:xfrm>
        </p:grpSpPr>
        <p:sp>
          <p:nvSpPr>
            <p:cNvPr id="38" name="Rectangle 37">
              <a:extLst>
                <a:ext uri="{FF2B5EF4-FFF2-40B4-BE49-F238E27FC236}">
                  <a16:creationId xmlns:a16="http://schemas.microsoft.com/office/drawing/2014/main" id="{C1CB0A5E-6210-498F-96CC-94785B0D9B02}"/>
                </a:ext>
              </a:extLst>
            </p:cNvPr>
            <p:cNvSpPr/>
            <p:nvPr/>
          </p:nvSpPr>
          <p:spPr>
            <a:xfrm>
              <a:off x="4247826" y="5660575"/>
              <a:ext cx="6018307" cy="421805"/>
            </a:xfrm>
            <a:prstGeom prst="rect">
              <a:avLst/>
            </a:prstGeom>
            <a:solidFill>
              <a:schemeClr val="bg1"/>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cxnSp>
          <p:nvCxnSpPr>
            <p:cNvPr id="39" name="Straight Connector 38">
              <a:extLst>
                <a:ext uri="{FF2B5EF4-FFF2-40B4-BE49-F238E27FC236}">
                  <a16:creationId xmlns:a16="http://schemas.microsoft.com/office/drawing/2014/main" id="{953E371B-97E2-4133-A827-F063EB18E273}"/>
                </a:ext>
              </a:extLst>
            </p:cNvPr>
            <p:cNvCxnSpPr>
              <a:cxnSpLocks/>
            </p:cNvCxnSpPr>
            <p:nvPr/>
          </p:nvCxnSpPr>
          <p:spPr>
            <a:xfrm>
              <a:off x="6467152" y="5658876"/>
              <a:ext cx="0"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7D0EEA6-3F50-4856-9C10-29E692E2117E}"/>
                </a:ext>
              </a:extLst>
            </p:cNvPr>
            <p:cNvCxnSpPr>
              <a:cxnSpLocks/>
            </p:cNvCxnSpPr>
            <p:nvPr/>
          </p:nvCxnSpPr>
          <p:spPr>
            <a:xfrm>
              <a:off x="5403753" y="5658876"/>
              <a:ext cx="0"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1B3D2-6AA4-46E3-8319-A9E01CDFB686}"/>
                </a:ext>
              </a:extLst>
            </p:cNvPr>
            <p:cNvCxnSpPr>
              <a:cxnSpLocks/>
            </p:cNvCxnSpPr>
            <p:nvPr/>
          </p:nvCxnSpPr>
          <p:spPr>
            <a:xfrm flipH="1">
              <a:off x="5317346" y="5658876"/>
              <a:ext cx="5925"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2" name="Arrow: Bent 79">
            <a:extLst>
              <a:ext uri="{FF2B5EF4-FFF2-40B4-BE49-F238E27FC236}">
                <a16:creationId xmlns:a16="http://schemas.microsoft.com/office/drawing/2014/main" id="{D61E2E85-26B1-4007-89F1-4AE3F27667F9}"/>
              </a:ext>
            </a:extLst>
          </p:cNvPr>
          <p:cNvSpPr/>
          <p:nvPr/>
        </p:nvSpPr>
        <p:spPr>
          <a:xfrm flipH="1" flipV="1">
            <a:off x="7340614" y="1873624"/>
            <a:ext cx="384542" cy="250663"/>
          </a:xfrm>
          <a:prstGeom prst="bentArrow">
            <a:avLst>
              <a:gd name="adj1" fmla="val 15030"/>
              <a:gd name="adj2" fmla="val 17756"/>
              <a:gd name="adj3" fmla="val 16478"/>
              <a:gd name="adj4" fmla="val 37248"/>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srgbClr val="000000"/>
              </a:solidFill>
              <a:latin typeface="Arial"/>
            </a:endParaRPr>
          </a:p>
        </p:txBody>
      </p:sp>
      <p:sp>
        <p:nvSpPr>
          <p:cNvPr id="43" name="Rectangle 42">
            <a:extLst>
              <a:ext uri="{FF2B5EF4-FFF2-40B4-BE49-F238E27FC236}">
                <a16:creationId xmlns:a16="http://schemas.microsoft.com/office/drawing/2014/main" id="{638AB405-CF50-4096-938F-335B74C12E49}"/>
              </a:ext>
            </a:extLst>
          </p:cNvPr>
          <p:cNvSpPr/>
          <p:nvPr/>
        </p:nvSpPr>
        <p:spPr>
          <a:xfrm>
            <a:off x="8068792" y="2095584"/>
            <a:ext cx="732652" cy="22493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PA-key</a:t>
            </a:r>
          </a:p>
        </p:txBody>
      </p:sp>
      <p:sp>
        <p:nvSpPr>
          <p:cNvPr id="44" name="Arrow: Down 81">
            <a:extLst>
              <a:ext uri="{FF2B5EF4-FFF2-40B4-BE49-F238E27FC236}">
                <a16:creationId xmlns:a16="http://schemas.microsoft.com/office/drawing/2014/main" id="{E56084CC-B403-4F5D-A6CC-0C75C4236352}"/>
              </a:ext>
            </a:extLst>
          </p:cNvPr>
          <p:cNvSpPr/>
          <p:nvPr/>
        </p:nvSpPr>
        <p:spPr>
          <a:xfrm rot="5400000">
            <a:off x="7659858" y="1843183"/>
            <a:ext cx="85219" cy="732652"/>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45" name="Group 44">
            <a:extLst>
              <a:ext uri="{FF2B5EF4-FFF2-40B4-BE49-F238E27FC236}">
                <a16:creationId xmlns:a16="http://schemas.microsoft.com/office/drawing/2014/main" id="{98E43AA1-5A01-49A4-9274-CCB37252EEDD}"/>
              </a:ext>
            </a:extLst>
          </p:cNvPr>
          <p:cNvGrpSpPr/>
          <p:nvPr/>
        </p:nvGrpSpPr>
        <p:grpSpPr>
          <a:xfrm>
            <a:off x="5615087" y="2601589"/>
            <a:ext cx="3186359" cy="229649"/>
            <a:chOff x="5245232" y="2522900"/>
            <a:chExt cx="4248479" cy="306199"/>
          </a:xfrm>
        </p:grpSpPr>
        <p:sp>
          <p:nvSpPr>
            <p:cNvPr id="46" name="Rectangle 45">
              <a:extLst>
                <a:ext uri="{FF2B5EF4-FFF2-40B4-BE49-F238E27FC236}">
                  <a16:creationId xmlns:a16="http://schemas.microsoft.com/office/drawing/2014/main" id="{01C2EC5A-6450-42EE-8F2A-96DB5EB1FD89}"/>
                </a:ext>
              </a:extLst>
            </p:cNvPr>
            <p:cNvSpPr/>
            <p:nvPr/>
          </p:nvSpPr>
          <p:spPr>
            <a:xfrm>
              <a:off x="5245237" y="2524129"/>
              <a:ext cx="4248474" cy="304970"/>
            </a:xfrm>
            <a:prstGeom prst="rect">
              <a:avLst/>
            </a:prstGeom>
            <a:solidFill>
              <a:schemeClr val="bg1"/>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dirty="0">
                <a:solidFill>
                  <a:prstClr val="white"/>
                </a:solidFill>
                <a:latin typeface="Arial"/>
              </a:endParaRPr>
            </a:p>
          </p:txBody>
        </p:sp>
        <p:sp>
          <p:nvSpPr>
            <p:cNvPr id="47" name="Rectangle 46">
              <a:extLst>
                <a:ext uri="{FF2B5EF4-FFF2-40B4-BE49-F238E27FC236}">
                  <a16:creationId xmlns:a16="http://schemas.microsoft.com/office/drawing/2014/main" id="{E8409C51-B13B-457A-86F7-DA571386B499}"/>
                </a:ext>
              </a:extLst>
            </p:cNvPr>
            <p:cNvSpPr/>
            <p:nvPr/>
          </p:nvSpPr>
          <p:spPr>
            <a:xfrm>
              <a:off x="6063687" y="2522900"/>
              <a:ext cx="748228" cy="304969"/>
            </a:xfrm>
            <a:prstGeom prst="rect">
              <a:avLst/>
            </a:prstGeom>
            <a:pattFill prst="wdDnDiag">
              <a:fgClr>
                <a:schemeClr val="accent2">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dirty="0">
                  <a:solidFill>
                    <a:srgbClr val="000000"/>
                  </a:solidFill>
                  <a:latin typeface="Arial"/>
                </a:rPr>
                <a:t>PAC</a:t>
              </a:r>
            </a:p>
          </p:txBody>
        </p:sp>
        <p:sp>
          <p:nvSpPr>
            <p:cNvPr id="48" name="Rectangle 47">
              <a:extLst>
                <a:ext uri="{FF2B5EF4-FFF2-40B4-BE49-F238E27FC236}">
                  <a16:creationId xmlns:a16="http://schemas.microsoft.com/office/drawing/2014/main" id="{B2168185-2B4D-464B-9A1A-85E055DD3966}"/>
                </a:ext>
              </a:extLst>
            </p:cNvPr>
            <p:cNvSpPr/>
            <p:nvPr/>
          </p:nvSpPr>
          <p:spPr>
            <a:xfrm>
              <a:off x="5245238" y="2524129"/>
              <a:ext cx="748227" cy="303740"/>
            </a:xfrm>
            <a:prstGeom prst="rect">
              <a:avLst/>
            </a:prstGeom>
            <a:pattFill prst="wdDnDiag">
              <a:fgClr>
                <a:schemeClr val="accent2">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dirty="0">
                  <a:solidFill>
                    <a:srgbClr val="000000"/>
                  </a:solidFill>
                  <a:latin typeface="Arial"/>
                </a:rPr>
                <a:t>PAC</a:t>
              </a:r>
            </a:p>
          </p:txBody>
        </p:sp>
        <p:sp>
          <p:nvSpPr>
            <p:cNvPr id="49" name="Rectangle 48">
              <a:extLst>
                <a:ext uri="{FF2B5EF4-FFF2-40B4-BE49-F238E27FC236}">
                  <a16:creationId xmlns:a16="http://schemas.microsoft.com/office/drawing/2014/main" id="{0C94401C-A2A8-4D08-8B44-AC7A1F587F14}"/>
                </a:ext>
              </a:extLst>
            </p:cNvPr>
            <p:cNvSpPr/>
            <p:nvPr/>
          </p:nvSpPr>
          <p:spPr>
            <a:xfrm>
              <a:off x="5245235" y="2524129"/>
              <a:ext cx="4248473" cy="303740"/>
            </a:xfrm>
            <a:prstGeom prst="rect">
              <a:avLst/>
            </a:prstGeom>
            <a:noFill/>
            <a:ln w="254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0" name="Rectangle 49">
              <a:extLst>
                <a:ext uri="{FF2B5EF4-FFF2-40B4-BE49-F238E27FC236}">
                  <a16:creationId xmlns:a16="http://schemas.microsoft.com/office/drawing/2014/main" id="{3D672618-EBC7-4BC9-8DB1-C673DF83206D}"/>
                </a:ext>
              </a:extLst>
            </p:cNvPr>
            <p:cNvSpPr/>
            <p:nvPr/>
          </p:nvSpPr>
          <p:spPr>
            <a:xfrm>
              <a:off x="5245232" y="2524129"/>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1" name="Rectangle 50">
              <a:extLst>
                <a:ext uri="{FF2B5EF4-FFF2-40B4-BE49-F238E27FC236}">
                  <a16:creationId xmlns:a16="http://schemas.microsoft.com/office/drawing/2014/main" id="{10B7C7B4-4A40-40A3-A2CA-2D6819E7E38B}"/>
                </a:ext>
              </a:extLst>
            </p:cNvPr>
            <p:cNvSpPr/>
            <p:nvPr/>
          </p:nvSpPr>
          <p:spPr>
            <a:xfrm>
              <a:off x="6062676" y="2524125"/>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2" name="Rectangle 51">
              <a:extLst>
                <a:ext uri="{FF2B5EF4-FFF2-40B4-BE49-F238E27FC236}">
                  <a16:creationId xmlns:a16="http://schemas.microsoft.com/office/drawing/2014/main" id="{97C58EA8-3ACE-46A0-966C-08DD62F3C944}"/>
                </a:ext>
              </a:extLst>
            </p:cNvPr>
            <p:cNvSpPr/>
            <p:nvPr/>
          </p:nvSpPr>
          <p:spPr>
            <a:xfrm>
              <a:off x="6810903" y="2524125"/>
              <a:ext cx="2682806" cy="303740"/>
            </a:xfrm>
            <a:prstGeom prst="rect">
              <a:avLst/>
            </a:prstGeom>
            <a:noFill/>
            <a:ln w="2540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address</a:t>
              </a:r>
            </a:p>
          </p:txBody>
        </p:sp>
      </p:grpSp>
      <p:sp>
        <p:nvSpPr>
          <p:cNvPr id="53" name="Rectangle 52">
            <a:extLst>
              <a:ext uri="{FF2B5EF4-FFF2-40B4-BE49-F238E27FC236}">
                <a16:creationId xmlns:a16="http://schemas.microsoft.com/office/drawing/2014/main" id="{DB827900-A1E9-4546-BB43-F99FFAAAD633}"/>
              </a:ext>
            </a:extLst>
          </p:cNvPr>
          <p:cNvSpPr/>
          <p:nvPr/>
        </p:nvSpPr>
        <p:spPr>
          <a:xfrm>
            <a:off x="6789338" y="1636214"/>
            <a:ext cx="2012105" cy="227805"/>
          </a:xfrm>
          <a:prstGeom prst="rect">
            <a:avLst/>
          </a:prstGeom>
          <a:noFill/>
          <a:ln w="2540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address</a:t>
            </a:r>
          </a:p>
        </p:txBody>
      </p:sp>
      <p:sp>
        <p:nvSpPr>
          <p:cNvPr id="54" name="Rectangle 53">
            <a:extLst>
              <a:ext uri="{FF2B5EF4-FFF2-40B4-BE49-F238E27FC236}">
                <a16:creationId xmlns:a16="http://schemas.microsoft.com/office/drawing/2014/main" id="{638AB405-CF50-4096-938F-335B74C12E49}"/>
              </a:ext>
            </a:extLst>
          </p:cNvPr>
          <p:cNvSpPr/>
          <p:nvPr/>
        </p:nvSpPr>
        <p:spPr>
          <a:xfrm>
            <a:off x="4667570" y="2074292"/>
            <a:ext cx="792821" cy="22493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fi-FI" sz="1350" b="0" dirty="0">
                <a:solidFill>
                  <a:srgbClr val="000000"/>
                </a:solidFill>
                <a:latin typeface="Arial"/>
              </a:rPr>
              <a:t>modifier</a:t>
            </a:r>
            <a:endParaRPr lang="en-US" sz="1350" b="0" dirty="0">
              <a:solidFill>
                <a:srgbClr val="000000"/>
              </a:solidFill>
              <a:latin typeface="Arial"/>
            </a:endParaRPr>
          </a:p>
        </p:txBody>
      </p:sp>
      <p:sp>
        <p:nvSpPr>
          <p:cNvPr id="55" name="Arrow: Down 81">
            <a:extLst>
              <a:ext uri="{FF2B5EF4-FFF2-40B4-BE49-F238E27FC236}">
                <a16:creationId xmlns:a16="http://schemas.microsoft.com/office/drawing/2014/main" id="{E56084CC-B403-4F5D-A6CC-0C75C4236352}"/>
              </a:ext>
            </a:extLst>
          </p:cNvPr>
          <p:cNvSpPr/>
          <p:nvPr/>
        </p:nvSpPr>
        <p:spPr>
          <a:xfrm rot="5400000" flipV="1">
            <a:off x="5523797" y="2077832"/>
            <a:ext cx="85219" cy="207921"/>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7" name="标题 1">
            <a:extLst>
              <a:ext uri="{FF2B5EF4-FFF2-40B4-BE49-F238E27FC236}">
                <a16:creationId xmlns:a16="http://schemas.microsoft.com/office/drawing/2014/main" id="{001CC750-C7FC-4754-8654-8743F4280159}"/>
              </a:ext>
            </a:extLst>
          </p:cNvPr>
          <p:cNvSpPr txBox="1">
            <a:spLocks/>
          </p:cNvSpPr>
          <p:nvPr/>
        </p:nvSpPr>
        <p:spPr bwMode="auto">
          <a:xfrm>
            <a:off x="274090" y="318020"/>
            <a:ext cx="7772400" cy="1143000"/>
          </a:xfrm>
          <a:prstGeom prst="rect">
            <a:avLst/>
          </a:prstGeom>
          <a:noFill/>
          <a:ln>
            <a:noFill/>
          </a:ln>
        </p:spPr>
        <p:txBody>
          <a:bodyPr vert="horz" wrap="square" lIns="91440" tIns="45720" rIns="91440" bIns="45720" numCol="1" anchor="ctr" anchorCtr="0" compatLnSpc="1"/>
          <a:lstStyle>
            <a:lvl1pPr algn="ctr" rtl="0" eaLnBrk="1" fontAlgn="base" hangingPunct="1">
              <a:spcBef>
                <a:spcPct val="0"/>
              </a:spcBef>
              <a:spcAft>
                <a:spcPct val="0"/>
              </a:spcAft>
              <a:defRPr sz="4000" b="1">
                <a:solidFill>
                  <a:schemeClr val="tx2"/>
                </a:solidFill>
                <a:latin typeface="Calibri" panose="020F0502020204030204" pitchFamily="34" charset="0"/>
                <a:ea typeface="+mj-ea"/>
                <a:cs typeface="+mj-cs"/>
              </a:defRPr>
            </a:lvl1pPr>
            <a:lvl2pPr algn="ctr" rtl="0" eaLnBrk="1" fontAlgn="base" hangingPunct="1">
              <a:spcBef>
                <a:spcPct val="0"/>
              </a:spcBef>
              <a:spcAft>
                <a:spcPct val="0"/>
              </a:spcAft>
              <a:defRPr sz="4000" b="1">
                <a:solidFill>
                  <a:schemeClr val="tx2"/>
                </a:solidFill>
                <a:latin typeface="Arial" panose="020B0604020202020204" pitchFamily="34" charset="0"/>
              </a:defRPr>
            </a:lvl2pPr>
            <a:lvl3pPr algn="ctr" rtl="0" eaLnBrk="1" fontAlgn="base" hangingPunct="1">
              <a:spcBef>
                <a:spcPct val="0"/>
              </a:spcBef>
              <a:spcAft>
                <a:spcPct val="0"/>
              </a:spcAft>
              <a:defRPr sz="4000" b="1">
                <a:solidFill>
                  <a:schemeClr val="tx2"/>
                </a:solidFill>
                <a:latin typeface="Arial" panose="020B0604020202020204" pitchFamily="34" charset="0"/>
              </a:defRPr>
            </a:lvl3pPr>
            <a:lvl4pPr algn="ctr" rtl="0" eaLnBrk="1" fontAlgn="base" hangingPunct="1">
              <a:spcBef>
                <a:spcPct val="0"/>
              </a:spcBef>
              <a:spcAft>
                <a:spcPct val="0"/>
              </a:spcAft>
              <a:defRPr sz="4000" b="1">
                <a:solidFill>
                  <a:schemeClr val="tx2"/>
                </a:solidFill>
                <a:latin typeface="Arial" panose="020B0604020202020204" pitchFamily="34" charset="0"/>
              </a:defRPr>
            </a:lvl4pPr>
            <a:lvl5pPr algn="ctr" rtl="0" eaLnBrk="1" fontAlgn="base" hangingPunct="1">
              <a:spcBef>
                <a:spcPct val="0"/>
              </a:spcBef>
              <a:spcAft>
                <a:spcPct val="0"/>
              </a:spcAft>
              <a:defRPr sz="4000" b="1">
                <a:solidFill>
                  <a:schemeClr val="tx2"/>
                </a:solidFill>
                <a:latin typeface="Arial" panose="020B0604020202020204" pitchFamily="34" charset="0"/>
              </a:defRPr>
            </a:lvl5pPr>
            <a:lvl6pPr marL="457200" algn="ctr" rtl="0" eaLnBrk="1" fontAlgn="base" hangingPunct="1">
              <a:spcBef>
                <a:spcPct val="0"/>
              </a:spcBef>
              <a:spcAft>
                <a:spcPct val="0"/>
              </a:spcAft>
              <a:defRPr sz="4000" b="1">
                <a:solidFill>
                  <a:schemeClr val="tx2"/>
                </a:solidFill>
                <a:latin typeface="Arial" panose="020B0604020202020204" pitchFamily="34" charset="0"/>
              </a:defRPr>
            </a:lvl6pPr>
            <a:lvl7pPr marL="914400" algn="ctr" rtl="0" eaLnBrk="1" fontAlgn="base" hangingPunct="1">
              <a:spcBef>
                <a:spcPct val="0"/>
              </a:spcBef>
              <a:spcAft>
                <a:spcPct val="0"/>
              </a:spcAft>
              <a:defRPr sz="4000" b="1">
                <a:solidFill>
                  <a:schemeClr val="tx2"/>
                </a:solidFill>
                <a:latin typeface="Arial" panose="020B0604020202020204" pitchFamily="34" charset="0"/>
              </a:defRPr>
            </a:lvl7pPr>
            <a:lvl8pPr marL="1371600" algn="ctr" rtl="0" eaLnBrk="1" fontAlgn="base" hangingPunct="1">
              <a:spcBef>
                <a:spcPct val="0"/>
              </a:spcBef>
              <a:spcAft>
                <a:spcPct val="0"/>
              </a:spcAft>
              <a:defRPr sz="4000" b="1">
                <a:solidFill>
                  <a:schemeClr val="tx2"/>
                </a:solidFill>
                <a:latin typeface="Arial" panose="020B0604020202020204" pitchFamily="34" charset="0"/>
              </a:defRPr>
            </a:lvl8pPr>
            <a:lvl9pPr marL="1828800" algn="ctr" rtl="0" eaLnBrk="1" fontAlgn="base" hangingPunct="1">
              <a:spcBef>
                <a:spcPct val="0"/>
              </a:spcBef>
              <a:spcAft>
                <a:spcPct val="0"/>
              </a:spcAft>
              <a:defRPr sz="4000" b="1">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4000" b="1" i="0" u="none" strike="noStrike" kern="0" cap="none" spc="0" normalizeH="0" baseline="0" noProof="0" dirty="0">
                <a:ln>
                  <a:noFill/>
                </a:ln>
                <a:solidFill>
                  <a:srgbClr val="000000"/>
                </a:solidFill>
                <a:effectLst/>
                <a:uLnTx/>
                <a:uFillTx/>
                <a:latin typeface="Calibri" panose="020F0502020204030204" pitchFamily="34" charset="0"/>
                <a:ea typeface="+mj-ea"/>
                <a:cs typeface="+mj-cs"/>
              </a:rPr>
              <a:t>ARM 8.3-A Pointer Authentication</a:t>
            </a:r>
            <a:endParaRPr kumimoji="0" lang="zh-CN" altLang="en-US" sz="4000" b="1" i="0" u="none" strike="noStrike" kern="0" cap="none" spc="0" normalizeH="0" baseline="0" noProof="0" dirty="0">
              <a:ln>
                <a:noFill/>
              </a:ln>
              <a:solidFill>
                <a:srgbClr val="000000"/>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26858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rrow: Down 81">
            <a:extLst>
              <a:ext uri="{FF2B5EF4-FFF2-40B4-BE49-F238E27FC236}">
                <a16:creationId xmlns:a16="http://schemas.microsoft.com/office/drawing/2014/main" id="{E56084CC-B403-4F5D-A6CC-0C75C4236352}"/>
              </a:ext>
            </a:extLst>
          </p:cNvPr>
          <p:cNvSpPr/>
          <p:nvPr/>
        </p:nvSpPr>
        <p:spPr>
          <a:xfrm rot="5400000">
            <a:off x="6506908" y="4631740"/>
            <a:ext cx="51253" cy="415870"/>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2" name="Title 1">
            <a:extLst>
              <a:ext uri="{FF2B5EF4-FFF2-40B4-BE49-F238E27FC236}">
                <a16:creationId xmlns:a16="http://schemas.microsoft.com/office/drawing/2014/main" id="{CDEF5662-A46B-496C-BBC2-506CD21C4FE8}"/>
              </a:ext>
            </a:extLst>
          </p:cNvPr>
          <p:cNvSpPr>
            <a:spLocks noGrp="1"/>
          </p:cNvSpPr>
          <p:nvPr>
            <p:ph type="ctrTitle"/>
          </p:nvPr>
        </p:nvSpPr>
        <p:spPr>
          <a:xfrm>
            <a:off x="220790" y="378754"/>
            <a:ext cx="8716457" cy="896849"/>
          </a:xfrm>
          <a:noFill/>
          <a:ln>
            <a:noFill/>
          </a:ln>
        </p:spPr>
        <p:txBody>
          <a:bodyPr vert="horz" wrap="square" lIns="91440" tIns="45720" rIns="91440" bIns="45720" numCol="1" anchor="ctr" anchorCtr="0" compatLnSpc="1"/>
          <a:lstStyle/>
          <a:p>
            <a:pPr defTabSz="914400">
              <a:lnSpc>
                <a:spcPct val="100000"/>
              </a:lnSpc>
            </a:pPr>
            <a:r>
              <a:rPr lang="en-US" sz="3600" kern="0" spc="0" dirty="0">
                <a:solidFill>
                  <a:srgbClr val="000000"/>
                </a:solidFill>
                <a:latin typeface="Calibri" panose="020F0502020204030204" pitchFamily="34" charset="0"/>
                <a:ea typeface="+mj-ea"/>
                <a:cs typeface="+mj-cs"/>
              </a:rPr>
              <a:t>Example: </a:t>
            </a:r>
            <a:r>
              <a:rPr lang="zh-CN" altLang="en-US" sz="3600" kern="0" spc="0" dirty="0">
                <a:solidFill>
                  <a:srgbClr val="000000"/>
                </a:solidFill>
                <a:latin typeface="Calibri" panose="020F0502020204030204" pitchFamily="34" charset="0"/>
                <a:ea typeface="+mj-ea"/>
                <a:cs typeface="+mj-cs"/>
              </a:rPr>
              <a:t>利用</a:t>
            </a:r>
            <a:r>
              <a:rPr lang="en-US" sz="3600" kern="0" spc="0" dirty="0">
                <a:solidFill>
                  <a:srgbClr val="000000"/>
                </a:solidFill>
                <a:latin typeface="Calibri" panose="020F0502020204030204" pitchFamily="34" charset="0"/>
                <a:ea typeface="+mj-ea"/>
                <a:cs typeface="+mj-cs"/>
              </a:rPr>
              <a:t>PA</a:t>
            </a:r>
            <a:r>
              <a:rPr lang="zh-CN" altLang="en-US" sz="3600" kern="0" spc="0" dirty="0">
                <a:solidFill>
                  <a:srgbClr val="000000"/>
                </a:solidFill>
                <a:latin typeface="Calibri" panose="020F0502020204030204" pitchFamily="34" charset="0"/>
                <a:ea typeface="+mj-ea"/>
                <a:cs typeface="+mj-cs"/>
              </a:rPr>
              <a:t>保护</a:t>
            </a:r>
            <a:r>
              <a:rPr lang="en-US" sz="3600" kern="0" spc="0" dirty="0">
                <a:solidFill>
                  <a:srgbClr val="000000"/>
                </a:solidFill>
                <a:latin typeface="Courier New" panose="02070309020205020404" pitchFamily="49" charset="0"/>
                <a:ea typeface="+mj-ea"/>
                <a:cs typeface="Courier New" panose="02070309020205020404" pitchFamily="49" charset="0"/>
              </a:rPr>
              <a:t>return</a:t>
            </a:r>
            <a:r>
              <a:rPr lang="en-US" sz="3600" kern="0" spc="0" dirty="0">
                <a:solidFill>
                  <a:srgbClr val="000000"/>
                </a:solidFill>
                <a:latin typeface="Calibri" panose="020F0502020204030204" pitchFamily="34" charset="0"/>
                <a:ea typeface="+mj-ea"/>
                <a:cs typeface="+mj-cs"/>
              </a:rPr>
              <a:t> address</a:t>
            </a:r>
          </a:p>
        </p:txBody>
      </p:sp>
      <p:sp>
        <p:nvSpPr>
          <p:cNvPr id="3" name="Content Placeholder 2">
            <a:extLst>
              <a:ext uri="{FF2B5EF4-FFF2-40B4-BE49-F238E27FC236}">
                <a16:creationId xmlns:a16="http://schemas.microsoft.com/office/drawing/2014/main" id="{47A6065C-F00E-4790-9E2F-68F0C7849FB1}"/>
              </a:ext>
            </a:extLst>
          </p:cNvPr>
          <p:cNvSpPr>
            <a:spLocks noGrp="1"/>
          </p:cNvSpPr>
          <p:nvPr>
            <p:ph sz="quarter" idx="14"/>
          </p:nvPr>
        </p:nvSpPr>
        <p:spPr>
          <a:xfrm>
            <a:off x="2899657" y="2170594"/>
            <a:ext cx="1743468" cy="3307997"/>
          </a:xfrm>
          <a:solidFill>
            <a:schemeClr val="bg1">
              <a:lumMod val="95000"/>
            </a:schemeClr>
          </a:solidFill>
          <a:ln>
            <a:solidFill>
              <a:schemeClr val="tx1"/>
            </a:solidFill>
          </a:ln>
        </p:spPr>
        <p:txBody>
          <a:bodyPr/>
          <a:lstStyle/>
          <a:p>
            <a:pPr lvl="1" indent="0">
              <a:buNone/>
            </a:pPr>
            <a:r>
              <a:rPr lang="en-US" dirty="0" err="1">
                <a:latin typeface="Consolas" panose="020B0609020204030204" pitchFamily="49" charset="0"/>
              </a:rPr>
              <a:t>func</a:t>
            </a:r>
            <a:r>
              <a:rPr lang="en-US" dirty="0">
                <a:latin typeface="Consolas" panose="020B0609020204030204" pitchFamily="49" charset="0"/>
              </a:rPr>
              <a:t> {</a:t>
            </a:r>
          </a:p>
          <a:p>
            <a:pPr lvl="1" indent="0">
              <a:buNone/>
            </a:pPr>
            <a:r>
              <a:rPr lang="en-US" dirty="0">
                <a:latin typeface="Consolas" panose="020B0609020204030204" pitchFamily="49" charset="0"/>
              </a:rPr>
              <a:t> </a:t>
            </a:r>
            <a:r>
              <a:rPr lang="en-US" b="1" dirty="0">
                <a:latin typeface="Consolas" panose="020B0609020204030204" pitchFamily="49" charset="0"/>
              </a:rPr>
              <a:t> </a:t>
            </a:r>
            <a:endParaRPr lang="en-US" dirty="0">
              <a:latin typeface="Consolas" panose="020B0609020204030204" pitchFamily="49" charset="0"/>
            </a:endParaRPr>
          </a:p>
          <a:p>
            <a:pPr lvl="1" indent="0">
              <a:buNone/>
            </a:pPr>
            <a:endParaRPr lang="en-US" dirty="0">
              <a:latin typeface="Consolas" panose="020B0609020204030204" pitchFamily="49" charset="0"/>
            </a:endParaRPr>
          </a:p>
          <a:p>
            <a:pPr lvl="1" indent="0">
              <a:buNone/>
            </a:pPr>
            <a:r>
              <a:rPr lang="en-US" dirty="0">
                <a:latin typeface="Consolas" panose="020B0609020204030204" pitchFamily="49" charset="0"/>
              </a:rPr>
              <a:t> </a:t>
            </a:r>
            <a:r>
              <a:rPr lang="en-US" b="1" dirty="0">
                <a:latin typeface="Consolas" panose="020B0609020204030204" pitchFamily="49" charset="0"/>
              </a:rPr>
              <a:t>str</a:t>
            </a:r>
            <a:r>
              <a:rPr lang="en-US" dirty="0">
                <a:latin typeface="Consolas" panose="020B0609020204030204" pitchFamily="49" charset="0"/>
              </a:rPr>
              <a:t> LR</a:t>
            </a:r>
          </a:p>
          <a:p>
            <a:pPr lvl="1" indent="0">
              <a:buNone/>
            </a:pPr>
            <a:r>
              <a:rPr lang="en-US" dirty="0">
                <a:latin typeface="Consolas" panose="020B0609020204030204" pitchFamily="49" charset="0"/>
              </a:rPr>
              <a:t> …</a:t>
            </a:r>
          </a:p>
          <a:p>
            <a:pPr lvl="1" indent="0">
              <a:buNone/>
            </a:pPr>
            <a:endParaRPr lang="en-US" dirty="0">
              <a:latin typeface="Consolas" panose="020B0609020204030204" pitchFamily="49" charset="0"/>
            </a:endParaRPr>
          </a:p>
          <a:p>
            <a:pPr lvl="1" indent="0">
              <a:buNone/>
            </a:pPr>
            <a:r>
              <a:rPr lang="en-US" dirty="0">
                <a:latin typeface="Consolas" panose="020B0609020204030204" pitchFamily="49" charset="0"/>
              </a:rPr>
              <a:t> …</a:t>
            </a:r>
          </a:p>
          <a:p>
            <a:pPr lvl="1" indent="0">
              <a:buNone/>
            </a:pPr>
            <a:r>
              <a:rPr lang="en-US" dirty="0">
                <a:latin typeface="Consolas" panose="020B0609020204030204" pitchFamily="49" charset="0"/>
              </a:rPr>
              <a:t> </a:t>
            </a:r>
            <a:r>
              <a:rPr lang="en-US" b="1" dirty="0" err="1">
                <a:latin typeface="Consolas" panose="020B0609020204030204" pitchFamily="49" charset="0"/>
              </a:rPr>
              <a:t>ldr</a:t>
            </a:r>
            <a:r>
              <a:rPr lang="en-US" dirty="0">
                <a:latin typeface="Consolas" panose="020B0609020204030204" pitchFamily="49" charset="0"/>
              </a:rPr>
              <a:t> LR</a:t>
            </a:r>
          </a:p>
          <a:p>
            <a:pPr lvl="1" indent="0">
              <a:buNone/>
            </a:pPr>
            <a:r>
              <a:rPr lang="en-US" dirty="0">
                <a:latin typeface="Consolas" panose="020B0609020204030204" pitchFamily="49" charset="0"/>
              </a:rPr>
              <a:t> </a:t>
            </a:r>
          </a:p>
          <a:p>
            <a:pPr lvl="1" indent="0">
              <a:buNone/>
            </a:pPr>
            <a:r>
              <a:rPr lang="en-US" dirty="0">
                <a:latin typeface="Consolas" panose="020B0609020204030204" pitchFamily="49" charset="0"/>
              </a:rPr>
              <a:t> </a:t>
            </a:r>
            <a:r>
              <a:rPr lang="en-US" b="1" dirty="0">
                <a:latin typeface="Consolas" panose="020B0609020204030204" pitchFamily="49" charset="0"/>
              </a:rPr>
              <a:t> </a:t>
            </a:r>
            <a:endParaRPr lang="en-US" dirty="0">
              <a:latin typeface="Consolas" panose="020B0609020204030204" pitchFamily="49" charset="0"/>
            </a:endParaRPr>
          </a:p>
          <a:p>
            <a:pPr lvl="1" indent="0">
              <a:buNone/>
            </a:pPr>
            <a:r>
              <a:rPr lang="en-US" dirty="0">
                <a:latin typeface="Consolas" panose="020B0609020204030204" pitchFamily="49" charset="0"/>
              </a:rPr>
              <a:t> </a:t>
            </a:r>
            <a:r>
              <a:rPr lang="en-US" b="1" dirty="0">
                <a:latin typeface="Consolas" panose="020B0609020204030204" pitchFamily="49" charset="0"/>
              </a:rPr>
              <a:t>ret</a:t>
            </a:r>
          </a:p>
          <a:p>
            <a:pPr lvl="1" indent="0">
              <a:buNone/>
            </a:pPr>
            <a:r>
              <a:rPr lang="en-US" dirty="0">
                <a:latin typeface="Consolas" panose="020B0609020204030204" pitchFamily="49" charset="0"/>
              </a:rPr>
              <a:t>}</a:t>
            </a:r>
          </a:p>
        </p:txBody>
      </p:sp>
      <p:sp>
        <p:nvSpPr>
          <p:cNvPr id="67" name="Arrow: Bent 66">
            <a:extLst>
              <a:ext uri="{FF2B5EF4-FFF2-40B4-BE49-F238E27FC236}">
                <a16:creationId xmlns:a16="http://schemas.microsoft.com/office/drawing/2014/main" id="{B354B289-5175-4E60-959F-90C4324FEF4C}"/>
              </a:ext>
            </a:extLst>
          </p:cNvPr>
          <p:cNvSpPr/>
          <p:nvPr/>
        </p:nvSpPr>
        <p:spPr>
          <a:xfrm flipV="1">
            <a:off x="1806606" y="4020398"/>
            <a:ext cx="1347790" cy="262805"/>
          </a:xfrm>
          <a:prstGeom prst="bentArrow">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srgbClr val="000000"/>
              </a:solidFill>
              <a:latin typeface="Arial"/>
            </a:endParaRPr>
          </a:p>
        </p:txBody>
      </p:sp>
      <p:sp>
        <p:nvSpPr>
          <p:cNvPr id="6" name="Flowchart: Magnetic Disk 5">
            <a:extLst>
              <a:ext uri="{FF2B5EF4-FFF2-40B4-BE49-F238E27FC236}">
                <a16:creationId xmlns:a16="http://schemas.microsoft.com/office/drawing/2014/main" id="{4A5A36BB-5C52-4C52-9F9C-3297CF5A793F}"/>
              </a:ext>
            </a:extLst>
          </p:cNvPr>
          <p:cNvSpPr/>
          <p:nvPr/>
        </p:nvSpPr>
        <p:spPr>
          <a:xfrm>
            <a:off x="1074058" y="3135765"/>
            <a:ext cx="1722120" cy="1008805"/>
          </a:xfrm>
          <a:prstGeom prst="flowChartMagneticDisk">
            <a:avLst/>
          </a:prstGeom>
          <a:solidFill>
            <a:schemeClr val="accent3"/>
          </a:solidFill>
          <a:ln w="4445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800" dirty="0">
                <a:solidFill>
                  <a:prstClr val="white"/>
                </a:solidFill>
                <a:latin typeface="Arial"/>
              </a:rPr>
              <a:t>STACK</a:t>
            </a:r>
          </a:p>
        </p:txBody>
      </p:sp>
      <p:sp>
        <p:nvSpPr>
          <p:cNvPr id="7" name="Arrow: Bent 6">
            <a:extLst>
              <a:ext uri="{FF2B5EF4-FFF2-40B4-BE49-F238E27FC236}">
                <a16:creationId xmlns:a16="http://schemas.microsoft.com/office/drawing/2014/main" id="{A7496D1A-8CF4-4FD9-9DE9-22544C6A178E}"/>
              </a:ext>
            </a:extLst>
          </p:cNvPr>
          <p:cNvSpPr/>
          <p:nvPr/>
        </p:nvSpPr>
        <p:spPr>
          <a:xfrm rot="5400000" flipV="1">
            <a:off x="2343555" y="2539781"/>
            <a:ext cx="262805" cy="1358876"/>
          </a:xfrm>
          <a:prstGeom prst="ben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srgbClr val="000000"/>
              </a:solidFill>
              <a:latin typeface="Arial"/>
            </a:endParaRPr>
          </a:p>
        </p:txBody>
      </p:sp>
      <p:grpSp>
        <p:nvGrpSpPr>
          <p:cNvPr id="14" name="Group 13">
            <a:extLst>
              <a:ext uri="{FF2B5EF4-FFF2-40B4-BE49-F238E27FC236}">
                <a16:creationId xmlns:a16="http://schemas.microsoft.com/office/drawing/2014/main" id="{5F777804-C33E-4454-9FE1-C279741FE710}"/>
              </a:ext>
            </a:extLst>
          </p:cNvPr>
          <p:cNvGrpSpPr/>
          <p:nvPr/>
        </p:nvGrpSpPr>
        <p:grpSpPr>
          <a:xfrm>
            <a:off x="3875478" y="4101019"/>
            <a:ext cx="3921633" cy="810473"/>
            <a:chOff x="4263445" y="4348136"/>
            <a:chExt cx="5228844" cy="1080631"/>
          </a:xfrm>
        </p:grpSpPr>
        <p:sp>
          <p:nvSpPr>
            <p:cNvPr id="94" name="Arrow: Down 93">
              <a:extLst>
                <a:ext uri="{FF2B5EF4-FFF2-40B4-BE49-F238E27FC236}">
                  <a16:creationId xmlns:a16="http://schemas.microsoft.com/office/drawing/2014/main" id="{05F81ED6-2CA0-41CB-9236-F266C6BBFCDC}"/>
                </a:ext>
              </a:extLst>
            </p:cNvPr>
            <p:cNvSpPr/>
            <p:nvPr/>
          </p:nvSpPr>
          <p:spPr>
            <a:xfrm>
              <a:off x="6372025" y="4626542"/>
              <a:ext cx="113625" cy="379125"/>
            </a:xfrm>
            <a:prstGeom prst="downArrow">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13" name="Group 12">
              <a:extLst>
                <a:ext uri="{FF2B5EF4-FFF2-40B4-BE49-F238E27FC236}">
                  <a16:creationId xmlns:a16="http://schemas.microsoft.com/office/drawing/2014/main" id="{039A8C56-FD9A-4722-A2B2-0C6B79F9573B}"/>
                </a:ext>
              </a:extLst>
            </p:cNvPr>
            <p:cNvGrpSpPr/>
            <p:nvPr/>
          </p:nvGrpSpPr>
          <p:grpSpPr>
            <a:xfrm>
              <a:off x="4263445" y="4348136"/>
              <a:ext cx="5228844" cy="1080631"/>
              <a:chOff x="4263445" y="4348136"/>
              <a:chExt cx="5228844" cy="1080631"/>
            </a:xfrm>
          </p:grpSpPr>
          <p:sp>
            <p:nvSpPr>
              <p:cNvPr id="84" name="Arrow: Down 83">
                <a:extLst>
                  <a:ext uri="{FF2B5EF4-FFF2-40B4-BE49-F238E27FC236}">
                    <a16:creationId xmlns:a16="http://schemas.microsoft.com/office/drawing/2014/main" id="{23821AB6-B4B5-4C62-9C71-850538A296BF}"/>
                  </a:ext>
                </a:extLst>
              </p:cNvPr>
              <p:cNvSpPr/>
              <p:nvPr/>
            </p:nvSpPr>
            <p:spPr>
              <a:xfrm rot="16200000">
                <a:off x="4696562" y="4018876"/>
                <a:ext cx="113625" cy="979860"/>
              </a:xfrm>
              <a:prstGeom prst="downArrow">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88" name="Oval 87">
                <a:extLst>
                  <a:ext uri="{FF2B5EF4-FFF2-40B4-BE49-F238E27FC236}">
                    <a16:creationId xmlns:a16="http://schemas.microsoft.com/office/drawing/2014/main" id="{D775CC01-D7EB-48A6-8AE9-0B9580BFC248}"/>
                  </a:ext>
                </a:extLst>
              </p:cNvPr>
              <p:cNvSpPr/>
              <p:nvPr/>
            </p:nvSpPr>
            <p:spPr>
              <a:xfrm>
                <a:off x="4648261" y="5016018"/>
                <a:ext cx="417726" cy="412749"/>
              </a:xfrm>
              <a:prstGeom prst="ellipse">
                <a:avLst/>
              </a:prstGeom>
              <a:noFill/>
              <a:ln w="38100">
                <a:solidFill>
                  <a:schemeClr val="accent1">
                    <a:alpha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89" name="Arrow: Down 88">
                <a:extLst>
                  <a:ext uri="{FF2B5EF4-FFF2-40B4-BE49-F238E27FC236}">
                    <a16:creationId xmlns:a16="http://schemas.microsoft.com/office/drawing/2014/main" id="{A70846D2-9108-44C6-885E-41AC46E89445}"/>
                  </a:ext>
                </a:extLst>
              </p:cNvPr>
              <p:cNvSpPr/>
              <p:nvPr/>
            </p:nvSpPr>
            <p:spPr>
              <a:xfrm rot="16200000">
                <a:off x="5144687" y="5105094"/>
                <a:ext cx="113625" cy="234594"/>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11" name="Group 10">
                <a:extLst>
                  <a:ext uri="{FF2B5EF4-FFF2-40B4-BE49-F238E27FC236}">
                    <a16:creationId xmlns:a16="http://schemas.microsoft.com/office/drawing/2014/main" id="{BBD3BACE-D205-4201-A97D-4DDC209D889A}"/>
                  </a:ext>
                </a:extLst>
              </p:cNvPr>
              <p:cNvGrpSpPr/>
              <p:nvPr/>
            </p:nvGrpSpPr>
            <p:grpSpPr>
              <a:xfrm>
                <a:off x="5243810" y="4348136"/>
                <a:ext cx="4248479" cy="1078740"/>
                <a:chOff x="5243810" y="4348136"/>
                <a:chExt cx="4248479" cy="1078740"/>
              </a:xfrm>
            </p:grpSpPr>
            <p:sp>
              <p:nvSpPr>
                <p:cNvPr id="93" name="Arrow: Down 92">
                  <a:extLst>
                    <a:ext uri="{FF2B5EF4-FFF2-40B4-BE49-F238E27FC236}">
                      <a16:creationId xmlns:a16="http://schemas.microsoft.com/office/drawing/2014/main" id="{426B8F37-E0BF-4FE3-A449-DD10365FC1FD}"/>
                    </a:ext>
                  </a:extLst>
                </p:cNvPr>
                <p:cNvSpPr/>
                <p:nvPr/>
              </p:nvSpPr>
              <p:spPr>
                <a:xfrm>
                  <a:off x="5585978" y="4629933"/>
                  <a:ext cx="113625" cy="379125"/>
                </a:xfrm>
                <a:prstGeom prst="downArrow">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85" name="Group 84">
                  <a:extLst>
                    <a:ext uri="{FF2B5EF4-FFF2-40B4-BE49-F238E27FC236}">
                      <a16:creationId xmlns:a16="http://schemas.microsoft.com/office/drawing/2014/main" id="{655A152D-7566-4D6D-A790-CB8B8EDBA3C3}"/>
                    </a:ext>
                  </a:extLst>
                </p:cNvPr>
                <p:cNvGrpSpPr/>
                <p:nvPr/>
              </p:nvGrpSpPr>
              <p:grpSpPr>
                <a:xfrm>
                  <a:off x="5337012" y="5012887"/>
                  <a:ext cx="2209592" cy="413989"/>
                  <a:chOff x="5924758" y="3282103"/>
                  <a:chExt cx="3006905" cy="721877"/>
                </a:xfrm>
              </p:grpSpPr>
              <p:sp>
                <p:nvSpPr>
                  <p:cNvPr id="86" name="Rectangle: Rounded Corners 85">
                    <a:extLst>
                      <a:ext uri="{FF2B5EF4-FFF2-40B4-BE49-F238E27FC236}">
                        <a16:creationId xmlns:a16="http://schemas.microsoft.com/office/drawing/2014/main" id="{6B15117E-590B-45DB-88D3-DCA29D54F47B}"/>
                      </a:ext>
                    </a:extLst>
                  </p:cNvPr>
                  <p:cNvSpPr/>
                  <p:nvPr/>
                </p:nvSpPr>
                <p:spPr>
                  <a:xfrm>
                    <a:off x="5924758" y="3282103"/>
                    <a:ext cx="3006905" cy="721877"/>
                  </a:xfrm>
                  <a:prstGeom prst="roundRect">
                    <a:avLst>
                      <a:gd name="adj" fmla="val 25133"/>
                    </a:avLst>
                  </a:prstGeom>
                  <a:solidFill>
                    <a:schemeClr val="accent1">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defTabSz="685800" eaLnBrk="1" fontAlgn="auto" hangingPunct="1">
                      <a:spcBef>
                        <a:spcPts val="0"/>
                      </a:spcBef>
                      <a:spcAft>
                        <a:spcPts val="0"/>
                      </a:spcAft>
                    </a:pPr>
                    <a:r>
                      <a:rPr lang="en-US" sz="1350" b="0" dirty="0">
                        <a:solidFill>
                          <a:srgbClr val="000000"/>
                        </a:solidFill>
                        <a:latin typeface="Arial"/>
                      </a:rPr>
                      <a:t>verify PAC</a:t>
                    </a:r>
                  </a:p>
                </p:txBody>
              </p:sp>
              <p:cxnSp>
                <p:nvCxnSpPr>
                  <p:cNvPr id="87" name="Straight Connector 86">
                    <a:extLst>
                      <a:ext uri="{FF2B5EF4-FFF2-40B4-BE49-F238E27FC236}">
                        <a16:creationId xmlns:a16="http://schemas.microsoft.com/office/drawing/2014/main" id="{902C4AD1-D750-476F-A0DE-CBC6B0A24E09}"/>
                      </a:ext>
                    </a:extLst>
                  </p:cNvPr>
                  <p:cNvCxnSpPr>
                    <a:cxnSpLocks/>
                  </p:cNvCxnSpPr>
                  <p:nvPr/>
                </p:nvCxnSpPr>
                <p:spPr>
                  <a:xfrm>
                    <a:off x="5924758" y="3435516"/>
                    <a:ext cx="30009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0" name="Arrow: Bent 89">
                  <a:extLst>
                    <a:ext uri="{FF2B5EF4-FFF2-40B4-BE49-F238E27FC236}">
                      <a16:creationId xmlns:a16="http://schemas.microsoft.com/office/drawing/2014/main" id="{AC06FBE8-A602-429B-A5A2-6A900C4886F2}"/>
                    </a:ext>
                  </a:extLst>
                </p:cNvPr>
                <p:cNvSpPr/>
                <p:nvPr/>
              </p:nvSpPr>
              <p:spPr>
                <a:xfrm flipH="1" flipV="1">
                  <a:off x="7559520" y="4542953"/>
                  <a:ext cx="512723" cy="703618"/>
                </a:xfrm>
                <a:prstGeom prst="bentArrow">
                  <a:avLst>
                    <a:gd name="adj1" fmla="val 10386"/>
                    <a:gd name="adj2" fmla="val 11486"/>
                    <a:gd name="adj3" fmla="val 10905"/>
                    <a:gd name="adj4" fmla="val 37248"/>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srgbClr val="000000"/>
                    </a:solidFill>
                    <a:latin typeface="Arial"/>
                  </a:endParaRPr>
                </a:p>
              </p:txBody>
            </p:sp>
            <p:grpSp>
              <p:nvGrpSpPr>
                <p:cNvPr id="45" name="Group 44">
                  <a:extLst>
                    <a:ext uri="{FF2B5EF4-FFF2-40B4-BE49-F238E27FC236}">
                      <a16:creationId xmlns:a16="http://schemas.microsoft.com/office/drawing/2014/main" id="{CBAD40AC-A93E-426C-9D13-2B20C6DFC251}"/>
                    </a:ext>
                  </a:extLst>
                </p:cNvPr>
                <p:cNvGrpSpPr/>
                <p:nvPr/>
              </p:nvGrpSpPr>
              <p:grpSpPr>
                <a:xfrm>
                  <a:off x="5243810" y="4348136"/>
                  <a:ext cx="4248479" cy="306199"/>
                  <a:chOff x="5245232" y="2522900"/>
                  <a:chExt cx="4248479" cy="306199"/>
                </a:xfrm>
              </p:grpSpPr>
              <p:sp>
                <p:nvSpPr>
                  <p:cNvPr id="46" name="Rectangle 45">
                    <a:extLst>
                      <a:ext uri="{FF2B5EF4-FFF2-40B4-BE49-F238E27FC236}">
                        <a16:creationId xmlns:a16="http://schemas.microsoft.com/office/drawing/2014/main" id="{9F0FA155-95BD-440B-8C04-F59723CC07BD}"/>
                      </a:ext>
                    </a:extLst>
                  </p:cNvPr>
                  <p:cNvSpPr/>
                  <p:nvPr/>
                </p:nvSpPr>
                <p:spPr>
                  <a:xfrm>
                    <a:off x="5245237" y="2524129"/>
                    <a:ext cx="4248474" cy="304970"/>
                  </a:xfrm>
                  <a:prstGeom prst="rect">
                    <a:avLst/>
                  </a:prstGeom>
                  <a:solidFill>
                    <a:schemeClr val="bg1"/>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dirty="0">
                      <a:solidFill>
                        <a:prstClr val="white"/>
                      </a:solidFill>
                      <a:latin typeface="Arial"/>
                    </a:endParaRPr>
                  </a:p>
                </p:txBody>
              </p:sp>
              <p:sp>
                <p:nvSpPr>
                  <p:cNvPr id="47" name="Rectangle 46">
                    <a:extLst>
                      <a:ext uri="{FF2B5EF4-FFF2-40B4-BE49-F238E27FC236}">
                        <a16:creationId xmlns:a16="http://schemas.microsoft.com/office/drawing/2014/main" id="{B7A9082B-0430-4344-B7DE-9C37048763CA}"/>
                      </a:ext>
                    </a:extLst>
                  </p:cNvPr>
                  <p:cNvSpPr/>
                  <p:nvPr/>
                </p:nvSpPr>
                <p:spPr>
                  <a:xfrm>
                    <a:off x="6063687" y="2522900"/>
                    <a:ext cx="748228" cy="304969"/>
                  </a:xfrm>
                  <a:prstGeom prst="rect">
                    <a:avLst/>
                  </a:pr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685800" eaLnBrk="1" fontAlgn="auto" hangingPunct="1">
                      <a:spcBef>
                        <a:spcPts val="0"/>
                      </a:spcBef>
                      <a:spcAft>
                        <a:spcPts val="0"/>
                      </a:spcAft>
                    </a:pPr>
                    <a:r>
                      <a:rPr lang="en-US" sz="1350" b="0" dirty="0">
                        <a:solidFill>
                          <a:srgbClr val="000000"/>
                        </a:solidFill>
                        <a:latin typeface="Arial"/>
                      </a:rPr>
                      <a:t>PAC?</a:t>
                    </a:r>
                  </a:p>
                </p:txBody>
              </p:sp>
              <p:sp>
                <p:nvSpPr>
                  <p:cNvPr id="48" name="Rectangle 47">
                    <a:extLst>
                      <a:ext uri="{FF2B5EF4-FFF2-40B4-BE49-F238E27FC236}">
                        <a16:creationId xmlns:a16="http://schemas.microsoft.com/office/drawing/2014/main" id="{B7E2CA33-B47F-4855-85A0-C982CFCBA2B5}"/>
                      </a:ext>
                    </a:extLst>
                  </p:cNvPr>
                  <p:cNvSpPr/>
                  <p:nvPr/>
                </p:nvSpPr>
                <p:spPr>
                  <a:xfrm>
                    <a:off x="5245238" y="2524129"/>
                    <a:ext cx="748227" cy="303740"/>
                  </a:xfrm>
                  <a:prstGeom prst="rect">
                    <a:avLst/>
                  </a:pr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685800" eaLnBrk="1" fontAlgn="auto" hangingPunct="1">
                      <a:spcBef>
                        <a:spcPts val="0"/>
                      </a:spcBef>
                      <a:spcAft>
                        <a:spcPts val="0"/>
                      </a:spcAft>
                    </a:pPr>
                    <a:r>
                      <a:rPr lang="en-US" sz="1350" b="0" dirty="0">
                        <a:solidFill>
                          <a:srgbClr val="000000"/>
                        </a:solidFill>
                        <a:latin typeface="Arial"/>
                      </a:rPr>
                      <a:t>PAC?</a:t>
                    </a:r>
                  </a:p>
                </p:txBody>
              </p:sp>
              <p:sp>
                <p:nvSpPr>
                  <p:cNvPr id="49" name="Rectangle 48">
                    <a:extLst>
                      <a:ext uri="{FF2B5EF4-FFF2-40B4-BE49-F238E27FC236}">
                        <a16:creationId xmlns:a16="http://schemas.microsoft.com/office/drawing/2014/main" id="{5213831D-351F-42B6-8FBD-E5DF2ED098CF}"/>
                      </a:ext>
                    </a:extLst>
                  </p:cNvPr>
                  <p:cNvSpPr/>
                  <p:nvPr/>
                </p:nvSpPr>
                <p:spPr>
                  <a:xfrm>
                    <a:off x="5245235" y="2524129"/>
                    <a:ext cx="4248473" cy="303740"/>
                  </a:xfrm>
                  <a:prstGeom prst="rect">
                    <a:avLst/>
                  </a:prstGeom>
                  <a:noFill/>
                  <a:ln w="254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0" name="Rectangle 49">
                    <a:extLst>
                      <a:ext uri="{FF2B5EF4-FFF2-40B4-BE49-F238E27FC236}">
                        <a16:creationId xmlns:a16="http://schemas.microsoft.com/office/drawing/2014/main" id="{29119E12-0F69-4B04-9C58-0CBD719C4C8F}"/>
                      </a:ext>
                    </a:extLst>
                  </p:cNvPr>
                  <p:cNvSpPr/>
                  <p:nvPr/>
                </p:nvSpPr>
                <p:spPr>
                  <a:xfrm>
                    <a:off x="5245232" y="2524129"/>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8" name="Rectangle 57">
                    <a:extLst>
                      <a:ext uri="{FF2B5EF4-FFF2-40B4-BE49-F238E27FC236}">
                        <a16:creationId xmlns:a16="http://schemas.microsoft.com/office/drawing/2014/main" id="{EAB98766-C6F9-418A-A2EB-94C8C55732CE}"/>
                      </a:ext>
                    </a:extLst>
                  </p:cNvPr>
                  <p:cNvSpPr/>
                  <p:nvPr/>
                </p:nvSpPr>
                <p:spPr>
                  <a:xfrm>
                    <a:off x="6062676" y="2524125"/>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59" name="Rectangle 58">
                    <a:extLst>
                      <a:ext uri="{FF2B5EF4-FFF2-40B4-BE49-F238E27FC236}">
                        <a16:creationId xmlns:a16="http://schemas.microsoft.com/office/drawing/2014/main" id="{4501AD64-27A1-481C-B91C-B433AC810BFE}"/>
                      </a:ext>
                    </a:extLst>
                  </p:cNvPr>
                  <p:cNvSpPr/>
                  <p:nvPr/>
                </p:nvSpPr>
                <p:spPr>
                  <a:xfrm>
                    <a:off x="6810903" y="2524125"/>
                    <a:ext cx="2682806" cy="303740"/>
                  </a:xfrm>
                  <a:prstGeom prst="rect">
                    <a:avLst/>
                  </a:prstGeom>
                  <a:noFill/>
                  <a:ln w="2540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LR address</a:t>
                    </a:r>
                  </a:p>
                </p:txBody>
              </p:sp>
            </p:grpSp>
          </p:grpSp>
        </p:grpSp>
      </p:grpSp>
      <p:grpSp>
        <p:nvGrpSpPr>
          <p:cNvPr id="16" name="Group 15">
            <a:extLst>
              <a:ext uri="{FF2B5EF4-FFF2-40B4-BE49-F238E27FC236}">
                <a16:creationId xmlns:a16="http://schemas.microsoft.com/office/drawing/2014/main" id="{D21D1CBB-DF6C-4CE0-9D9B-9FE7E127F3B2}"/>
              </a:ext>
            </a:extLst>
          </p:cNvPr>
          <p:cNvGrpSpPr/>
          <p:nvPr/>
        </p:nvGrpSpPr>
        <p:grpSpPr>
          <a:xfrm>
            <a:off x="3875856" y="2038039"/>
            <a:ext cx="4041038" cy="1195023"/>
            <a:chOff x="4263949" y="1597497"/>
            <a:chExt cx="5388050" cy="1593364"/>
          </a:xfrm>
        </p:grpSpPr>
        <p:sp>
          <p:nvSpPr>
            <p:cNvPr id="9" name="Arrow: Down 8">
              <a:extLst>
                <a:ext uri="{FF2B5EF4-FFF2-40B4-BE49-F238E27FC236}">
                  <a16:creationId xmlns:a16="http://schemas.microsoft.com/office/drawing/2014/main" id="{D8F49528-FE17-4501-9DE3-DC4F250058B1}"/>
                </a:ext>
              </a:extLst>
            </p:cNvPr>
            <p:cNvSpPr/>
            <p:nvPr/>
          </p:nvSpPr>
          <p:spPr>
            <a:xfrm>
              <a:off x="5560479" y="2494740"/>
              <a:ext cx="113625" cy="379125"/>
            </a:xfrm>
            <a:prstGeom prst="down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75" name="Arrow: Down 74">
              <a:extLst>
                <a:ext uri="{FF2B5EF4-FFF2-40B4-BE49-F238E27FC236}">
                  <a16:creationId xmlns:a16="http://schemas.microsoft.com/office/drawing/2014/main" id="{47F78674-EBE9-4A0B-BAF8-31607DF636D0}"/>
                </a:ext>
              </a:extLst>
            </p:cNvPr>
            <p:cNvSpPr/>
            <p:nvPr/>
          </p:nvSpPr>
          <p:spPr>
            <a:xfrm>
              <a:off x="6376378" y="2468269"/>
              <a:ext cx="113625" cy="405595"/>
            </a:xfrm>
            <a:prstGeom prst="down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dirty="0">
                <a:solidFill>
                  <a:prstClr val="white"/>
                </a:solidFill>
                <a:latin typeface="Arial"/>
              </a:endParaRPr>
            </a:p>
          </p:txBody>
        </p:sp>
        <p:sp>
          <p:nvSpPr>
            <p:cNvPr id="70" name="Oval 69">
              <a:extLst>
                <a:ext uri="{FF2B5EF4-FFF2-40B4-BE49-F238E27FC236}">
                  <a16:creationId xmlns:a16="http://schemas.microsoft.com/office/drawing/2014/main" id="{899F4B5B-AB86-434C-A6A5-C92CFAF277EF}"/>
                </a:ext>
              </a:extLst>
            </p:cNvPr>
            <p:cNvSpPr/>
            <p:nvPr/>
          </p:nvSpPr>
          <p:spPr>
            <a:xfrm>
              <a:off x="4655682" y="2094860"/>
              <a:ext cx="417726" cy="412749"/>
            </a:xfrm>
            <a:prstGeom prst="ellipse">
              <a:avLst/>
            </a:prstGeom>
            <a:noFill/>
            <a:ln w="38100">
              <a:solidFill>
                <a:schemeClr val="accent1">
                  <a:alpha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8" name="Group 7">
              <a:extLst>
                <a:ext uri="{FF2B5EF4-FFF2-40B4-BE49-F238E27FC236}">
                  <a16:creationId xmlns:a16="http://schemas.microsoft.com/office/drawing/2014/main" id="{03EE038E-CB9E-4ECF-A45E-EAC1C7A1E408}"/>
                </a:ext>
              </a:extLst>
            </p:cNvPr>
            <p:cNvGrpSpPr/>
            <p:nvPr/>
          </p:nvGrpSpPr>
          <p:grpSpPr>
            <a:xfrm>
              <a:off x="5326219" y="2093619"/>
              <a:ext cx="2209592" cy="413989"/>
              <a:chOff x="5924758" y="3282103"/>
              <a:chExt cx="3006905" cy="721877"/>
            </a:xfrm>
          </p:grpSpPr>
          <p:sp>
            <p:nvSpPr>
              <p:cNvPr id="72" name="Rectangle: Rounded Corners 71">
                <a:extLst>
                  <a:ext uri="{FF2B5EF4-FFF2-40B4-BE49-F238E27FC236}">
                    <a16:creationId xmlns:a16="http://schemas.microsoft.com/office/drawing/2014/main" id="{ADB284BE-56CD-462E-A139-50654FA31087}"/>
                  </a:ext>
                </a:extLst>
              </p:cNvPr>
              <p:cNvSpPr/>
              <p:nvPr/>
            </p:nvSpPr>
            <p:spPr>
              <a:xfrm>
                <a:off x="5924758" y="3282103"/>
                <a:ext cx="3006905" cy="721877"/>
              </a:xfrm>
              <a:prstGeom prst="roundRect">
                <a:avLst>
                  <a:gd name="adj" fmla="val 25133"/>
                </a:avLst>
              </a:prstGeom>
              <a:solidFill>
                <a:schemeClr val="accent1">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nchorCtr="0"/>
              <a:lstStyle/>
              <a:p>
                <a:pPr defTabSz="685800" eaLnBrk="1" fontAlgn="auto" hangingPunct="1">
                  <a:spcBef>
                    <a:spcPts val="0"/>
                  </a:spcBef>
                  <a:spcAft>
                    <a:spcPts val="0"/>
                  </a:spcAft>
                </a:pPr>
                <a:r>
                  <a:rPr lang="en-US" sz="1350" b="0" dirty="0">
                    <a:solidFill>
                      <a:srgbClr val="000000"/>
                    </a:solidFill>
                    <a:latin typeface="Arial"/>
                  </a:rPr>
                  <a:t>generate PAC</a:t>
                </a:r>
              </a:p>
            </p:txBody>
          </p:sp>
          <p:cxnSp>
            <p:nvCxnSpPr>
              <p:cNvPr id="73" name="Straight Connector 72">
                <a:extLst>
                  <a:ext uri="{FF2B5EF4-FFF2-40B4-BE49-F238E27FC236}">
                    <a16:creationId xmlns:a16="http://schemas.microsoft.com/office/drawing/2014/main" id="{00D44CDB-B6A0-4F75-882C-7A4D29092299}"/>
                  </a:ext>
                </a:extLst>
              </p:cNvPr>
              <p:cNvCxnSpPr>
                <a:cxnSpLocks/>
              </p:cNvCxnSpPr>
              <p:nvPr/>
            </p:nvCxnSpPr>
            <p:spPr>
              <a:xfrm>
                <a:off x="5924758" y="3435516"/>
                <a:ext cx="30009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Arrow: Down 76">
              <a:extLst>
                <a:ext uri="{FF2B5EF4-FFF2-40B4-BE49-F238E27FC236}">
                  <a16:creationId xmlns:a16="http://schemas.microsoft.com/office/drawing/2014/main" id="{08805CB4-AA54-48C8-9953-8DA1DBD49021}"/>
                </a:ext>
              </a:extLst>
            </p:cNvPr>
            <p:cNvSpPr/>
            <p:nvPr/>
          </p:nvSpPr>
          <p:spPr>
            <a:xfrm rot="16200000">
              <a:off x="5152109" y="2187779"/>
              <a:ext cx="113625" cy="234594"/>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83" name="Arrow: Down 82">
              <a:extLst>
                <a:ext uri="{FF2B5EF4-FFF2-40B4-BE49-F238E27FC236}">
                  <a16:creationId xmlns:a16="http://schemas.microsoft.com/office/drawing/2014/main" id="{88910F23-9947-43D3-A987-965E5D15037E}"/>
                </a:ext>
              </a:extLst>
            </p:cNvPr>
            <p:cNvSpPr/>
            <p:nvPr/>
          </p:nvSpPr>
          <p:spPr>
            <a:xfrm rot="5400000">
              <a:off x="4697066" y="2550918"/>
              <a:ext cx="113625" cy="979860"/>
            </a:xfrm>
            <a:prstGeom prst="down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31" name="Group 30">
              <a:extLst>
                <a:ext uri="{FF2B5EF4-FFF2-40B4-BE49-F238E27FC236}">
                  <a16:creationId xmlns:a16="http://schemas.microsoft.com/office/drawing/2014/main" id="{258D3B98-5A52-45EF-A914-796A20C976B5}"/>
                </a:ext>
              </a:extLst>
            </p:cNvPr>
            <p:cNvGrpSpPr/>
            <p:nvPr/>
          </p:nvGrpSpPr>
          <p:grpSpPr>
            <a:xfrm>
              <a:off x="5245237" y="1598526"/>
              <a:ext cx="4248474" cy="306198"/>
              <a:chOff x="4247826" y="5658876"/>
              <a:chExt cx="6018307" cy="423504"/>
            </a:xfrm>
          </p:grpSpPr>
          <p:sp>
            <p:nvSpPr>
              <p:cNvPr id="38" name="Rectangle 37">
                <a:extLst>
                  <a:ext uri="{FF2B5EF4-FFF2-40B4-BE49-F238E27FC236}">
                    <a16:creationId xmlns:a16="http://schemas.microsoft.com/office/drawing/2014/main" id="{C1CB0A5E-6210-498F-96CC-94785B0D9B02}"/>
                  </a:ext>
                </a:extLst>
              </p:cNvPr>
              <p:cNvSpPr/>
              <p:nvPr/>
            </p:nvSpPr>
            <p:spPr>
              <a:xfrm>
                <a:off x="4247826" y="5660575"/>
                <a:ext cx="6018307" cy="421805"/>
              </a:xfrm>
              <a:prstGeom prst="rect">
                <a:avLst/>
              </a:prstGeom>
              <a:solidFill>
                <a:schemeClr val="bg1"/>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cxnSp>
            <p:nvCxnSpPr>
              <p:cNvPr id="39" name="Straight Connector 38">
                <a:extLst>
                  <a:ext uri="{FF2B5EF4-FFF2-40B4-BE49-F238E27FC236}">
                    <a16:creationId xmlns:a16="http://schemas.microsoft.com/office/drawing/2014/main" id="{953E371B-97E2-4133-A827-F063EB18E273}"/>
                  </a:ext>
                </a:extLst>
              </p:cNvPr>
              <p:cNvCxnSpPr>
                <a:cxnSpLocks/>
              </p:cNvCxnSpPr>
              <p:nvPr/>
            </p:nvCxnSpPr>
            <p:spPr>
              <a:xfrm>
                <a:off x="6467152" y="5658876"/>
                <a:ext cx="0"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7D0EEA6-3F50-4856-9C10-29E692E2117E}"/>
                  </a:ext>
                </a:extLst>
              </p:cNvPr>
              <p:cNvCxnSpPr>
                <a:cxnSpLocks/>
              </p:cNvCxnSpPr>
              <p:nvPr/>
            </p:nvCxnSpPr>
            <p:spPr>
              <a:xfrm>
                <a:off x="5403753" y="5658876"/>
                <a:ext cx="0"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1B3D2-6AA4-46E3-8319-A9E01CDFB686}"/>
                  </a:ext>
                </a:extLst>
              </p:cNvPr>
              <p:cNvCxnSpPr>
                <a:cxnSpLocks/>
              </p:cNvCxnSpPr>
              <p:nvPr/>
            </p:nvCxnSpPr>
            <p:spPr>
              <a:xfrm flipH="1">
                <a:off x="5317346" y="5658876"/>
                <a:ext cx="5925" cy="42180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80" name="Arrow: Bent 79">
              <a:extLst>
                <a:ext uri="{FF2B5EF4-FFF2-40B4-BE49-F238E27FC236}">
                  <a16:creationId xmlns:a16="http://schemas.microsoft.com/office/drawing/2014/main" id="{D61E2E85-26B1-4007-89F1-4AE3F27667F9}"/>
                </a:ext>
              </a:extLst>
            </p:cNvPr>
            <p:cNvSpPr/>
            <p:nvPr/>
          </p:nvSpPr>
          <p:spPr>
            <a:xfrm flipH="1" flipV="1">
              <a:off x="7544513" y="1914043"/>
              <a:ext cx="512723" cy="334217"/>
            </a:xfrm>
            <a:prstGeom prst="bentArrow">
              <a:avLst>
                <a:gd name="adj1" fmla="val 15030"/>
                <a:gd name="adj2" fmla="val 17756"/>
                <a:gd name="adj3" fmla="val 16478"/>
                <a:gd name="adj4" fmla="val 37248"/>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srgbClr val="000000"/>
                </a:solidFill>
                <a:latin typeface="Arial"/>
              </a:endParaRPr>
            </a:p>
          </p:txBody>
        </p:sp>
        <p:sp>
          <p:nvSpPr>
            <p:cNvPr id="81" name="Rectangle 80">
              <a:extLst>
                <a:ext uri="{FF2B5EF4-FFF2-40B4-BE49-F238E27FC236}">
                  <a16:creationId xmlns:a16="http://schemas.microsoft.com/office/drawing/2014/main" id="{638AB405-CF50-4096-938F-335B74C12E49}"/>
                </a:ext>
              </a:extLst>
            </p:cNvPr>
            <p:cNvSpPr/>
            <p:nvPr/>
          </p:nvSpPr>
          <p:spPr>
            <a:xfrm>
              <a:off x="8093045" y="2209989"/>
              <a:ext cx="1558954" cy="25383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Code Key A</a:t>
              </a:r>
            </a:p>
          </p:txBody>
        </p:sp>
        <p:sp>
          <p:nvSpPr>
            <p:cNvPr id="82" name="Arrow: Down 81">
              <a:extLst>
                <a:ext uri="{FF2B5EF4-FFF2-40B4-BE49-F238E27FC236}">
                  <a16:creationId xmlns:a16="http://schemas.microsoft.com/office/drawing/2014/main" id="{E56084CC-B403-4F5D-A6CC-0C75C4236352}"/>
                </a:ext>
              </a:extLst>
            </p:cNvPr>
            <p:cNvSpPr/>
            <p:nvPr/>
          </p:nvSpPr>
          <p:spPr>
            <a:xfrm rot="5400000">
              <a:off x="7781627" y="2061999"/>
              <a:ext cx="68337" cy="554493"/>
            </a:xfrm>
            <a:prstGeom prst="down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grpSp>
          <p:nvGrpSpPr>
            <p:cNvPr id="5" name="Group 4">
              <a:extLst>
                <a:ext uri="{FF2B5EF4-FFF2-40B4-BE49-F238E27FC236}">
                  <a16:creationId xmlns:a16="http://schemas.microsoft.com/office/drawing/2014/main" id="{98E43AA1-5A01-49A4-9274-CCB37252EEDD}"/>
                </a:ext>
              </a:extLst>
            </p:cNvPr>
            <p:cNvGrpSpPr/>
            <p:nvPr/>
          </p:nvGrpSpPr>
          <p:grpSpPr>
            <a:xfrm>
              <a:off x="5243811" y="2884662"/>
              <a:ext cx="4248479" cy="306199"/>
              <a:chOff x="5245232" y="2522900"/>
              <a:chExt cx="4248479" cy="306199"/>
            </a:xfrm>
          </p:grpSpPr>
          <p:sp>
            <p:nvSpPr>
              <p:cNvPr id="23" name="Rectangle 22">
                <a:extLst>
                  <a:ext uri="{FF2B5EF4-FFF2-40B4-BE49-F238E27FC236}">
                    <a16:creationId xmlns:a16="http://schemas.microsoft.com/office/drawing/2014/main" id="{01C2EC5A-6450-42EE-8F2A-96DB5EB1FD89}"/>
                  </a:ext>
                </a:extLst>
              </p:cNvPr>
              <p:cNvSpPr/>
              <p:nvPr/>
            </p:nvSpPr>
            <p:spPr>
              <a:xfrm>
                <a:off x="5245237" y="2524129"/>
                <a:ext cx="4248474" cy="304970"/>
              </a:xfrm>
              <a:prstGeom prst="rect">
                <a:avLst/>
              </a:prstGeom>
              <a:solidFill>
                <a:schemeClr val="bg1"/>
              </a:soli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dirty="0">
                  <a:solidFill>
                    <a:prstClr val="white"/>
                  </a:solidFill>
                  <a:latin typeface="Arial"/>
                </a:endParaRPr>
              </a:p>
            </p:txBody>
          </p:sp>
          <p:sp>
            <p:nvSpPr>
              <p:cNvPr id="21" name="Rectangle 20">
                <a:extLst>
                  <a:ext uri="{FF2B5EF4-FFF2-40B4-BE49-F238E27FC236}">
                    <a16:creationId xmlns:a16="http://schemas.microsoft.com/office/drawing/2014/main" id="{E8409C51-B13B-457A-86F7-DA571386B499}"/>
                  </a:ext>
                </a:extLst>
              </p:cNvPr>
              <p:cNvSpPr/>
              <p:nvPr/>
            </p:nvSpPr>
            <p:spPr>
              <a:xfrm>
                <a:off x="6063687" y="2522900"/>
                <a:ext cx="748228" cy="304969"/>
              </a:xfrm>
              <a:prstGeom prst="rect">
                <a:avLst/>
              </a:prstGeom>
              <a:pattFill prst="wdDnDiag">
                <a:fgClr>
                  <a:schemeClr val="accent2">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dirty="0">
                    <a:solidFill>
                      <a:srgbClr val="000000"/>
                    </a:solidFill>
                    <a:latin typeface="Arial"/>
                  </a:rPr>
                  <a:t>PAC</a:t>
                </a:r>
              </a:p>
            </p:txBody>
          </p:sp>
          <p:sp>
            <p:nvSpPr>
              <p:cNvPr id="22" name="Rectangle 21">
                <a:extLst>
                  <a:ext uri="{FF2B5EF4-FFF2-40B4-BE49-F238E27FC236}">
                    <a16:creationId xmlns:a16="http://schemas.microsoft.com/office/drawing/2014/main" id="{B2168185-2B4D-464B-9A1A-85E055DD3966}"/>
                  </a:ext>
                </a:extLst>
              </p:cNvPr>
              <p:cNvSpPr/>
              <p:nvPr/>
            </p:nvSpPr>
            <p:spPr>
              <a:xfrm>
                <a:off x="5245238" y="2524129"/>
                <a:ext cx="748227" cy="303740"/>
              </a:xfrm>
              <a:prstGeom prst="rect">
                <a:avLst/>
              </a:prstGeom>
              <a:pattFill prst="wdDnDiag">
                <a:fgClr>
                  <a:schemeClr val="accent2">
                    <a:lumMod val="20000"/>
                    <a:lumOff val="8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dirty="0">
                    <a:solidFill>
                      <a:srgbClr val="000000"/>
                    </a:solidFill>
                    <a:latin typeface="Arial"/>
                  </a:rPr>
                  <a:t>PAC</a:t>
                </a:r>
              </a:p>
            </p:txBody>
          </p:sp>
          <p:sp>
            <p:nvSpPr>
              <p:cNvPr id="4" name="Rectangle 3">
                <a:extLst>
                  <a:ext uri="{FF2B5EF4-FFF2-40B4-BE49-F238E27FC236}">
                    <a16:creationId xmlns:a16="http://schemas.microsoft.com/office/drawing/2014/main" id="{0C94401C-A2A8-4D08-8B44-AC7A1F587F14}"/>
                  </a:ext>
                </a:extLst>
              </p:cNvPr>
              <p:cNvSpPr/>
              <p:nvPr/>
            </p:nvSpPr>
            <p:spPr>
              <a:xfrm>
                <a:off x="5245235" y="2524129"/>
                <a:ext cx="4248473" cy="303740"/>
              </a:xfrm>
              <a:prstGeom prst="rect">
                <a:avLst/>
              </a:prstGeom>
              <a:noFill/>
              <a:ln w="254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42" name="Rectangle 41">
                <a:extLst>
                  <a:ext uri="{FF2B5EF4-FFF2-40B4-BE49-F238E27FC236}">
                    <a16:creationId xmlns:a16="http://schemas.microsoft.com/office/drawing/2014/main" id="{3D672618-EBC7-4BC9-8DB1-C673DF83206D}"/>
                  </a:ext>
                </a:extLst>
              </p:cNvPr>
              <p:cNvSpPr/>
              <p:nvPr/>
            </p:nvSpPr>
            <p:spPr>
              <a:xfrm>
                <a:off x="5245232" y="2524129"/>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43" name="Rectangle 42">
                <a:extLst>
                  <a:ext uri="{FF2B5EF4-FFF2-40B4-BE49-F238E27FC236}">
                    <a16:creationId xmlns:a16="http://schemas.microsoft.com/office/drawing/2014/main" id="{10B7C7B4-4A40-40A3-A2CA-2D6819E7E38B}"/>
                  </a:ext>
                </a:extLst>
              </p:cNvPr>
              <p:cNvSpPr/>
              <p:nvPr/>
            </p:nvSpPr>
            <p:spPr>
              <a:xfrm>
                <a:off x="6062676" y="2524125"/>
                <a:ext cx="748226" cy="303740"/>
              </a:xfrm>
              <a:prstGeom prst="rect">
                <a:avLst/>
              </a:prstGeom>
              <a:noFill/>
              <a:ln w="254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36" name="Rectangle 35">
                <a:extLst>
                  <a:ext uri="{FF2B5EF4-FFF2-40B4-BE49-F238E27FC236}">
                    <a16:creationId xmlns:a16="http://schemas.microsoft.com/office/drawing/2014/main" id="{97C58EA8-3ACE-46A0-966C-08DD62F3C944}"/>
                  </a:ext>
                </a:extLst>
              </p:cNvPr>
              <p:cNvSpPr/>
              <p:nvPr/>
            </p:nvSpPr>
            <p:spPr>
              <a:xfrm>
                <a:off x="6810903" y="2524125"/>
                <a:ext cx="2682806" cy="303740"/>
              </a:xfrm>
              <a:prstGeom prst="rect">
                <a:avLst/>
              </a:prstGeom>
              <a:noFill/>
              <a:ln w="2540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LR address</a:t>
                </a:r>
              </a:p>
            </p:txBody>
          </p:sp>
        </p:grpSp>
        <p:sp>
          <p:nvSpPr>
            <p:cNvPr id="95" name="Rectangle 94">
              <a:extLst>
                <a:ext uri="{FF2B5EF4-FFF2-40B4-BE49-F238E27FC236}">
                  <a16:creationId xmlns:a16="http://schemas.microsoft.com/office/drawing/2014/main" id="{DB827900-A1E9-4546-BB43-F99FFAAAD633}"/>
                </a:ext>
              </a:extLst>
            </p:cNvPr>
            <p:cNvSpPr/>
            <p:nvPr/>
          </p:nvSpPr>
          <p:spPr>
            <a:xfrm>
              <a:off x="6809480" y="1597497"/>
              <a:ext cx="2682806" cy="303740"/>
            </a:xfrm>
            <a:prstGeom prst="rect">
              <a:avLst/>
            </a:prstGeom>
            <a:noFill/>
            <a:ln w="25400">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LR address</a:t>
              </a:r>
            </a:p>
          </p:txBody>
        </p:sp>
      </p:grpSp>
      <p:sp>
        <p:nvSpPr>
          <p:cNvPr id="53" name="TextBox 52">
            <a:extLst>
              <a:ext uri="{FF2B5EF4-FFF2-40B4-BE49-F238E27FC236}">
                <a16:creationId xmlns:a16="http://schemas.microsoft.com/office/drawing/2014/main" id="{00F79212-4436-4469-AE5F-220BAAA67DF3}"/>
              </a:ext>
            </a:extLst>
          </p:cNvPr>
          <p:cNvSpPr txBox="1"/>
          <p:nvPr/>
        </p:nvSpPr>
        <p:spPr>
          <a:xfrm>
            <a:off x="1560147" y="6332610"/>
            <a:ext cx="6576213" cy="323166"/>
          </a:xfrm>
          <a:prstGeom prst="rect">
            <a:avLst/>
          </a:prstGeom>
          <a:noFill/>
          <a:ln>
            <a:noFill/>
          </a:ln>
        </p:spPr>
        <p:txBody>
          <a:bodyPr wrap="square" lIns="0" tIns="0" rIns="0" bIns="0" rtlCol="0">
            <a:spAutoFit/>
          </a:bodyPr>
          <a:lstStyle/>
          <a:p>
            <a:pPr defTabSz="685800" eaLnBrk="1" fontAlgn="auto" hangingPunct="1">
              <a:spcBef>
                <a:spcPts val="0"/>
              </a:spcBef>
              <a:spcAft>
                <a:spcPts val="0"/>
              </a:spcAft>
            </a:pPr>
            <a:r>
              <a:rPr lang="en-US" sz="1050" b="0" dirty="0">
                <a:solidFill>
                  <a:srgbClr val="000000"/>
                </a:solidFill>
                <a:latin typeface="Arial"/>
              </a:rPr>
              <a:t>Qualcomm “</a:t>
            </a:r>
            <a:r>
              <a:rPr lang="en-US" sz="1050" b="0" dirty="0">
                <a:solidFill>
                  <a:srgbClr val="000000"/>
                </a:solidFill>
                <a:latin typeface="Arial"/>
                <a:hlinkClick r:id="rId3"/>
              </a:rPr>
              <a:t>Pointer Authentication on ARMv8.3</a:t>
            </a:r>
            <a:r>
              <a:rPr lang="en-US" sz="1050" b="0" dirty="0">
                <a:solidFill>
                  <a:srgbClr val="000000"/>
                </a:solidFill>
                <a:latin typeface="Arial"/>
              </a:rPr>
              <a:t>”, whitepaper 2017</a:t>
            </a:r>
          </a:p>
          <a:p>
            <a:pPr algn="l" defTabSz="685800" eaLnBrk="1" fontAlgn="auto" hangingPunct="1">
              <a:spcBef>
                <a:spcPts val="0"/>
              </a:spcBef>
              <a:spcAft>
                <a:spcPts val="0"/>
              </a:spcAft>
            </a:pPr>
            <a:endParaRPr lang="en-US" sz="1050" b="0" dirty="0">
              <a:solidFill>
                <a:srgbClr val="000000"/>
              </a:solidFill>
              <a:latin typeface="Arial"/>
            </a:endParaRPr>
          </a:p>
        </p:txBody>
      </p:sp>
      <p:sp>
        <p:nvSpPr>
          <p:cNvPr id="55" name="Content Placeholder 2">
            <a:extLst>
              <a:ext uri="{FF2B5EF4-FFF2-40B4-BE49-F238E27FC236}">
                <a16:creationId xmlns:a16="http://schemas.microsoft.com/office/drawing/2014/main" id="{C5BFE1DC-F624-467F-940E-E71E3034DC11}"/>
              </a:ext>
            </a:extLst>
          </p:cNvPr>
          <p:cNvSpPr txBox="1">
            <a:spLocks/>
          </p:cNvSpPr>
          <p:nvPr/>
        </p:nvSpPr>
        <p:spPr>
          <a:xfrm>
            <a:off x="2897747" y="2170521"/>
            <a:ext cx="1743468" cy="3307997"/>
          </a:xfrm>
          <a:prstGeom prst="rect">
            <a:avLst/>
          </a:prstGeom>
          <a:noFill/>
          <a:ln>
            <a:noFill/>
          </a:ln>
        </p:spPr>
        <p:txBody>
          <a:bodyPr vert="horz" lIns="0" tIns="0" rIns="0" bIns="0"/>
          <a:lstStyle>
            <a:lvl1pPr marL="0" indent="0" algn="l" defTabSz="457200" rtl="0" eaLnBrk="1" fontAlgn="base" hangingPunct="1">
              <a:spcBef>
                <a:spcPct val="20000"/>
              </a:spcBef>
              <a:spcAft>
                <a:spcPct val="0"/>
              </a:spcAft>
              <a:buFont typeface="Arial" charset="0"/>
              <a:buNone/>
              <a:defRPr sz="2100" b="1" kern="1200">
                <a:solidFill>
                  <a:schemeClr val="tx1"/>
                </a:solidFill>
                <a:latin typeface="+mj-lt"/>
                <a:ea typeface="ＭＳ Ｐゴシック" charset="0"/>
                <a:cs typeface="MS PGothic" pitchFamily="34" charset="-128"/>
              </a:defRPr>
            </a:lvl1pPr>
            <a:lvl2pPr marL="237600" indent="-212400" algn="l" defTabSz="457200" rtl="0" eaLnBrk="1" fontAlgn="base" hangingPunct="1">
              <a:spcBef>
                <a:spcPct val="20000"/>
              </a:spcBef>
              <a:spcAft>
                <a:spcPct val="0"/>
              </a:spcAft>
              <a:buFont typeface="Arial"/>
              <a:buChar char="•"/>
              <a:defRPr sz="2000" kern="1200">
                <a:solidFill>
                  <a:schemeClr val="tx1"/>
                </a:solidFill>
                <a:latin typeface="+mn-lt"/>
                <a:ea typeface="MS PGothic" pitchFamily="34" charset="-128"/>
                <a:cs typeface="MS PGothic" charset="0"/>
              </a:defRPr>
            </a:lvl2pPr>
            <a:lvl3pPr marL="460800" indent="-230400" algn="l" defTabSz="457200" rtl="0" eaLnBrk="1" fontAlgn="base" hangingPunct="1">
              <a:spcBef>
                <a:spcPct val="20000"/>
              </a:spcBef>
              <a:spcAft>
                <a:spcPct val="0"/>
              </a:spcAft>
              <a:buFont typeface="Lucida Grande"/>
              <a:buChar char="-"/>
              <a:defRPr sz="1600" i="0" kern="1200">
                <a:solidFill>
                  <a:schemeClr val="tx1"/>
                </a:solidFill>
                <a:latin typeface="+mn-lt"/>
                <a:ea typeface="ヒラギノ角ゴ Pro W3" charset="-128"/>
                <a:cs typeface="Georgia"/>
              </a:defRPr>
            </a:lvl3pPr>
            <a:lvl4pPr marL="792000" indent="-194400" algn="l" defTabSz="457200" rtl="0" eaLnBrk="1" fontAlgn="base" hangingPunct="1">
              <a:spcBef>
                <a:spcPct val="20000"/>
              </a:spcBef>
              <a:spcAft>
                <a:spcPct val="0"/>
              </a:spcAft>
              <a:buFont typeface="Arial"/>
              <a:buChar char="•"/>
              <a:defRPr sz="1400" kern="1200" baseline="0">
                <a:solidFill>
                  <a:schemeClr val="tx1"/>
                </a:solidFill>
                <a:latin typeface="+mn-lt"/>
                <a:ea typeface="ヒラギノ角ゴ Pro W3" charset="-128"/>
                <a:cs typeface="ヒラギノ角ゴ Pro W3" charset="0"/>
              </a:defRPr>
            </a:lvl4pPr>
            <a:lvl5pPr marL="1087200" indent="-228600" algn="l" defTabSz="457200" rtl="0" eaLnBrk="1" fontAlgn="base" hangingPunct="1">
              <a:spcBef>
                <a:spcPct val="20000"/>
              </a:spcBef>
              <a:spcAft>
                <a:spcPct val="0"/>
              </a:spcAft>
              <a:buFont typeface="Courier New"/>
              <a:buChar char="o"/>
              <a:defRPr sz="1300" kern="1200" baseline="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200" lvl="1" indent="0" defTabSz="342900">
              <a:buNone/>
            </a:pPr>
            <a:endParaRPr lang="en-US" sz="1500" b="0" dirty="0">
              <a:solidFill>
                <a:srgbClr val="000000"/>
              </a:solidFill>
              <a:latin typeface="Consolas" panose="020B0609020204030204" pitchFamily="49" charset="0"/>
            </a:endParaRPr>
          </a:p>
          <a:p>
            <a:pPr marL="178200" lvl="1" indent="0" defTabSz="34290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pacia</a:t>
            </a:r>
            <a:r>
              <a:rPr lang="en-US" sz="1500" b="0" dirty="0">
                <a:solidFill>
                  <a:srgbClr val="000000"/>
                </a:solidFill>
                <a:latin typeface="Consolas" panose="020B0609020204030204" pitchFamily="49" charset="0"/>
              </a:rPr>
              <a:t> LR, SP</a:t>
            </a: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r>
              <a:rPr lang="en-US" sz="1500" dirty="0">
                <a:solidFill>
                  <a:srgbClr val="000000"/>
                </a:solidFill>
                <a:latin typeface="Consolas" panose="020B0609020204030204" pitchFamily="49" charset="0"/>
              </a:rPr>
              <a:t>  </a:t>
            </a:r>
            <a:endParaRPr lang="en-US" sz="1500" b="0" dirty="0">
              <a:solidFill>
                <a:srgbClr val="000000"/>
              </a:solidFill>
              <a:latin typeface="Consolas" panose="020B0609020204030204" pitchFamily="49" charset="0"/>
            </a:endParaRPr>
          </a:p>
          <a:p>
            <a:pPr marL="178200" lvl="1" indent="0" defTabSz="342900">
              <a:buNone/>
            </a:pPr>
            <a:r>
              <a:rPr lang="en-US" sz="1500" b="0" dirty="0">
                <a:solidFill>
                  <a:srgbClr val="000000"/>
                </a:solidFill>
                <a:latin typeface="Consolas" panose="020B0609020204030204" pitchFamily="49" charset="0"/>
              </a:rPr>
              <a:t> </a:t>
            </a:r>
          </a:p>
        </p:txBody>
      </p:sp>
      <p:sp>
        <p:nvSpPr>
          <p:cNvPr id="56" name="Content Placeholder 2">
            <a:extLst>
              <a:ext uri="{FF2B5EF4-FFF2-40B4-BE49-F238E27FC236}">
                <a16:creationId xmlns:a16="http://schemas.microsoft.com/office/drawing/2014/main" id="{DFBABB2E-2C94-49BA-B61E-459182075AF7}"/>
              </a:ext>
            </a:extLst>
          </p:cNvPr>
          <p:cNvSpPr txBox="1">
            <a:spLocks/>
          </p:cNvSpPr>
          <p:nvPr/>
        </p:nvSpPr>
        <p:spPr>
          <a:xfrm>
            <a:off x="2901753" y="2170447"/>
            <a:ext cx="1743468" cy="3307997"/>
          </a:xfrm>
          <a:prstGeom prst="rect">
            <a:avLst/>
          </a:prstGeom>
          <a:noFill/>
          <a:ln>
            <a:noFill/>
          </a:ln>
        </p:spPr>
        <p:txBody>
          <a:bodyPr vert="horz" lIns="0" tIns="0" rIns="0" bIns="0"/>
          <a:lstStyle>
            <a:lvl1pPr marL="0" indent="0" algn="l" defTabSz="457200" rtl="0" eaLnBrk="1" fontAlgn="base" hangingPunct="1">
              <a:spcBef>
                <a:spcPct val="20000"/>
              </a:spcBef>
              <a:spcAft>
                <a:spcPct val="0"/>
              </a:spcAft>
              <a:buFont typeface="Arial" charset="0"/>
              <a:buNone/>
              <a:defRPr sz="2100" b="1" kern="1200">
                <a:solidFill>
                  <a:schemeClr val="tx1"/>
                </a:solidFill>
                <a:latin typeface="+mj-lt"/>
                <a:ea typeface="ＭＳ Ｐゴシック" charset="0"/>
                <a:cs typeface="MS PGothic" pitchFamily="34" charset="-128"/>
              </a:defRPr>
            </a:lvl1pPr>
            <a:lvl2pPr marL="237600" indent="-212400" algn="l" defTabSz="457200" rtl="0" eaLnBrk="1" fontAlgn="base" hangingPunct="1">
              <a:spcBef>
                <a:spcPct val="20000"/>
              </a:spcBef>
              <a:spcAft>
                <a:spcPct val="0"/>
              </a:spcAft>
              <a:buFont typeface="Arial"/>
              <a:buChar char="•"/>
              <a:defRPr sz="2000" kern="1200">
                <a:solidFill>
                  <a:schemeClr val="tx1"/>
                </a:solidFill>
                <a:latin typeface="+mn-lt"/>
                <a:ea typeface="MS PGothic" pitchFamily="34" charset="-128"/>
                <a:cs typeface="MS PGothic" charset="0"/>
              </a:defRPr>
            </a:lvl2pPr>
            <a:lvl3pPr marL="460800" indent="-230400" algn="l" defTabSz="457200" rtl="0" eaLnBrk="1" fontAlgn="base" hangingPunct="1">
              <a:spcBef>
                <a:spcPct val="20000"/>
              </a:spcBef>
              <a:spcAft>
                <a:spcPct val="0"/>
              </a:spcAft>
              <a:buFont typeface="Lucida Grande"/>
              <a:buChar char="-"/>
              <a:defRPr sz="1600" i="0" kern="1200">
                <a:solidFill>
                  <a:schemeClr val="tx1"/>
                </a:solidFill>
                <a:latin typeface="+mn-lt"/>
                <a:ea typeface="ヒラギノ角ゴ Pro W3" charset="-128"/>
                <a:cs typeface="Georgia"/>
              </a:defRPr>
            </a:lvl3pPr>
            <a:lvl4pPr marL="792000" indent="-194400" algn="l" defTabSz="457200" rtl="0" eaLnBrk="1" fontAlgn="base" hangingPunct="1">
              <a:spcBef>
                <a:spcPct val="20000"/>
              </a:spcBef>
              <a:spcAft>
                <a:spcPct val="0"/>
              </a:spcAft>
              <a:buFont typeface="Arial"/>
              <a:buChar char="•"/>
              <a:defRPr sz="1400" kern="1200" baseline="0">
                <a:solidFill>
                  <a:schemeClr val="tx1"/>
                </a:solidFill>
                <a:latin typeface="+mn-lt"/>
                <a:ea typeface="ヒラギノ角ゴ Pro W3" charset="-128"/>
                <a:cs typeface="ヒラギノ角ゴ Pro W3" charset="0"/>
              </a:defRPr>
            </a:lvl4pPr>
            <a:lvl5pPr marL="1087200" indent="-228600" algn="l" defTabSz="457200" rtl="0" eaLnBrk="1" fontAlgn="base" hangingPunct="1">
              <a:spcBef>
                <a:spcPct val="20000"/>
              </a:spcBef>
              <a:spcAft>
                <a:spcPct val="0"/>
              </a:spcAft>
              <a:buFont typeface="Courier New"/>
              <a:buChar char="o"/>
              <a:defRPr sz="1300" kern="1200" baseline="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8200" lvl="1" indent="0" defTabSz="342900">
              <a:buNone/>
            </a:pPr>
            <a:endParaRPr lang="en-US" sz="1500" b="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endParaRPr lang="en-US" sz="1500" dirty="0">
              <a:solidFill>
                <a:srgbClr val="000000"/>
              </a:solidFill>
              <a:latin typeface="Consolas" panose="020B0609020204030204" pitchFamily="49" charset="0"/>
            </a:endParaRPr>
          </a:p>
          <a:p>
            <a:pPr marL="178200" lvl="1" indent="0" defTabSz="34290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autia</a:t>
            </a:r>
            <a:r>
              <a:rPr lang="en-US" sz="1500" b="0" dirty="0">
                <a:solidFill>
                  <a:srgbClr val="000000"/>
                </a:solidFill>
                <a:latin typeface="Consolas" panose="020B0609020204030204" pitchFamily="49" charset="0"/>
              </a:rPr>
              <a:t> LR, SP</a:t>
            </a:r>
          </a:p>
          <a:p>
            <a:pPr marL="178200" lvl="1" indent="0" defTabSz="342900">
              <a:buNone/>
            </a:pPr>
            <a:r>
              <a:rPr lang="en-US" sz="1500" b="0" dirty="0">
                <a:solidFill>
                  <a:srgbClr val="000000"/>
                </a:solidFill>
                <a:latin typeface="Consolas" panose="020B0609020204030204" pitchFamily="49" charset="0"/>
              </a:rPr>
              <a:t> </a:t>
            </a:r>
          </a:p>
        </p:txBody>
      </p:sp>
      <p:pic>
        <p:nvPicPr>
          <p:cNvPr id="61" name="Graphic 10">
            <a:extLst>
              <a:ext uri="{FF2B5EF4-FFF2-40B4-BE49-F238E27FC236}">
                <a16:creationId xmlns:a16="http://schemas.microsoft.com/office/drawing/2014/main" id="{1D1B9208-F691-42D9-96A8-FEBD2B186C8A}"/>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6744" y="3502868"/>
            <a:ext cx="509434" cy="489456"/>
          </a:xfrm>
          <a:prstGeom prst="rect">
            <a:avLst/>
          </a:prstGeom>
          <a:noFill/>
          <a:ln>
            <a:noFill/>
          </a:ln>
        </p:spPr>
      </p:pic>
      <p:grpSp>
        <p:nvGrpSpPr>
          <p:cNvPr id="10" name="Group 9"/>
          <p:cNvGrpSpPr/>
          <p:nvPr/>
        </p:nvGrpSpPr>
        <p:grpSpPr>
          <a:xfrm>
            <a:off x="6103902" y="4576603"/>
            <a:ext cx="294471" cy="368089"/>
            <a:chOff x="9816355" y="5132959"/>
            <a:chExt cx="392628" cy="490785"/>
          </a:xfrm>
        </p:grpSpPr>
        <p:pic>
          <p:nvPicPr>
            <p:cNvPr id="62" name="Graphic 16">
              <a:extLst>
                <a:ext uri="{FF2B5EF4-FFF2-40B4-BE49-F238E27FC236}">
                  <a16:creationId xmlns:a16="http://schemas.microsoft.com/office/drawing/2014/main" id="{A3B8CC95-32AE-4DA1-A00D-EF71EB4A5B4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6355" y="5132959"/>
              <a:ext cx="392628" cy="490785"/>
            </a:xfrm>
            <a:prstGeom prst="rect">
              <a:avLst/>
            </a:prstGeom>
          </p:spPr>
        </p:pic>
        <p:sp>
          <p:nvSpPr>
            <p:cNvPr id="63" name="TextBox 62">
              <a:extLst>
                <a:ext uri="{FF2B5EF4-FFF2-40B4-BE49-F238E27FC236}">
                  <a16:creationId xmlns:a16="http://schemas.microsoft.com/office/drawing/2014/main" id="{06544796-78CA-4094-BBFE-E34D2A7D12AB}"/>
                </a:ext>
              </a:extLst>
            </p:cNvPr>
            <p:cNvSpPr txBox="1"/>
            <p:nvPr/>
          </p:nvSpPr>
          <p:spPr>
            <a:xfrm>
              <a:off x="9922998" y="5231227"/>
              <a:ext cx="179343" cy="215444"/>
            </a:xfrm>
            <a:prstGeom prst="rect">
              <a:avLst/>
            </a:prstGeom>
            <a:noFill/>
          </p:spPr>
          <p:txBody>
            <a:bodyPr wrap="square" lIns="0" tIns="0" rIns="0" bIns="0" rtlCol="0">
              <a:spAutoFit/>
            </a:bodyPr>
            <a:lstStyle/>
            <a:p>
              <a:pPr algn="l" defTabSz="685800" eaLnBrk="1" fontAlgn="auto" hangingPunct="1">
                <a:spcBef>
                  <a:spcPts val="0"/>
                </a:spcBef>
                <a:spcAft>
                  <a:spcPts val="0"/>
                </a:spcAft>
              </a:pPr>
              <a:r>
                <a:rPr lang="en-US" sz="1050" dirty="0">
                  <a:solidFill>
                    <a:srgbClr val="000000"/>
                  </a:solidFill>
                  <a:latin typeface="Arial"/>
                </a:rPr>
                <a:t>PI</a:t>
              </a:r>
            </a:p>
          </p:txBody>
        </p:sp>
      </p:grpSp>
      <p:grpSp>
        <p:nvGrpSpPr>
          <p:cNvPr id="20" name="Group 19"/>
          <p:cNvGrpSpPr/>
          <p:nvPr/>
        </p:nvGrpSpPr>
        <p:grpSpPr>
          <a:xfrm>
            <a:off x="759007" y="2431489"/>
            <a:ext cx="3109901" cy="825206"/>
            <a:chOff x="108150" y="2122096"/>
            <a:chExt cx="4146535" cy="1100275"/>
          </a:xfrm>
        </p:grpSpPr>
        <p:cxnSp>
          <p:nvCxnSpPr>
            <p:cNvPr id="15" name="Straight Arrow Connector 14"/>
            <p:cNvCxnSpPr>
              <a:stCxn id="64" idx="3"/>
              <a:endCxn id="17" idx="1"/>
            </p:cNvCxnSpPr>
            <p:nvPr/>
          </p:nvCxnSpPr>
          <p:spPr>
            <a:xfrm>
              <a:off x="2892091" y="2385621"/>
              <a:ext cx="1006504" cy="47166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837500" y="2794651"/>
              <a:ext cx="417185" cy="427720"/>
            </a:xfrm>
            <a:prstGeom prst="ellipse">
              <a:avLst/>
            </a:prstGeom>
            <a:noFill/>
            <a:ln w="38100">
              <a:solidFill>
                <a:schemeClr val="accent1">
                  <a:alpha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endParaRPr lang="en-US" sz="1350" b="0">
                <a:solidFill>
                  <a:prstClr val="white"/>
                </a:solidFill>
                <a:latin typeface="Arial"/>
              </a:endParaRPr>
            </a:p>
          </p:txBody>
        </p:sp>
        <p:sp>
          <p:nvSpPr>
            <p:cNvPr id="64" name="Rectangle: Rounded Corners 5">
              <a:extLst>
                <a:ext uri="{FF2B5EF4-FFF2-40B4-BE49-F238E27FC236}">
                  <a16:creationId xmlns:a16="http://schemas.microsoft.com/office/drawing/2014/main" id="{D8EE3EC5-2DCA-48AF-881D-C2A2DF59616A}"/>
                </a:ext>
              </a:extLst>
            </p:cNvPr>
            <p:cNvSpPr/>
            <p:nvPr/>
          </p:nvSpPr>
          <p:spPr>
            <a:xfrm>
              <a:off x="108150" y="2122096"/>
              <a:ext cx="2783941" cy="527050"/>
            </a:xfrm>
            <a:prstGeom prst="roundRect">
              <a:avLst/>
            </a:prstGeom>
            <a:solidFill>
              <a:schemeClr val="bg1"/>
            </a:solidFill>
            <a:ln w="50800">
              <a:solidFill>
                <a:schemeClr val="accent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Function return address</a:t>
              </a:r>
            </a:p>
          </p:txBody>
        </p:sp>
      </p:grpSp>
      <p:sp>
        <p:nvSpPr>
          <p:cNvPr id="68" name="Rectangle 67">
            <a:extLst>
              <a:ext uri="{FF2B5EF4-FFF2-40B4-BE49-F238E27FC236}">
                <a16:creationId xmlns:a16="http://schemas.microsoft.com/office/drawing/2014/main" id="{638AB405-CF50-4096-938F-335B74C12E49}"/>
              </a:ext>
            </a:extLst>
          </p:cNvPr>
          <p:cNvSpPr/>
          <p:nvPr/>
        </p:nvSpPr>
        <p:spPr>
          <a:xfrm>
            <a:off x="6740470" y="4742733"/>
            <a:ext cx="1176424" cy="201952"/>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pPr>
            <a:r>
              <a:rPr lang="en-US" sz="1350" b="0" dirty="0">
                <a:solidFill>
                  <a:srgbClr val="000000"/>
                </a:solidFill>
                <a:latin typeface="Arial"/>
              </a:rPr>
              <a:t>Code Key A</a:t>
            </a:r>
          </a:p>
        </p:txBody>
      </p:sp>
      <p:sp>
        <p:nvSpPr>
          <p:cNvPr id="19" name="矩形 18">
            <a:extLst>
              <a:ext uri="{FF2B5EF4-FFF2-40B4-BE49-F238E27FC236}">
                <a16:creationId xmlns:a16="http://schemas.microsoft.com/office/drawing/2014/main" id="{E5736B18-40DB-48A1-BF5A-7C3EFACC0D85}"/>
              </a:ext>
            </a:extLst>
          </p:cNvPr>
          <p:cNvSpPr/>
          <p:nvPr/>
        </p:nvSpPr>
        <p:spPr>
          <a:xfrm>
            <a:off x="1817562" y="5990349"/>
            <a:ext cx="5893215" cy="276999"/>
          </a:xfrm>
          <a:prstGeom prst="rect">
            <a:avLst/>
          </a:prstGeom>
        </p:spPr>
        <p:txBody>
          <a:bodyPr wrap="square">
            <a:spAutoFit/>
          </a:bodyPr>
          <a:lstStyle/>
          <a:p>
            <a:r>
              <a:rPr lang="en-US" altLang="zh-CN" sz="1200" b="0" dirty="0"/>
              <a:t>https://www.usenix.org/system/files/sec21summer_liljestrand.pdf</a:t>
            </a:r>
            <a:endParaRPr lang="zh-CN" altLang="en-US" sz="1200" b="0" dirty="0"/>
          </a:p>
        </p:txBody>
      </p:sp>
    </p:spTree>
    <p:extLst>
      <p:ext uri="{BB962C8B-B14F-4D97-AF65-F5344CB8AC3E}">
        <p14:creationId xmlns:p14="http://schemas.microsoft.com/office/powerpoint/2010/main" val="81406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5" grpId="0"/>
      <p:bldP spid="56" grpId="0"/>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3F16-AA20-4E9D-80A3-2005E03F965A}"/>
              </a:ext>
            </a:extLst>
          </p:cNvPr>
          <p:cNvSpPr>
            <a:spLocks noGrp="1"/>
          </p:cNvSpPr>
          <p:nvPr>
            <p:ph type="title"/>
          </p:nvPr>
        </p:nvSpPr>
        <p:spPr/>
        <p:txBody>
          <a:bodyPr/>
          <a:lstStyle/>
          <a:p>
            <a:r>
              <a:rPr lang="zh-CN" altLang="en-US" dirty="0"/>
              <a:t>堆缓冲区利用</a:t>
            </a:r>
          </a:p>
        </p:txBody>
      </p:sp>
      <p:sp>
        <p:nvSpPr>
          <p:cNvPr id="4" name="灯片编号占位符 3">
            <a:extLst>
              <a:ext uri="{FF2B5EF4-FFF2-40B4-BE49-F238E27FC236}">
                <a16:creationId xmlns:a16="http://schemas.microsoft.com/office/drawing/2014/main" id="{48BA195A-5C02-4486-A920-A38FD6639E0F}"/>
              </a:ext>
            </a:extLst>
          </p:cNvPr>
          <p:cNvSpPr>
            <a:spLocks noGrp="1"/>
          </p:cNvSpPr>
          <p:nvPr>
            <p:ph type="sldNum" sz="quarter" idx="10"/>
          </p:nvPr>
        </p:nvSpPr>
        <p:spPr/>
        <p:txBody>
          <a:bodyPr/>
          <a:lstStyle/>
          <a:p>
            <a:pPr>
              <a:defRPr/>
            </a:pPr>
            <a:fld id="{C9D1E93E-F34F-496D-BF1C-D8229D0E4D84}" type="slidenum">
              <a:rPr lang="en-US" smtClean="0"/>
              <a:pPr>
                <a:defRPr/>
              </a:pPr>
              <a:t>15</a:t>
            </a:fld>
            <a:endParaRPr lang="en-US"/>
          </a:p>
        </p:txBody>
      </p:sp>
      <p:sp>
        <p:nvSpPr>
          <p:cNvPr id="5" name="Content Placeholder 2">
            <a:extLst>
              <a:ext uri="{FF2B5EF4-FFF2-40B4-BE49-F238E27FC236}">
                <a16:creationId xmlns:a16="http://schemas.microsoft.com/office/drawing/2014/main" id="{1F3218A0-31C6-48D6-BD88-9A2874549749}"/>
              </a:ext>
            </a:extLst>
          </p:cNvPr>
          <p:cNvSpPr>
            <a:spLocks noGrp="1"/>
          </p:cNvSpPr>
          <p:nvPr>
            <p:ph idx="1"/>
          </p:nvPr>
        </p:nvSpPr>
        <p:spPr>
          <a:xfrm>
            <a:off x="306092" y="1524000"/>
            <a:ext cx="8458200" cy="3086100"/>
          </a:xfrm>
        </p:spPr>
        <p:txBody>
          <a:bodyPr>
            <a:normAutofit fontScale="92500" lnSpcReduction="10000"/>
          </a:bodyPr>
          <a:lstStyle/>
          <a:p>
            <a:pPr marL="0" indent="0">
              <a:buNone/>
            </a:pPr>
            <a:r>
              <a:rPr lang="en-US" sz="2400" dirty="0"/>
              <a:t>Compiler generated </a:t>
            </a:r>
            <a:r>
              <a:rPr lang="en-US" sz="2400" dirty="0">
                <a:solidFill>
                  <a:srgbClr val="0000FF"/>
                </a:solidFill>
              </a:rPr>
              <a:t>function pointers  </a:t>
            </a:r>
            <a:r>
              <a:rPr lang="en-US" sz="2400" dirty="0"/>
              <a:t>(e.g.  C++ code)</a:t>
            </a:r>
          </a:p>
          <a:p>
            <a:endParaRPr lang="en-US" sz="2400" dirty="0"/>
          </a:p>
          <a:p>
            <a:endParaRPr lang="en-US" sz="2400" dirty="0"/>
          </a:p>
          <a:p>
            <a:endParaRPr lang="en-US" sz="2400" dirty="0"/>
          </a:p>
          <a:p>
            <a:endParaRPr lang="en-US" sz="2400" dirty="0"/>
          </a:p>
          <a:p>
            <a:endParaRPr lang="en-US" sz="2400" dirty="0"/>
          </a:p>
          <a:p>
            <a:endParaRPr lang="en-US" sz="2400" dirty="0"/>
          </a:p>
          <a:p>
            <a:pPr marL="0" indent="0">
              <a:spcBef>
                <a:spcPts val="0"/>
              </a:spcBef>
              <a:buNone/>
            </a:pPr>
            <a:r>
              <a:rPr lang="en-US" sz="2400" dirty="0"/>
              <a:t>After overflow of  </a:t>
            </a:r>
            <a:r>
              <a:rPr lang="en-US" sz="2400" b="1" dirty="0" err="1">
                <a:latin typeface="Courier New" pitchFamily="49" charset="0"/>
                <a:cs typeface="Courier New" pitchFamily="49" charset="0"/>
              </a:rPr>
              <a:t>buf</a:t>
            </a:r>
            <a:r>
              <a:rPr lang="en-US" sz="2400" dirty="0"/>
              <a:t> :</a:t>
            </a:r>
          </a:p>
        </p:txBody>
      </p:sp>
      <p:sp>
        <p:nvSpPr>
          <p:cNvPr id="6" name="Rectangle 4">
            <a:extLst>
              <a:ext uri="{FF2B5EF4-FFF2-40B4-BE49-F238E27FC236}">
                <a16:creationId xmlns:a16="http://schemas.microsoft.com/office/drawing/2014/main" id="{3D2291DC-06D0-463A-8833-303AA4CFE877}"/>
              </a:ext>
            </a:extLst>
          </p:cNvPr>
          <p:cNvSpPr/>
          <p:nvPr/>
        </p:nvSpPr>
        <p:spPr>
          <a:xfrm>
            <a:off x="1622184" y="251460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vptr</a:t>
            </a:r>
            <a:endParaRPr lang="en-US" dirty="0">
              <a:solidFill>
                <a:schemeClr val="tx1"/>
              </a:solidFill>
            </a:endParaRPr>
          </a:p>
        </p:txBody>
      </p:sp>
      <p:sp>
        <p:nvSpPr>
          <p:cNvPr id="7" name="Rectangle 5">
            <a:extLst>
              <a:ext uri="{FF2B5EF4-FFF2-40B4-BE49-F238E27FC236}">
                <a16:creationId xmlns:a16="http://schemas.microsoft.com/office/drawing/2014/main" id="{B5031B8F-D2A7-4678-850B-3CE795E0306C}"/>
              </a:ext>
            </a:extLst>
          </p:cNvPr>
          <p:cNvSpPr/>
          <p:nvPr/>
        </p:nvSpPr>
        <p:spPr>
          <a:xfrm>
            <a:off x="1622184" y="274320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
            <a:extLst>
              <a:ext uri="{FF2B5EF4-FFF2-40B4-BE49-F238E27FC236}">
                <a16:creationId xmlns:a16="http://schemas.microsoft.com/office/drawing/2014/main" id="{6E5C35B7-4E5C-4F87-9A22-46C1F2247D8F}"/>
              </a:ext>
            </a:extLst>
          </p:cNvPr>
          <p:cNvSpPr/>
          <p:nvPr/>
        </p:nvSpPr>
        <p:spPr>
          <a:xfrm>
            <a:off x="1622184" y="297180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sp>
        <p:nvSpPr>
          <p:cNvPr id="9" name="Rectangle 7">
            <a:extLst>
              <a:ext uri="{FF2B5EF4-FFF2-40B4-BE49-F238E27FC236}">
                <a16:creationId xmlns:a16="http://schemas.microsoft.com/office/drawing/2014/main" id="{EC2D9A34-8C7D-49F9-9B7A-D44A86EA18F8}"/>
              </a:ext>
            </a:extLst>
          </p:cNvPr>
          <p:cNvSpPr/>
          <p:nvPr/>
        </p:nvSpPr>
        <p:spPr>
          <a:xfrm>
            <a:off x="1622184" y="320040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8">
            <a:extLst>
              <a:ext uri="{FF2B5EF4-FFF2-40B4-BE49-F238E27FC236}">
                <a16:creationId xmlns:a16="http://schemas.microsoft.com/office/drawing/2014/main" id="{1BE860AF-59F9-4DF3-8C60-1B47436684CB}"/>
              </a:ext>
            </a:extLst>
          </p:cNvPr>
          <p:cNvSpPr txBox="1"/>
          <p:nvPr/>
        </p:nvSpPr>
        <p:spPr>
          <a:xfrm>
            <a:off x="1525292" y="3429000"/>
            <a:ext cx="1120820" cy="400110"/>
          </a:xfrm>
          <a:prstGeom prst="rect">
            <a:avLst/>
          </a:prstGeom>
          <a:noFill/>
        </p:spPr>
        <p:txBody>
          <a:bodyPr wrap="none" rtlCol="0">
            <a:spAutoFit/>
          </a:bodyPr>
          <a:lstStyle/>
          <a:p>
            <a:r>
              <a:rPr lang="en-US" sz="2000" dirty="0"/>
              <a:t>Object  T</a:t>
            </a:r>
          </a:p>
        </p:txBody>
      </p:sp>
      <p:cxnSp>
        <p:nvCxnSpPr>
          <p:cNvPr id="11" name="Straight Arrow Connector 10">
            <a:extLst>
              <a:ext uri="{FF2B5EF4-FFF2-40B4-BE49-F238E27FC236}">
                <a16:creationId xmlns:a16="http://schemas.microsoft.com/office/drawing/2014/main" id="{D07E6EC1-A450-4397-8A79-D0CE0246844C}"/>
              </a:ext>
            </a:extLst>
          </p:cNvPr>
          <p:cNvCxnSpPr>
            <a:stCxn id="6" idx="3"/>
            <a:endCxn id="12" idx="1"/>
          </p:cNvCxnSpPr>
          <p:nvPr/>
        </p:nvCxnSpPr>
        <p:spPr>
          <a:xfrm flipV="1">
            <a:off x="2460384" y="2343150"/>
            <a:ext cx="1447800" cy="2857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3C86FA6-CC22-4C40-81F3-6BA049B99E79}"/>
              </a:ext>
            </a:extLst>
          </p:cNvPr>
          <p:cNvSpPr/>
          <p:nvPr/>
        </p:nvSpPr>
        <p:spPr>
          <a:xfrm>
            <a:off x="3908184" y="222885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FP1</a:t>
            </a:r>
          </a:p>
        </p:txBody>
      </p:sp>
      <p:sp>
        <p:nvSpPr>
          <p:cNvPr id="13" name="Rectangle 12">
            <a:extLst>
              <a:ext uri="{FF2B5EF4-FFF2-40B4-BE49-F238E27FC236}">
                <a16:creationId xmlns:a16="http://schemas.microsoft.com/office/drawing/2014/main" id="{21220C46-01C8-4139-9BBF-497DD12858F8}"/>
              </a:ext>
            </a:extLst>
          </p:cNvPr>
          <p:cNvSpPr/>
          <p:nvPr/>
        </p:nvSpPr>
        <p:spPr>
          <a:xfrm>
            <a:off x="3908184" y="245745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FP2</a:t>
            </a:r>
            <a:endParaRPr lang="en-US" dirty="0">
              <a:solidFill>
                <a:schemeClr val="tx1"/>
              </a:solidFill>
            </a:endParaRPr>
          </a:p>
        </p:txBody>
      </p:sp>
      <p:sp>
        <p:nvSpPr>
          <p:cNvPr id="14" name="Rectangle 13">
            <a:extLst>
              <a:ext uri="{FF2B5EF4-FFF2-40B4-BE49-F238E27FC236}">
                <a16:creationId xmlns:a16="http://schemas.microsoft.com/office/drawing/2014/main" id="{A1C5F2BF-55F8-41BC-BAF9-8956FA07A726}"/>
              </a:ext>
            </a:extLst>
          </p:cNvPr>
          <p:cNvSpPr/>
          <p:nvPr/>
        </p:nvSpPr>
        <p:spPr>
          <a:xfrm>
            <a:off x="3908184" y="2686050"/>
            <a:ext cx="8382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FP3</a:t>
            </a:r>
          </a:p>
        </p:txBody>
      </p:sp>
      <p:sp>
        <p:nvSpPr>
          <p:cNvPr id="15" name="TextBox 16">
            <a:extLst>
              <a:ext uri="{FF2B5EF4-FFF2-40B4-BE49-F238E27FC236}">
                <a16:creationId xmlns:a16="http://schemas.microsoft.com/office/drawing/2014/main" id="{6F3F0B93-6064-41FA-8D10-9163C88CE317}"/>
              </a:ext>
            </a:extLst>
          </p:cNvPr>
          <p:cNvSpPr txBox="1"/>
          <p:nvPr/>
        </p:nvSpPr>
        <p:spPr>
          <a:xfrm>
            <a:off x="3856544" y="2900317"/>
            <a:ext cx="830501" cy="400110"/>
          </a:xfrm>
          <a:prstGeom prst="rect">
            <a:avLst/>
          </a:prstGeom>
          <a:noFill/>
        </p:spPr>
        <p:txBody>
          <a:bodyPr wrap="none" rtlCol="0">
            <a:spAutoFit/>
          </a:bodyPr>
          <a:lstStyle/>
          <a:p>
            <a:r>
              <a:rPr lang="en-US" sz="2000" dirty="0" err="1"/>
              <a:t>vtable</a:t>
            </a:r>
            <a:endParaRPr lang="en-US" dirty="0"/>
          </a:p>
        </p:txBody>
      </p:sp>
      <p:cxnSp>
        <p:nvCxnSpPr>
          <p:cNvPr id="16" name="Straight Arrow Connector 18">
            <a:extLst>
              <a:ext uri="{FF2B5EF4-FFF2-40B4-BE49-F238E27FC236}">
                <a16:creationId xmlns:a16="http://schemas.microsoft.com/office/drawing/2014/main" id="{B6687849-D8CF-4271-8EAB-FD42411DA183}"/>
              </a:ext>
            </a:extLst>
          </p:cNvPr>
          <p:cNvCxnSpPr>
            <a:stCxn id="12" idx="3"/>
            <a:endCxn id="17" idx="1"/>
          </p:cNvCxnSpPr>
          <p:nvPr/>
        </p:nvCxnSpPr>
        <p:spPr>
          <a:xfrm flipV="1">
            <a:off x="4746384" y="2299216"/>
            <a:ext cx="990600" cy="439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9">
            <a:extLst>
              <a:ext uri="{FF2B5EF4-FFF2-40B4-BE49-F238E27FC236}">
                <a16:creationId xmlns:a16="http://schemas.microsoft.com/office/drawing/2014/main" id="{EB15E80C-78E0-40C8-A3AF-95E17470961C}"/>
              </a:ext>
            </a:extLst>
          </p:cNvPr>
          <p:cNvSpPr txBox="1"/>
          <p:nvPr/>
        </p:nvSpPr>
        <p:spPr>
          <a:xfrm>
            <a:off x="5736984" y="2114550"/>
            <a:ext cx="1209661" cy="369332"/>
          </a:xfrm>
          <a:prstGeom prst="rect">
            <a:avLst/>
          </a:prstGeom>
          <a:noFill/>
        </p:spPr>
        <p:txBody>
          <a:bodyPr wrap="none" rtlCol="0">
            <a:spAutoFit/>
          </a:bodyPr>
          <a:lstStyle/>
          <a:p>
            <a:r>
              <a:rPr lang="en-US" dirty="0"/>
              <a:t>method #1</a:t>
            </a:r>
          </a:p>
        </p:txBody>
      </p:sp>
      <p:cxnSp>
        <p:nvCxnSpPr>
          <p:cNvPr id="18" name="Straight Arrow Connector 20">
            <a:extLst>
              <a:ext uri="{FF2B5EF4-FFF2-40B4-BE49-F238E27FC236}">
                <a16:creationId xmlns:a16="http://schemas.microsoft.com/office/drawing/2014/main" id="{F7B0DE71-2008-4BAA-AD5B-692A0E22B876}"/>
              </a:ext>
            </a:extLst>
          </p:cNvPr>
          <p:cNvCxnSpPr>
            <a:stCxn id="13" idx="3"/>
            <a:endCxn id="19" idx="1"/>
          </p:cNvCxnSpPr>
          <p:nvPr/>
        </p:nvCxnSpPr>
        <p:spPr>
          <a:xfrm>
            <a:off x="4746384" y="2571750"/>
            <a:ext cx="990600" cy="353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21">
            <a:extLst>
              <a:ext uri="{FF2B5EF4-FFF2-40B4-BE49-F238E27FC236}">
                <a16:creationId xmlns:a16="http://schemas.microsoft.com/office/drawing/2014/main" id="{34E4C61A-7F92-48BA-949D-FB53856C8E15}"/>
              </a:ext>
            </a:extLst>
          </p:cNvPr>
          <p:cNvSpPr txBox="1"/>
          <p:nvPr/>
        </p:nvSpPr>
        <p:spPr>
          <a:xfrm>
            <a:off x="5736984" y="2422422"/>
            <a:ext cx="1209661" cy="369332"/>
          </a:xfrm>
          <a:prstGeom prst="rect">
            <a:avLst/>
          </a:prstGeom>
          <a:noFill/>
        </p:spPr>
        <p:txBody>
          <a:bodyPr wrap="none" rtlCol="0">
            <a:spAutoFit/>
          </a:bodyPr>
          <a:lstStyle/>
          <a:p>
            <a:r>
              <a:rPr lang="en-US" dirty="0"/>
              <a:t>method #2</a:t>
            </a:r>
          </a:p>
        </p:txBody>
      </p:sp>
      <p:cxnSp>
        <p:nvCxnSpPr>
          <p:cNvPr id="20" name="Straight Arrow Connector 22">
            <a:extLst>
              <a:ext uri="{FF2B5EF4-FFF2-40B4-BE49-F238E27FC236}">
                <a16:creationId xmlns:a16="http://schemas.microsoft.com/office/drawing/2014/main" id="{079CC065-1040-4B07-8E1F-6D649991456C}"/>
              </a:ext>
            </a:extLst>
          </p:cNvPr>
          <p:cNvCxnSpPr/>
          <p:nvPr/>
        </p:nvCxnSpPr>
        <p:spPr>
          <a:xfrm>
            <a:off x="4746384" y="2786979"/>
            <a:ext cx="990600" cy="947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3">
            <a:extLst>
              <a:ext uri="{FF2B5EF4-FFF2-40B4-BE49-F238E27FC236}">
                <a16:creationId xmlns:a16="http://schemas.microsoft.com/office/drawing/2014/main" id="{6A527929-82E1-4615-B742-EBFD8D37D038}"/>
              </a:ext>
            </a:extLst>
          </p:cNvPr>
          <p:cNvSpPr txBox="1"/>
          <p:nvPr/>
        </p:nvSpPr>
        <p:spPr>
          <a:xfrm>
            <a:off x="5736984" y="2743200"/>
            <a:ext cx="1209661" cy="369332"/>
          </a:xfrm>
          <a:prstGeom prst="rect">
            <a:avLst/>
          </a:prstGeom>
          <a:noFill/>
        </p:spPr>
        <p:txBody>
          <a:bodyPr wrap="none" rtlCol="0">
            <a:spAutoFit/>
          </a:bodyPr>
          <a:lstStyle/>
          <a:p>
            <a:r>
              <a:rPr lang="en-US" dirty="0"/>
              <a:t>method #3</a:t>
            </a:r>
          </a:p>
        </p:txBody>
      </p:sp>
      <p:cxnSp>
        <p:nvCxnSpPr>
          <p:cNvPr id="22" name="Straight Connector 31">
            <a:extLst>
              <a:ext uri="{FF2B5EF4-FFF2-40B4-BE49-F238E27FC236}">
                <a16:creationId xmlns:a16="http://schemas.microsoft.com/office/drawing/2014/main" id="{E0F3BDB1-D78F-4305-9045-2D14905C2E6B}"/>
              </a:ext>
            </a:extLst>
          </p:cNvPr>
          <p:cNvCxnSpPr/>
          <p:nvPr/>
        </p:nvCxnSpPr>
        <p:spPr>
          <a:xfrm>
            <a:off x="1292" y="3924300"/>
            <a:ext cx="9144000"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33">
            <a:extLst>
              <a:ext uri="{FF2B5EF4-FFF2-40B4-BE49-F238E27FC236}">
                <a16:creationId xmlns:a16="http://schemas.microsoft.com/office/drawing/2014/main" id="{9A0B37A5-2BA1-4496-AA3E-1237E7953ACB}"/>
              </a:ext>
            </a:extLst>
          </p:cNvPr>
          <p:cNvSpPr/>
          <p:nvPr/>
        </p:nvSpPr>
        <p:spPr>
          <a:xfrm>
            <a:off x="6706892" y="4580751"/>
            <a:ext cx="3810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err="1">
                <a:solidFill>
                  <a:schemeClr val="tx1"/>
                </a:solidFill>
              </a:rPr>
              <a:t>vptr</a:t>
            </a:r>
            <a:endParaRPr lang="en-US" sz="2000" dirty="0">
              <a:solidFill>
                <a:schemeClr val="tx1"/>
              </a:solidFill>
            </a:endParaRPr>
          </a:p>
        </p:txBody>
      </p:sp>
      <p:sp>
        <p:nvSpPr>
          <p:cNvPr id="24" name="Rectangle 34">
            <a:extLst>
              <a:ext uri="{FF2B5EF4-FFF2-40B4-BE49-F238E27FC236}">
                <a16:creationId xmlns:a16="http://schemas.microsoft.com/office/drawing/2014/main" id="{57A3E769-0C51-4158-B81F-563D7D50A2BB}"/>
              </a:ext>
            </a:extLst>
          </p:cNvPr>
          <p:cNvSpPr/>
          <p:nvPr/>
        </p:nvSpPr>
        <p:spPr>
          <a:xfrm>
            <a:off x="839492" y="4572000"/>
            <a:ext cx="19050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buf</a:t>
            </a:r>
            <a:r>
              <a:rPr lang="en-US" sz="2000" dirty="0">
                <a:solidFill>
                  <a:schemeClr val="tx1"/>
                </a:solidFill>
              </a:rPr>
              <a:t>[256]</a:t>
            </a:r>
          </a:p>
        </p:txBody>
      </p:sp>
      <p:sp>
        <p:nvSpPr>
          <p:cNvPr id="25" name="Rectangle 38">
            <a:extLst>
              <a:ext uri="{FF2B5EF4-FFF2-40B4-BE49-F238E27FC236}">
                <a16:creationId xmlns:a16="http://schemas.microsoft.com/office/drawing/2014/main" id="{A0C975AA-AC26-45B6-B484-F8BA0FC186DE}"/>
              </a:ext>
            </a:extLst>
          </p:cNvPr>
          <p:cNvSpPr/>
          <p:nvPr/>
        </p:nvSpPr>
        <p:spPr>
          <a:xfrm>
            <a:off x="7087892" y="4580751"/>
            <a:ext cx="3810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9">
            <a:extLst>
              <a:ext uri="{FF2B5EF4-FFF2-40B4-BE49-F238E27FC236}">
                <a16:creationId xmlns:a16="http://schemas.microsoft.com/office/drawing/2014/main" id="{76E83F22-3968-4B44-A0E1-1F5D473622F0}"/>
              </a:ext>
            </a:extLst>
          </p:cNvPr>
          <p:cNvSpPr/>
          <p:nvPr/>
        </p:nvSpPr>
        <p:spPr>
          <a:xfrm>
            <a:off x="7468892" y="4580751"/>
            <a:ext cx="3810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data</a:t>
            </a:r>
            <a:endParaRPr lang="en-US" dirty="0"/>
          </a:p>
        </p:txBody>
      </p:sp>
      <p:sp>
        <p:nvSpPr>
          <p:cNvPr id="27" name="Rectangle 40">
            <a:extLst>
              <a:ext uri="{FF2B5EF4-FFF2-40B4-BE49-F238E27FC236}">
                <a16:creationId xmlns:a16="http://schemas.microsoft.com/office/drawing/2014/main" id="{530DF339-22F6-435E-890F-3D42B0D3A029}"/>
              </a:ext>
            </a:extLst>
          </p:cNvPr>
          <p:cNvSpPr/>
          <p:nvPr/>
        </p:nvSpPr>
        <p:spPr>
          <a:xfrm>
            <a:off x="7849892" y="4580751"/>
            <a:ext cx="3810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61">
            <a:extLst>
              <a:ext uri="{FF2B5EF4-FFF2-40B4-BE49-F238E27FC236}">
                <a16:creationId xmlns:a16="http://schemas.microsoft.com/office/drawing/2014/main" id="{99071AAA-5AB6-49BD-B6BB-7013BACF4FFD}"/>
              </a:ext>
            </a:extLst>
          </p:cNvPr>
          <p:cNvGrpSpPr/>
          <p:nvPr/>
        </p:nvGrpSpPr>
        <p:grpSpPr>
          <a:xfrm>
            <a:off x="6630692" y="5266548"/>
            <a:ext cx="1676400" cy="426482"/>
            <a:chOff x="2971800" y="6324600"/>
            <a:chExt cx="1676400" cy="568643"/>
          </a:xfrm>
        </p:grpSpPr>
        <p:sp>
          <p:nvSpPr>
            <p:cNvPr id="29" name="Left Brace 41">
              <a:extLst>
                <a:ext uri="{FF2B5EF4-FFF2-40B4-BE49-F238E27FC236}">
                  <a16:creationId xmlns:a16="http://schemas.microsoft.com/office/drawing/2014/main" id="{B99AC047-DD26-4EE9-9F4A-0F53A9020436}"/>
                </a:ext>
              </a:extLst>
            </p:cNvPr>
            <p:cNvSpPr/>
            <p:nvPr/>
          </p:nvSpPr>
          <p:spPr>
            <a:xfrm rot="16200000">
              <a:off x="3733800" y="5562600"/>
              <a:ext cx="152400" cy="1676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42">
              <a:extLst>
                <a:ext uri="{FF2B5EF4-FFF2-40B4-BE49-F238E27FC236}">
                  <a16:creationId xmlns:a16="http://schemas.microsoft.com/office/drawing/2014/main" id="{375E2B48-5C4C-47B7-8D3F-A485A054A75D}"/>
                </a:ext>
              </a:extLst>
            </p:cNvPr>
            <p:cNvSpPr txBox="1"/>
            <p:nvPr/>
          </p:nvSpPr>
          <p:spPr>
            <a:xfrm>
              <a:off x="3276600" y="6400800"/>
              <a:ext cx="950876" cy="492443"/>
            </a:xfrm>
            <a:prstGeom prst="rect">
              <a:avLst/>
            </a:prstGeom>
            <a:noFill/>
          </p:spPr>
          <p:txBody>
            <a:bodyPr wrap="none" rtlCol="0">
              <a:spAutoFit/>
            </a:bodyPr>
            <a:lstStyle/>
            <a:p>
              <a:r>
                <a:rPr lang="en-US" b="1" dirty="0"/>
                <a:t>object T</a:t>
              </a:r>
            </a:p>
          </p:txBody>
        </p:sp>
      </p:grpSp>
      <p:cxnSp>
        <p:nvCxnSpPr>
          <p:cNvPr id="31" name="Straight Connector 36">
            <a:extLst>
              <a:ext uri="{FF2B5EF4-FFF2-40B4-BE49-F238E27FC236}">
                <a16:creationId xmlns:a16="http://schemas.microsoft.com/office/drawing/2014/main" id="{9341711F-7BE5-40A2-B52B-1D15F3D706C8}"/>
              </a:ext>
            </a:extLst>
          </p:cNvPr>
          <p:cNvCxnSpPr/>
          <p:nvPr/>
        </p:nvCxnSpPr>
        <p:spPr>
          <a:xfrm>
            <a:off x="382292" y="4572000"/>
            <a:ext cx="8382000"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7">
            <a:extLst>
              <a:ext uri="{FF2B5EF4-FFF2-40B4-BE49-F238E27FC236}">
                <a16:creationId xmlns:a16="http://schemas.microsoft.com/office/drawing/2014/main" id="{10E5E127-E25E-4D7D-ACDE-697FD2AED969}"/>
              </a:ext>
            </a:extLst>
          </p:cNvPr>
          <p:cNvCxnSpPr/>
          <p:nvPr/>
        </p:nvCxnSpPr>
        <p:spPr>
          <a:xfrm>
            <a:off x="458492" y="5199459"/>
            <a:ext cx="8382000" cy="1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43">
            <a:extLst>
              <a:ext uri="{FF2B5EF4-FFF2-40B4-BE49-F238E27FC236}">
                <a16:creationId xmlns:a16="http://schemas.microsoft.com/office/drawing/2014/main" id="{C1EF5860-3EA3-4678-BC7E-D16D5679506A}"/>
              </a:ext>
            </a:extLst>
          </p:cNvPr>
          <p:cNvSpPr/>
          <p:nvPr/>
        </p:nvSpPr>
        <p:spPr>
          <a:xfrm>
            <a:off x="3049292" y="4572000"/>
            <a:ext cx="1066800"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vtable</a:t>
            </a:r>
            <a:endParaRPr lang="en-US" sz="2000" b="1" dirty="0">
              <a:solidFill>
                <a:schemeClr val="tx1"/>
              </a:solidFill>
            </a:endParaRPr>
          </a:p>
        </p:txBody>
      </p:sp>
      <p:cxnSp>
        <p:nvCxnSpPr>
          <p:cNvPr id="34" name="Straight Connector 45">
            <a:extLst>
              <a:ext uri="{FF2B5EF4-FFF2-40B4-BE49-F238E27FC236}">
                <a16:creationId xmlns:a16="http://schemas.microsoft.com/office/drawing/2014/main" id="{F47F1B1B-F217-47B1-AF5F-7BE71A7026A5}"/>
              </a:ext>
            </a:extLst>
          </p:cNvPr>
          <p:cNvCxnSpPr/>
          <p:nvPr/>
        </p:nvCxnSpPr>
        <p:spPr>
          <a:xfrm rot="5400000">
            <a:off x="3115967" y="4886127"/>
            <a:ext cx="62865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47">
            <a:extLst>
              <a:ext uri="{FF2B5EF4-FFF2-40B4-BE49-F238E27FC236}">
                <a16:creationId xmlns:a16="http://schemas.microsoft.com/office/drawing/2014/main" id="{E428EB61-0CD5-42B3-BE11-7ECB22F2A829}"/>
              </a:ext>
            </a:extLst>
          </p:cNvPr>
          <p:cNvCxnSpPr/>
          <p:nvPr/>
        </p:nvCxnSpPr>
        <p:spPr>
          <a:xfrm rot="5400000">
            <a:off x="3419972" y="4885531"/>
            <a:ext cx="62865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56">
            <a:extLst>
              <a:ext uri="{FF2B5EF4-FFF2-40B4-BE49-F238E27FC236}">
                <a16:creationId xmlns:a16="http://schemas.microsoft.com/office/drawing/2014/main" id="{57C5E7EC-8327-4212-A3F8-A8B83B8F40EC}"/>
              </a:ext>
            </a:extLst>
          </p:cNvPr>
          <p:cNvSpPr/>
          <p:nvPr/>
        </p:nvSpPr>
        <p:spPr>
          <a:xfrm>
            <a:off x="6706892" y="4580751"/>
            <a:ext cx="1524000" cy="62865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7">
            <a:extLst>
              <a:ext uri="{FF2B5EF4-FFF2-40B4-BE49-F238E27FC236}">
                <a16:creationId xmlns:a16="http://schemas.microsoft.com/office/drawing/2014/main" id="{827CDA47-2538-4B45-B29A-6C4CD8FDB50C}"/>
              </a:ext>
            </a:extLst>
          </p:cNvPr>
          <p:cNvSpPr/>
          <p:nvPr/>
        </p:nvSpPr>
        <p:spPr>
          <a:xfrm>
            <a:off x="5106692" y="4514850"/>
            <a:ext cx="129540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1">
            <a:extLst>
              <a:ext uri="{FF2B5EF4-FFF2-40B4-BE49-F238E27FC236}">
                <a16:creationId xmlns:a16="http://schemas.microsoft.com/office/drawing/2014/main" id="{480EE20A-433E-427B-8892-DDF8769FB33E}"/>
              </a:ext>
            </a:extLst>
          </p:cNvPr>
          <p:cNvSpPr/>
          <p:nvPr/>
        </p:nvSpPr>
        <p:spPr>
          <a:xfrm>
            <a:off x="3049292" y="4572000"/>
            <a:ext cx="1066800" cy="62865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69">
            <a:extLst>
              <a:ext uri="{FF2B5EF4-FFF2-40B4-BE49-F238E27FC236}">
                <a16:creationId xmlns:a16="http://schemas.microsoft.com/office/drawing/2014/main" id="{B4CA9081-9C7A-4CE8-9A2D-623A51143CA9}"/>
              </a:ext>
            </a:extLst>
          </p:cNvPr>
          <p:cNvGrpSpPr/>
          <p:nvPr/>
        </p:nvGrpSpPr>
        <p:grpSpPr>
          <a:xfrm>
            <a:off x="3200898" y="5201245"/>
            <a:ext cx="3659188" cy="286346"/>
            <a:chOff x="3199606" y="6249194"/>
            <a:chExt cx="3659188" cy="381794"/>
          </a:xfrm>
        </p:grpSpPr>
        <p:cxnSp>
          <p:nvCxnSpPr>
            <p:cNvPr id="40" name="Straight Arrow Connector 64">
              <a:extLst>
                <a:ext uri="{FF2B5EF4-FFF2-40B4-BE49-F238E27FC236}">
                  <a16:creationId xmlns:a16="http://schemas.microsoft.com/office/drawing/2014/main" id="{80D48367-749C-483D-841C-5DE23FA7F797}"/>
                </a:ext>
              </a:extLst>
            </p:cNvPr>
            <p:cNvCxnSpPr/>
            <p:nvPr/>
          </p:nvCxnSpPr>
          <p:spPr>
            <a:xfrm rot="5400000">
              <a:off x="6667500" y="6438900"/>
              <a:ext cx="381000" cy="1588"/>
            </a:xfrm>
            <a:prstGeom prst="straightConnector1">
              <a:avLst/>
            </a:prstGeom>
            <a:ln w="38100">
              <a:solidFill>
                <a:schemeClr val="accent3">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66">
              <a:extLst>
                <a:ext uri="{FF2B5EF4-FFF2-40B4-BE49-F238E27FC236}">
                  <a16:creationId xmlns:a16="http://schemas.microsoft.com/office/drawing/2014/main" id="{6E2F0C01-A9A7-4886-BCF2-2ABD298CB769}"/>
                </a:ext>
              </a:extLst>
            </p:cNvPr>
            <p:cNvCxnSpPr/>
            <p:nvPr/>
          </p:nvCxnSpPr>
          <p:spPr>
            <a:xfrm rot="10800000">
              <a:off x="3200400" y="6629400"/>
              <a:ext cx="3657600" cy="1588"/>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68">
              <a:extLst>
                <a:ext uri="{FF2B5EF4-FFF2-40B4-BE49-F238E27FC236}">
                  <a16:creationId xmlns:a16="http://schemas.microsoft.com/office/drawing/2014/main" id="{9FAB67B8-F613-4F7C-A9CE-BF00EAFDDDC0}"/>
                </a:ext>
              </a:extLst>
            </p:cNvPr>
            <p:cNvCxnSpPr/>
            <p:nvPr/>
          </p:nvCxnSpPr>
          <p:spPr>
            <a:xfrm rot="5400000" flipH="1" flipV="1">
              <a:off x="3009900" y="6438900"/>
              <a:ext cx="381000" cy="1588"/>
            </a:xfrm>
            <a:prstGeom prst="line">
              <a:avLst/>
            </a:prstGeom>
            <a:ln w="3810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Rectangle 35">
            <a:extLst>
              <a:ext uri="{FF2B5EF4-FFF2-40B4-BE49-F238E27FC236}">
                <a16:creationId xmlns:a16="http://schemas.microsoft.com/office/drawing/2014/main" id="{755A475E-D10F-4392-B215-40B232D61CB5}"/>
              </a:ext>
            </a:extLst>
          </p:cNvPr>
          <p:cNvSpPr/>
          <p:nvPr/>
        </p:nvSpPr>
        <p:spPr>
          <a:xfrm>
            <a:off x="839492" y="4591050"/>
            <a:ext cx="2590800" cy="628650"/>
          </a:xfrm>
          <a:prstGeom prst="rect">
            <a:avLst/>
          </a:prstGeom>
          <a:solidFill>
            <a:srgbClr val="FF0000">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14">
            <a:extLst>
              <a:ext uri="{FF2B5EF4-FFF2-40B4-BE49-F238E27FC236}">
                <a16:creationId xmlns:a16="http://schemas.microsoft.com/office/drawing/2014/main" id="{1618CA5A-161F-4F17-8B11-DF96C83D9D3E}"/>
              </a:ext>
            </a:extLst>
          </p:cNvPr>
          <p:cNvGrpSpPr/>
          <p:nvPr/>
        </p:nvGrpSpPr>
        <p:grpSpPr>
          <a:xfrm>
            <a:off x="3202486" y="3486150"/>
            <a:ext cx="5638006" cy="1085850"/>
            <a:chOff x="3201194" y="2971800"/>
            <a:chExt cx="5638006" cy="1085850"/>
          </a:xfrm>
        </p:grpSpPr>
        <p:sp>
          <p:nvSpPr>
            <p:cNvPr id="45" name="Rectangle 53">
              <a:extLst>
                <a:ext uri="{FF2B5EF4-FFF2-40B4-BE49-F238E27FC236}">
                  <a16:creationId xmlns:a16="http://schemas.microsoft.com/office/drawing/2014/main" id="{9844CE39-F443-4A46-937E-1DF85D1421A0}"/>
                </a:ext>
              </a:extLst>
            </p:cNvPr>
            <p:cNvSpPr/>
            <p:nvPr/>
          </p:nvSpPr>
          <p:spPr>
            <a:xfrm>
              <a:off x="5486400" y="2971800"/>
              <a:ext cx="2209800" cy="51435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0000FF"/>
                  </a:solidFill>
                </a:rPr>
                <a:t>NOP</a:t>
              </a:r>
              <a:br>
                <a:rPr lang="en-US" sz="1800" b="1" dirty="0">
                  <a:solidFill>
                    <a:srgbClr val="0000FF"/>
                  </a:solidFill>
                </a:rPr>
              </a:br>
              <a:r>
                <a:rPr lang="en-US" sz="1800" b="1" dirty="0">
                  <a:solidFill>
                    <a:srgbClr val="0000FF"/>
                  </a:solidFill>
                </a:rPr>
                <a:t>slide</a:t>
              </a:r>
            </a:p>
          </p:txBody>
        </p:sp>
        <p:sp>
          <p:nvSpPr>
            <p:cNvPr id="46" name="Rectangle 44">
              <a:extLst>
                <a:ext uri="{FF2B5EF4-FFF2-40B4-BE49-F238E27FC236}">
                  <a16:creationId xmlns:a16="http://schemas.microsoft.com/office/drawing/2014/main" id="{5C0BD2F9-0907-4499-94E1-7D64D2696B62}"/>
                </a:ext>
              </a:extLst>
            </p:cNvPr>
            <p:cNvSpPr/>
            <p:nvPr/>
          </p:nvSpPr>
          <p:spPr>
            <a:xfrm>
              <a:off x="7696200" y="2971800"/>
              <a:ext cx="1143000" cy="51435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0000FF"/>
                  </a:solidFill>
                </a:rPr>
                <a:t>shell</a:t>
              </a:r>
              <a:br>
                <a:rPr lang="en-US" sz="1800" b="1" dirty="0">
                  <a:solidFill>
                    <a:srgbClr val="0000FF"/>
                  </a:solidFill>
                </a:rPr>
              </a:br>
              <a:r>
                <a:rPr lang="en-US" sz="1800" b="1" dirty="0">
                  <a:solidFill>
                    <a:srgbClr val="0000FF"/>
                  </a:solidFill>
                </a:rPr>
                <a:t>code</a:t>
              </a:r>
            </a:p>
          </p:txBody>
        </p:sp>
        <p:cxnSp>
          <p:nvCxnSpPr>
            <p:cNvPr id="47" name="Straight Arrow Connector 59">
              <a:extLst>
                <a:ext uri="{FF2B5EF4-FFF2-40B4-BE49-F238E27FC236}">
                  <a16:creationId xmlns:a16="http://schemas.microsoft.com/office/drawing/2014/main" id="{D52D9A95-7E73-4ED1-9715-47C299ED6324}"/>
                </a:ext>
              </a:extLst>
            </p:cNvPr>
            <p:cNvCxnSpPr/>
            <p:nvPr/>
          </p:nvCxnSpPr>
          <p:spPr bwMode="auto">
            <a:xfrm flipV="1">
              <a:off x="3201194" y="3562350"/>
              <a:ext cx="3199606" cy="495300"/>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317522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left)">
                                      <p:cBhvr>
                                        <p:cTn id="14" dur="500"/>
                                        <p:tgtEl>
                                          <p:spTgt spid="43"/>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6FD8BE-F02A-45EC-BA8B-D9DE173F9BC9}"/>
              </a:ext>
            </a:extLst>
          </p:cNvPr>
          <p:cNvSpPr>
            <a:spLocks noGrp="1"/>
          </p:cNvSpPr>
          <p:nvPr>
            <p:ph type="sldNum" sz="quarter" idx="10"/>
          </p:nvPr>
        </p:nvSpPr>
        <p:spPr/>
        <p:txBody>
          <a:bodyPr/>
          <a:lstStyle/>
          <a:p>
            <a:pPr>
              <a:defRPr/>
            </a:pPr>
            <a:fld id="{C9D1E93E-F34F-496D-BF1C-D8229D0E4D84}" type="slidenum">
              <a:rPr lang="en-US" smtClean="0"/>
              <a:pPr>
                <a:defRPr/>
              </a:pPr>
              <a:t>16</a:t>
            </a:fld>
            <a:endParaRPr lang="en-US"/>
          </a:p>
        </p:txBody>
      </p:sp>
      <p:sp>
        <p:nvSpPr>
          <p:cNvPr id="5" name="Rectangle 6">
            <a:extLst>
              <a:ext uri="{FF2B5EF4-FFF2-40B4-BE49-F238E27FC236}">
                <a16:creationId xmlns:a16="http://schemas.microsoft.com/office/drawing/2014/main" id="{BD3E48C0-E771-4376-BBE6-54CEC9305E5D}"/>
              </a:ext>
            </a:extLst>
          </p:cNvPr>
          <p:cNvSpPr/>
          <p:nvPr/>
        </p:nvSpPr>
        <p:spPr>
          <a:xfrm>
            <a:off x="533400" y="3105150"/>
            <a:ext cx="7772400" cy="280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6">
            <a:extLst>
              <a:ext uri="{FF2B5EF4-FFF2-40B4-BE49-F238E27FC236}">
                <a16:creationId xmlns:a16="http://schemas.microsoft.com/office/drawing/2014/main" id="{AFC8FBB4-9FCB-4B1D-A802-FED1774981F3}"/>
              </a:ext>
            </a:extLst>
          </p:cNvPr>
          <p:cNvSpPr/>
          <p:nvPr/>
        </p:nvSpPr>
        <p:spPr>
          <a:xfrm>
            <a:off x="838200" y="4057650"/>
            <a:ext cx="838200" cy="228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2">
            <a:extLst>
              <a:ext uri="{FF2B5EF4-FFF2-40B4-BE49-F238E27FC236}">
                <a16:creationId xmlns:a16="http://schemas.microsoft.com/office/drawing/2014/main" id="{A6083D4B-81E3-4362-BDBF-6EF5F67B18FC}"/>
              </a:ext>
            </a:extLst>
          </p:cNvPr>
          <p:cNvSpPr>
            <a:spLocks noGrp="1"/>
          </p:cNvSpPr>
          <p:nvPr>
            <p:ph idx="1"/>
          </p:nvPr>
        </p:nvSpPr>
        <p:spPr>
          <a:xfrm>
            <a:off x="381000" y="1676400"/>
            <a:ext cx="8229600" cy="4057650"/>
          </a:xfrm>
        </p:spPr>
        <p:txBody>
          <a:bodyPr/>
          <a:lstStyle/>
          <a:p>
            <a:pPr defTabSz="579438">
              <a:spcBef>
                <a:spcPts val="1200"/>
              </a:spcBef>
              <a:buNone/>
              <a:tabLst>
                <a:tab pos="1493838" algn="l"/>
              </a:tabLst>
            </a:pPr>
            <a:r>
              <a:rPr lang="en-US" sz="2400"/>
              <a:t>Idea:	1. use Javascript to spray heap </a:t>
            </a:r>
            <a:br>
              <a:rPr lang="en-US" sz="2400"/>
            </a:br>
            <a:r>
              <a:rPr lang="en-US" sz="2400"/>
              <a:t>				with shellcode  (and </a:t>
            </a:r>
            <a:r>
              <a:rPr lang="en-US" sz="2000"/>
              <a:t>NOP </a:t>
            </a:r>
            <a:r>
              <a:rPr lang="en-US" sz="2400"/>
              <a:t>slides)</a:t>
            </a:r>
          </a:p>
          <a:p>
            <a:pPr defTabSz="579438">
              <a:spcBef>
                <a:spcPts val="1200"/>
              </a:spcBef>
              <a:buNone/>
              <a:tabLst>
                <a:tab pos="1493838" algn="l"/>
              </a:tabLst>
            </a:pPr>
            <a:r>
              <a:rPr lang="en-US" sz="2400"/>
              <a:t>		2. then point vtable ptr anywhere in spray area</a:t>
            </a:r>
            <a:endParaRPr lang="en-US" sz="2400" dirty="0"/>
          </a:p>
        </p:txBody>
      </p:sp>
      <p:sp>
        <p:nvSpPr>
          <p:cNvPr id="8" name="Rectangle 42">
            <a:extLst>
              <a:ext uri="{FF2B5EF4-FFF2-40B4-BE49-F238E27FC236}">
                <a16:creationId xmlns:a16="http://schemas.microsoft.com/office/drawing/2014/main" id="{11C941F2-1ED8-4A70-8035-ABBC7CD5DFCE}"/>
              </a:ext>
            </a:extLst>
          </p:cNvPr>
          <p:cNvSpPr/>
          <p:nvPr/>
        </p:nvSpPr>
        <p:spPr>
          <a:xfrm>
            <a:off x="2819400" y="3276600"/>
            <a:ext cx="5105400" cy="2228850"/>
          </a:xfrm>
          <a:prstGeom prst="rect">
            <a:avLst/>
          </a:prstGeom>
          <a:solidFill>
            <a:srgbClr val="0070C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7">
            <a:extLst>
              <a:ext uri="{FF2B5EF4-FFF2-40B4-BE49-F238E27FC236}">
                <a16:creationId xmlns:a16="http://schemas.microsoft.com/office/drawing/2014/main" id="{B4DDE201-A3BE-4AEE-8EB9-0A50907FEF6D}"/>
              </a:ext>
            </a:extLst>
          </p:cNvPr>
          <p:cNvSpPr txBox="1"/>
          <p:nvPr/>
        </p:nvSpPr>
        <p:spPr>
          <a:xfrm rot="5400000">
            <a:off x="8284717" y="4077335"/>
            <a:ext cx="808635" cy="461665"/>
          </a:xfrm>
          <a:prstGeom prst="rect">
            <a:avLst/>
          </a:prstGeom>
          <a:noFill/>
        </p:spPr>
        <p:txBody>
          <a:bodyPr wrap="none" rtlCol="0">
            <a:spAutoFit/>
          </a:bodyPr>
          <a:lstStyle/>
          <a:p>
            <a:r>
              <a:rPr lang="en-US" sz="2400" dirty="0"/>
              <a:t>heap</a:t>
            </a:r>
          </a:p>
        </p:txBody>
      </p:sp>
      <p:sp>
        <p:nvSpPr>
          <p:cNvPr id="10" name="Rectangle 8">
            <a:extLst>
              <a:ext uri="{FF2B5EF4-FFF2-40B4-BE49-F238E27FC236}">
                <a16:creationId xmlns:a16="http://schemas.microsoft.com/office/drawing/2014/main" id="{DF305FCB-04D2-45A9-A617-422B694BD523}"/>
              </a:ext>
            </a:extLst>
          </p:cNvPr>
          <p:cNvSpPr/>
          <p:nvPr/>
        </p:nvSpPr>
        <p:spPr>
          <a:xfrm>
            <a:off x="838200" y="4029650"/>
            <a:ext cx="838200" cy="228600"/>
          </a:xfrm>
          <a:prstGeom prst="rect">
            <a:avLst/>
          </a:prstGeom>
          <a:solidFill>
            <a:srgbClr val="FF66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9">
            <a:extLst>
              <a:ext uri="{FF2B5EF4-FFF2-40B4-BE49-F238E27FC236}">
                <a16:creationId xmlns:a16="http://schemas.microsoft.com/office/drawing/2014/main" id="{EEF13016-0A71-4815-B639-57C257CCA317}"/>
              </a:ext>
            </a:extLst>
          </p:cNvPr>
          <p:cNvSpPr/>
          <p:nvPr/>
        </p:nvSpPr>
        <p:spPr>
          <a:xfrm>
            <a:off x="838200" y="4258250"/>
            <a:ext cx="838200" cy="228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0">
            <a:extLst>
              <a:ext uri="{FF2B5EF4-FFF2-40B4-BE49-F238E27FC236}">
                <a16:creationId xmlns:a16="http://schemas.microsoft.com/office/drawing/2014/main" id="{66532474-F1DF-4DDF-85AB-F5B454F7466A}"/>
              </a:ext>
            </a:extLst>
          </p:cNvPr>
          <p:cNvSpPr/>
          <p:nvPr/>
        </p:nvSpPr>
        <p:spPr>
          <a:xfrm>
            <a:off x="838200" y="4486850"/>
            <a:ext cx="838200" cy="228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TextBox 11">
            <a:extLst>
              <a:ext uri="{FF2B5EF4-FFF2-40B4-BE49-F238E27FC236}">
                <a16:creationId xmlns:a16="http://schemas.microsoft.com/office/drawing/2014/main" id="{5F5A9D6E-2AD7-4A2D-BAC0-2CE1B8DEF3FB}"/>
              </a:ext>
            </a:extLst>
          </p:cNvPr>
          <p:cNvSpPr txBox="1"/>
          <p:nvPr/>
        </p:nvSpPr>
        <p:spPr>
          <a:xfrm>
            <a:off x="838200" y="4691018"/>
            <a:ext cx="830501" cy="400110"/>
          </a:xfrm>
          <a:prstGeom prst="rect">
            <a:avLst/>
          </a:prstGeom>
          <a:noFill/>
        </p:spPr>
        <p:txBody>
          <a:bodyPr wrap="none" rtlCol="0">
            <a:spAutoFit/>
          </a:bodyPr>
          <a:lstStyle/>
          <a:p>
            <a:r>
              <a:rPr lang="en-US" sz="2000" dirty="0" err="1"/>
              <a:t>vtable</a:t>
            </a:r>
            <a:endParaRPr lang="en-US" dirty="0"/>
          </a:p>
        </p:txBody>
      </p:sp>
      <p:grpSp>
        <p:nvGrpSpPr>
          <p:cNvPr id="14" name="Group 14">
            <a:extLst>
              <a:ext uri="{FF2B5EF4-FFF2-40B4-BE49-F238E27FC236}">
                <a16:creationId xmlns:a16="http://schemas.microsoft.com/office/drawing/2014/main" id="{D4735DC5-25E3-4FB6-B7B4-C9978DABD22E}"/>
              </a:ext>
            </a:extLst>
          </p:cNvPr>
          <p:cNvGrpSpPr/>
          <p:nvPr/>
        </p:nvGrpSpPr>
        <p:grpSpPr>
          <a:xfrm>
            <a:off x="3048000" y="3390900"/>
            <a:ext cx="4648200" cy="457200"/>
            <a:chOff x="3048000" y="3505200"/>
            <a:chExt cx="4648200" cy="609600"/>
          </a:xfrm>
          <a:solidFill>
            <a:srgbClr val="FF5050"/>
          </a:solidFill>
        </p:grpSpPr>
        <p:sp>
          <p:nvSpPr>
            <p:cNvPr id="15" name="Rectangle 12">
              <a:extLst>
                <a:ext uri="{FF2B5EF4-FFF2-40B4-BE49-F238E27FC236}">
                  <a16:creationId xmlns:a16="http://schemas.microsoft.com/office/drawing/2014/main" id="{738B88C4-2C2A-4506-8FEC-E35DEFD84CE4}"/>
                </a:ext>
              </a:extLst>
            </p:cNvPr>
            <p:cNvSpPr/>
            <p:nvPr/>
          </p:nvSpPr>
          <p:spPr>
            <a:xfrm>
              <a:off x="3048000" y="3505200"/>
              <a:ext cx="3352800" cy="6096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solidFill>
                </a:rPr>
                <a:t>NOP  </a:t>
              </a:r>
              <a:r>
                <a:rPr lang="en-US" dirty="0">
                  <a:solidFill>
                    <a:schemeClr val="accent3"/>
                  </a:solidFill>
                </a:rPr>
                <a:t>slide</a:t>
              </a:r>
            </a:p>
          </p:txBody>
        </p:sp>
        <p:sp>
          <p:nvSpPr>
            <p:cNvPr id="16" name="Rectangle 13">
              <a:extLst>
                <a:ext uri="{FF2B5EF4-FFF2-40B4-BE49-F238E27FC236}">
                  <a16:creationId xmlns:a16="http://schemas.microsoft.com/office/drawing/2014/main" id="{A000FAB2-7CD5-4309-9E43-9EEABC09B402}"/>
                </a:ext>
              </a:extLst>
            </p:cNvPr>
            <p:cNvSpPr/>
            <p:nvPr/>
          </p:nvSpPr>
          <p:spPr>
            <a:xfrm>
              <a:off x="6400800" y="3505200"/>
              <a:ext cx="1295400" cy="6096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accent3"/>
                  </a:solidFill>
                </a:rPr>
                <a:t>shellcode</a:t>
              </a:r>
              <a:endParaRPr lang="en-US" sz="2000" dirty="0">
                <a:solidFill>
                  <a:schemeClr val="accent3"/>
                </a:solidFill>
              </a:endParaRPr>
            </a:p>
          </p:txBody>
        </p:sp>
      </p:grpSp>
      <p:grpSp>
        <p:nvGrpSpPr>
          <p:cNvPr id="17" name="Group 23">
            <a:extLst>
              <a:ext uri="{FF2B5EF4-FFF2-40B4-BE49-F238E27FC236}">
                <a16:creationId xmlns:a16="http://schemas.microsoft.com/office/drawing/2014/main" id="{C3704067-4744-4615-8DB0-C11BA0480CF1}"/>
              </a:ext>
            </a:extLst>
          </p:cNvPr>
          <p:cNvGrpSpPr/>
          <p:nvPr/>
        </p:nvGrpSpPr>
        <p:grpSpPr>
          <a:xfrm>
            <a:off x="3048000" y="4076700"/>
            <a:ext cx="1524000" cy="342900"/>
            <a:chOff x="3048000" y="4419600"/>
            <a:chExt cx="1524000" cy="457200"/>
          </a:xfrm>
        </p:grpSpPr>
        <p:sp>
          <p:nvSpPr>
            <p:cNvPr id="18" name="Rectangle 21">
              <a:extLst>
                <a:ext uri="{FF2B5EF4-FFF2-40B4-BE49-F238E27FC236}">
                  <a16:creationId xmlns:a16="http://schemas.microsoft.com/office/drawing/2014/main" id="{4266B100-3BE1-44AC-A50F-0C3F559BCC7E}"/>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2">
              <a:extLst>
                <a:ext uri="{FF2B5EF4-FFF2-40B4-BE49-F238E27FC236}">
                  <a16:creationId xmlns:a16="http://schemas.microsoft.com/office/drawing/2014/main" id="{7B403E7E-FE1B-4DB6-B0AA-73D3D67339EE}"/>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24">
            <a:extLst>
              <a:ext uri="{FF2B5EF4-FFF2-40B4-BE49-F238E27FC236}">
                <a16:creationId xmlns:a16="http://schemas.microsoft.com/office/drawing/2014/main" id="{D8D2F99F-5654-4D1A-AFE5-D7B2A67E00DC}"/>
              </a:ext>
            </a:extLst>
          </p:cNvPr>
          <p:cNvGrpSpPr/>
          <p:nvPr/>
        </p:nvGrpSpPr>
        <p:grpSpPr>
          <a:xfrm>
            <a:off x="5105400" y="4076700"/>
            <a:ext cx="1524000" cy="342900"/>
            <a:chOff x="3048000" y="4419600"/>
            <a:chExt cx="1524000" cy="457200"/>
          </a:xfrm>
        </p:grpSpPr>
        <p:sp>
          <p:nvSpPr>
            <p:cNvPr id="21" name="Rectangle 25">
              <a:extLst>
                <a:ext uri="{FF2B5EF4-FFF2-40B4-BE49-F238E27FC236}">
                  <a16:creationId xmlns:a16="http://schemas.microsoft.com/office/drawing/2014/main" id="{9B07A59A-D07B-48C3-917B-A2BD78CFE417}"/>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6">
              <a:extLst>
                <a:ext uri="{FF2B5EF4-FFF2-40B4-BE49-F238E27FC236}">
                  <a16:creationId xmlns:a16="http://schemas.microsoft.com/office/drawing/2014/main" id="{4F8DED88-9BD1-4848-9C24-CEAE7F9636DA}"/>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7">
            <a:extLst>
              <a:ext uri="{FF2B5EF4-FFF2-40B4-BE49-F238E27FC236}">
                <a16:creationId xmlns:a16="http://schemas.microsoft.com/office/drawing/2014/main" id="{C0E94260-3432-4E11-9015-8EEBE93A078C}"/>
              </a:ext>
            </a:extLst>
          </p:cNvPr>
          <p:cNvGrpSpPr/>
          <p:nvPr/>
        </p:nvGrpSpPr>
        <p:grpSpPr>
          <a:xfrm>
            <a:off x="3810000" y="4591050"/>
            <a:ext cx="1524000" cy="342900"/>
            <a:chOff x="3048000" y="4419600"/>
            <a:chExt cx="1524000" cy="457200"/>
          </a:xfrm>
        </p:grpSpPr>
        <p:sp>
          <p:nvSpPr>
            <p:cNvPr id="24" name="Rectangle 28">
              <a:extLst>
                <a:ext uri="{FF2B5EF4-FFF2-40B4-BE49-F238E27FC236}">
                  <a16:creationId xmlns:a16="http://schemas.microsoft.com/office/drawing/2014/main" id="{9DE2176D-5825-41F0-A2CD-7F70B33B5C5C}"/>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9">
              <a:extLst>
                <a:ext uri="{FF2B5EF4-FFF2-40B4-BE49-F238E27FC236}">
                  <a16:creationId xmlns:a16="http://schemas.microsoft.com/office/drawing/2014/main" id="{84844ADF-6B44-435D-9573-0A831855D8DF}"/>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30">
            <a:extLst>
              <a:ext uri="{FF2B5EF4-FFF2-40B4-BE49-F238E27FC236}">
                <a16:creationId xmlns:a16="http://schemas.microsoft.com/office/drawing/2014/main" id="{94295F89-62EA-41C8-942C-D161B2F26995}"/>
              </a:ext>
            </a:extLst>
          </p:cNvPr>
          <p:cNvGrpSpPr/>
          <p:nvPr/>
        </p:nvGrpSpPr>
        <p:grpSpPr>
          <a:xfrm>
            <a:off x="5943600" y="4591050"/>
            <a:ext cx="1524000" cy="342900"/>
            <a:chOff x="3048000" y="4419600"/>
            <a:chExt cx="1524000" cy="457200"/>
          </a:xfrm>
        </p:grpSpPr>
        <p:sp>
          <p:nvSpPr>
            <p:cNvPr id="27" name="Rectangle 31">
              <a:extLst>
                <a:ext uri="{FF2B5EF4-FFF2-40B4-BE49-F238E27FC236}">
                  <a16:creationId xmlns:a16="http://schemas.microsoft.com/office/drawing/2014/main" id="{96A6A9BA-805F-40EF-A546-6843A2995E87}"/>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390C7D74-4155-4FA6-8D61-3327FEAC9FD6}"/>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33">
            <a:extLst>
              <a:ext uri="{FF2B5EF4-FFF2-40B4-BE49-F238E27FC236}">
                <a16:creationId xmlns:a16="http://schemas.microsoft.com/office/drawing/2014/main" id="{CB238A0A-F3F8-4551-810D-1D8A37BAFAAA}"/>
              </a:ext>
            </a:extLst>
          </p:cNvPr>
          <p:cNvGrpSpPr/>
          <p:nvPr/>
        </p:nvGrpSpPr>
        <p:grpSpPr>
          <a:xfrm>
            <a:off x="5562600" y="5048250"/>
            <a:ext cx="1524000" cy="342900"/>
            <a:chOff x="3048000" y="4419600"/>
            <a:chExt cx="1524000" cy="457200"/>
          </a:xfrm>
        </p:grpSpPr>
        <p:sp>
          <p:nvSpPr>
            <p:cNvPr id="30" name="Rectangle 34">
              <a:extLst>
                <a:ext uri="{FF2B5EF4-FFF2-40B4-BE49-F238E27FC236}">
                  <a16:creationId xmlns:a16="http://schemas.microsoft.com/office/drawing/2014/main" id="{2AA8996D-D71D-4ECB-AD13-F7603A803A5A}"/>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5">
              <a:extLst>
                <a:ext uri="{FF2B5EF4-FFF2-40B4-BE49-F238E27FC236}">
                  <a16:creationId xmlns:a16="http://schemas.microsoft.com/office/drawing/2014/main" id="{6AD282C5-E417-4A6F-962B-904C0FF4B434}"/>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6">
            <a:extLst>
              <a:ext uri="{FF2B5EF4-FFF2-40B4-BE49-F238E27FC236}">
                <a16:creationId xmlns:a16="http://schemas.microsoft.com/office/drawing/2014/main" id="{A26548E0-D247-4FB4-9888-E8C723CF69A9}"/>
              </a:ext>
            </a:extLst>
          </p:cNvPr>
          <p:cNvGrpSpPr/>
          <p:nvPr/>
        </p:nvGrpSpPr>
        <p:grpSpPr>
          <a:xfrm>
            <a:off x="3352800" y="5048250"/>
            <a:ext cx="1524000" cy="342900"/>
            <a:chOff x="3048000" y="4419600"/>
            <a:chExt cx="1524000" cy="457200"/>
          </a:xfrm>
        </p:grpSpPr>
        <p:sp>
          <p:nvSpPr>
            <p:cNvPr id="33" name="Rectangle 37">
              <a:extLst>
                <a:ext uri="{FF2B5EF4-FFF2-40B4-BE49-F238E27FC236}">
                  <a16:creationId xmlns:a16="http://schemas.microsoft.com/office/drawing/2014/main" id="{48175422-C148-4C00-A36C-54DFE4BC26EB}"/>
                </a:ext>
              </a:extLst>
            </p:cNvPr>
            <p:cNvSpPr/>
            <p:nvPr/>
          </p:nvSpPr>
          <p:spPr>
            <a:xfrm>
              <a:off x="3048000" y="4419600"/>
              <a:ext cx="1524000" cy="45720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8">
              <a:extLst>
                <a:ext uri="{FF2B5EF4-FFF2-40B4-BE49-F238E27FC236}">
                  <a16:creationId xmlns:a16="http://schemas.microsoft.com/office/drawing/2014/main" id="{17CCD778-0DAB-42B6-93CE-F2334F1A5000}"/>
                </a:ext>
              </a:extLst>
            </p:cNvPr>
            <p:cNvSpPr/>
            <p:nvPr/>
          </p:nvSpPr>
          <p:spPr>
            <a:xfrm>
              <a:off x="4343400" y="4419600"/>
              <a:ext cx="2286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44">
            <a:extLst>
              <a:ext uri="{FF2B5EF4-FFF2-40B4-BE49-F238E27FC236}">
                <a16:creationId xmlns:a16="http://schemas.microsoft.com/office/drawing/2014/main" id="{23402FC8-14BF-4F8A-A760-6C6510E38905}"/>
              </a:ext>
            </a:extLst>
          </p:cNvPr>
          <p:cNvSpPr txBox="1"/>
          <p:nvPr/>
        </p:nvSpPr>
        <p:spPr>
          <a:xfrm>
            <a:off x="4472812" y="5505450"/>
            <a:ext cx="1680568" cy="369332"/>
          </a:xfrm>
          <a:prstGeom prst="rect">
            <a:avLst/>
          </a:prstGeom>
          <a:noFill/>
        </p:spPr>
        <p:txBody>
          <a:bodyPr wrap="none" rtlCol="0">
            <a:spAutoFit/>
          </a:bodyPr>
          <a:lstStyle/>
          <a:p>
            <a:r>
              <a:rPr lang="en-US" dirty="0"/>
              <a:t>heap spray area</a:t>
            </a:r>
          </a:p>
        </p:txBody>
      </p:sp>
      <p:cxnSp>
        <p:nvCxnSpPr>
          <p:cNvPr id="36" name="Straight Arrow Connector 46">
            <a:extLst>
              <a:ext uri="{FF2B5EF4-FFF2-40B4-BE49-F238E27FC236}">
                <a16:creationId xmlns:a16="http://schemas.microsoft.com/office/drawing/2014/main" id="{E135C216-5189-442E-853F-8FB1B2E94702}"/>
              </a:ext>
            </a:extLst>
          </p:cNvPr>
          <p:cNvCxnSpPr>
            <a:stCxn id="10" idx="3"/>
          </p:cNvCxnSpPr>
          <p:nvPr/>
        </p:nvCxnSpPr>
        <p:spPr>
          <a:xfrm>
            <a:off x="1676400" y="4143949"/>
            <a:ext cx="2438400" cy="561401"/>
          </a:xfrm>
          <a:prstGeom prst="straightConnector1">
            <a:avLst/>
          </a:prstGeom>
          <a:ln w="3810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47">
            <a:extLst>
              <a:ext uri="{FF2B5EF4-FFF2-40B4-BE49-F238E27FC236}">
                <a16:creationId xmlns:a16="http://schemas.microsoft.com/office/drawing/2014/main" id="{4F48E151-190A-49BE-B7B6-4390DBAAFFA3}"/>
              </a:ext>
            </a:extLst>
          </p:cNvPr>
          <p:cNvSpPr/>
          <p:nvPr/>
        </p:nvSpPr>
        <p:spPr>
          <a:xfrm>
            <a:off x="1752600" y="1752600"/>
            <a:ext cx="6781800" cy="12382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A854E9AA-2906-4A22-AB57-51A5E2F07D3D}"/>
              </a:ext>
            </a:extLst>
          </p:cNvPr>
          <p:cNvSpPr>
            <a:spLocks noGrp="1"/>
          </p:cNvSpPr>
          <p:nvPr>
            <p:ph type="title"/>
          </p:nvPr>
        </p:nvSpPr>
        <p:spPr>
          <a:xfrm>
            <a:off x="609600" y="401987"/>
            <a:ext cx="8229600" cy="857250"/>
          </a:xfrm>
        </p:spPr>
        <p:txBody>
          <a:bodyPr/>
          <a:lstStyle/>
          <a:p>
            <a:r>
              <a:rPr lang="en-US" dirty="0"/>
              <a:t>Heap Spraying</a:t>
            </a:r>
            <a:endParaRPr lang="en-US" sz="2000" dirty="0"/>
          </a:p>
        </p:txBody>
      </p:sp>
    </p:spTree>
    <p:extLst>
      <p:ext uri="{BB962C8B-B14F-4D97-AF65-F5344CB8AC3E}">
        <p14:creationId xmlns:p14="http://schemas.microsoft.com/office/powerpoint/2010/main" val="41188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格式化字符串漏洞</a:t>
            </a:r>
            <a:endParaRPr lang="en-US" dirty="0"/>
          </a:p>
        </p:txBody>
      </p:sp>
      <p:sp>
        <p:nvSpPr>
          <p:cNvPr id="5" name="TextBox 4"/>
          <p:cNvSpPr txBox="1"/>
          <p:nvPr/>
        </p:nvSpPr>
        <p:spPr>
          <a:xfrm>
            <a:off x="2606488" y="5994113"/>
            <a:ext cx="5486400" cy="584775"/>
          </a:xfrm>
          <a:prstGeom prst="rect">
            <a:avLst/>
          </a:prstGeom>
          <a:noFill/>
        </p:spPr>
        <p:txBody>
          <a:bodyPr wrap="square" rtlCol="0">
            <a:spAutoFit/>
          </a:bodyPr>
          <a:lstStyle/>
          <a:p>
            <a:pPr algn="l"/>
            <a:r>
              <a:rPr lang="en-US" sz="1600" dirty="0">
                <a:solidFill>
                  <a:schemeClr val="bg1">
                    <a:lumMod val="65000"/>
                  </a:schemeClr>
                </a:solidFill>
                <a:latin typeface="Calibri" pitchFamily="34" charset="0"/>
              </a:rPr>
              <a:t>[National Vulnerability Database http://web.nvd.nist.gov/view/vuln/statistics </a:t>
            </a:r>
            <a:r>
              <a:rPr lang="en-US" altLang="zh-CN" sz="1600" dirty="0">
                <a:solidFill>
                  <a:schemeClr val="bg1">
                    <a:lumMod val="65000"/>
                  </a:schemeClr>
                </a:solidFill>
                <a:latin typeface="Calibri" pitchFamily="34" charset="0"/>
              </a:rPr>
              <a:t>10 April 2017</a:t>
            </a:r>
            <a:r>
              <a:rPr lang="en-US" sz="1600" dirty="0">
                <a:solidFill>
                  <a:schemeClr val="bg1">
                    <a:lumMod val="65000"/>
                  </a:schemeClr>
                </a:solidFill>
                <a:latin typeface="Calibri" pitchFamily="34" charset="0"/>
              </a:rPr>
              <a:t>]</a:t>
            </a:r>
          </a:p>
        </p:txBody>
      </p:sp>
      <p:graphicFrame>
        <p:nvGraphicFramePr>
          <p:cNvPr id="13" name="内容占位符 12"/>
          <p:cNvGraphicFramePr>
            <a:graphicFrameLocks noGrp="1"/>
          </p:cNvGraphicFramePr>
          <p:nvPr>
            <p:ph idx="1"/>
            <p:extLst>
              <p:ext uri="{D42A27DB-BD31-4B8C-83A1-F6EECF244321}">
                <p14:modId xmlns:p14="http://schemas.microsoft.com/office/powerpoint/2010/main" val="268332112"/>
              </p:ext>
            </p:extLst>
          </p:nvPr>
        </p:nvGraphicFramePr>
        <p:xfrm>
          <a:off x="342900" y="1625888"/>
          <a:ext cx="82677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17</a:t>
            </a:fld>
            <a:endParaRPr lang="en-US"/>
          </a:p>
        </p:txBody>
      </p:sp>
    </p:spTree>
    <p:extLst>
      <p:ext uri="{BB962C8B-B14F-4D97-AF65-F5344CB8AC3E}">
        <p14:creationId xmlns:p14="http://schemas.microsoft.com/office/powerpoint/2010/main" val="266809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dirty="0"/>
              <a:t>历史</a:t>
            </a:r>
            <a:endParaRPr lang="en-US" dirty="0"/>
          </a:p>
        </p:txBody>
      </p:sp>
      <p:sp>
        <p:nvSpPr>
          <p:cNvPr id="38915" name="Rectangle 3" descr="Rectangle: Click to edit Master text styles&#10;Second level&#10;Third level&#10;Fourth level&#10;Fifth level"/>
          <p:cNvSpPr>
            <a:spLocks noGrp="1" noChangeArrowheads="1"/>
          </p:cNvSpPr>
          <p:nvPr>
            <p:ph idx="1"/>
          </p:nvPr>
        </p:nvSpPr>
        <p:spPr>
          <a:xfrm>
            <a:off x="457200" y="1371600"/>
            <a:ext cx="7772400" cy="5029200"/>
          </a:xfrm>
        </p:spPr>
        <p:txBody>
          <a:bodyPr/>
          <a:lstStyle/>
          <a:p>
            <a:pPr>
              <a:tabLst>
                <a:tab pos="3779838" algn="l"/>
              </a:tabLst>
            </a:pPr>
            <a:r>
              <a:rPr lang="en-US" sz="2400" dirty="0"/>
              <a:t> </a:t>
            </a:r>
            <a:r>
              <a:rPr lang="en-US" altLang="zh-CN" sz="2400" dirty="0"/>
              <a:t>2000</a:t>
            </a:r>
            <a:r>
              <a:rPr lang="zh-CN" altLang="en-US" sz="2400" dirty="0"/>
              <a:t>年</a:t>
            </a:r>
            <a:r>
              <a:rPr lang="en-US" altLang="zh-CN" sz="2400" dirty="0"/>
              <a:t>6</a:t>
            </a:r>
            <a:r>
              <a:rPr lang="zh-CN" altLang="en-US" sz="2400" dirty="0"/>
              <a:t>月发现了第一个漏洞</a:t>
            </a:r>
            <a:endParaRPr lang="en-US" sz="2400" dirty="0"/>
          </a:p>
          <a:p>
            <a:pPr>
              <a:tabLst>
                <a:tab pos="3779838" algn="l"/>
              </a:tabLst>
            </a:pPr>
            <a:r>
              <a:rPr lang="en-US" sz="2400" dirty="0"/>
              <a:t>  </a:t>
            </a:r>
            <a:r>
              <a:rPr lang="zh-CN" altLang="en-US" sz="2400" dirty="0"/>
              <a:t>实例</a:t>
            </a:r>
            <a:r>
              <a:rPr lang="en-US" sz="2400" dirty="0"/>
              <a:t>:</a:t>
            </a:r>
          </a:p>
          <a:p>
            <a:pPr lvl="1">
              <a:tabLst>
                <a:tab pos="3779838" algn="l"/>
              </a:tabLst>
            </a:pPr>
            <a:r>
              <a:rPr lang="en-US" dirty="0" err="1">
                <a:latin typeface="Courier New" panose="02070309020205020404" pitchFamily="49" charset="0"/>
                <a:cs typeface="Courier New" panose="02070309020205020404" pitchFamily="49" charset="0"/>
              </a:rPr>
              <a:t>wu-ftpd</a:t>
            </a:r>
            <a:r>
              <a:rPr lang="en-US" dirty="0">
                <a:latin typeface="Courier New" panose="02070309020205020404" pitchFamily="49" charset="0"/>
                <a:cs typeface="Courier New" panose="02070309020205020404" pitchFamily="49" charset="0"/>
              </a:rPr>
              <a:t>  2.* :	remote root</a:t>
            </a:r>
          </a:p>
          <a:p>
            <a:pPr lvl="1">
              <a:tabLst>
                <a:tab pos="3779838" algn="l"/>
              </a:tabLst>
            </a:pPr>
            <a:r>
              <a:rPr lang="en-US" dirty="0">
                <a:latin typeface="Courier New" panose="02070309020205020404" pitchFamily="49" charset="0"/>
                <a:cs typeface="Courier New" panose="02070309020205020404" pitchFamily="49" charset="0"/>
              </a:rPr>
              <a:t>Linux </a:t>
            </a:r>
            <a:r>
              <a:rPr lang="en-US" dirty="0" err="1">
                <a:latin typeface="Courier New" panose="02070309020205020404" pitchFamily="49" charset="0"/>
                <a:cs typeface="Courier New" panose="02070309020205020404" pitchFamily="49" charset="0"/>
              </a:rPr>
              <a:t>rpc.statd</a:t>
            </a:r>
            <a:r>
              <a:rPr lang="en-US" dirty="0">
                <a:latin typeface="Courier New" panose="02070309020205020404" pitchFamily="49" charset="0"/>
                <a:cs typeface="Courier New" panose="02070309020205020404" pitchFamily="49" charset="0"/>
              </a:rPr>
              <a:t>:	remote root</a:t>
            </a:r>
          </a:p>
          <a:p>
            <a:pPr lvl="1">
              <a:tabLst>
                <a:tab pos="3779838" algn="l"/>
              </a:tabLst>
            </a:pPr>
            <a:r>
              <a:rPr lang="en-US" dirty="0">
                <a:latin typeface="Courier New" panose="02070309020205020404" pitchFamily="49" charset="0"/>
                <a:cs typeface="Courier New" panose="02070309020205020404" pitchFamily="49" charset="0"/>
              </a:rPr>
              <a:t>IRIX </a:t>
            </a:r>
            <a:r>
              <a:rPr lang="en-US" dirty="0" err="1">
                <a:latin typeface="Courier New" panose="02070309020205020404" pitchFamily="49" charset="0"/>
                <a:cs typeface="Courier New" panose="02070309020205020404" pitchFamily="49" charset="0"/>
              </a:rPr>
              <a:t>telnetd</a:t>
            </a:r>
            <a:r>
              <a:rPr lang="en-US" dirty="0">
                <a:latin typeface="Courier New" panose="02070309020205020404" pitchFamily="49" charset="0"/>
                <a:cs typeface="Courier New" panose="02070309020205020404" pitchFamily="49" charset="0"/>
              </a:rPr>
              <a:t>:	remote root</a:t>
            </a:r>
          </a:p>
          <a:p>
            <a:pPr lvl="1">
              <a:tabLst>
                <a:tab pos="3779838" algn="l"/>
              </a:tabLst>
            </a:pPr>
            <a:r>
              <a:rPr lang="en-US" dirty="0">
                <a:latin typeface="Courier New" panose="02070309020205020404" pitchFamily="49" charset="0"/>
                <a:cs typeface="Courier New" panose="02070309020205020404" pitchFamily="49" charset="0"/>
              </a:rPr>
              <a:t>BSD </a:t>
            </a:r>
            <a:r>
              <a:rPr lang="en-US" dirty="0" err="1">
                <a:latin typeface="Courier New" panose="02070309020205020404" pitchFamily="49" charset="0"/>
                <a:cs typeface="Courier New" panose="02070309020205020404" pitchFamily="49" charset="0"/>
              </a:rPr>
              <a:t>chpass</a:t>
            </a:r>
            <a:r>
              <a:rPr lang="en-US" dirty="0">
                <a:latin typeface="Courier New" panose="02070309020205020404" pitchFamily="49" charset="0"/>
                <a:cs typeface="Courier New" panose="02070309020205020404" pitchFamily="49" charset="0"/>
              </a:rPr>
              <a:t>:	local root</a:t>
            </a:r>
          </a:p>
        </p:txBody>
      </p:sp>
      <p:sp>
        <p:nvSpPr>
          <p:cNvPr id="38916" name="Line 4"/>
          <p:cNvSpPr>
            <a:spLocks noChangeShapeType="1"/>
          </p:cNvSpPr>
          <p:nvPr/>
        </p:nvSpPr>
        <p:spPr bwMode="auto">
          <a:xfrm>
            <a:off x="2286000" y="4495800"/>
            <a:ext cx="0" cy="1219200"/>
          </a:xfrm>
          <a:prstGeom prst="line">
            <a:avLst/>
          </a:prstGeom>
          <a:noFill/>
          <a:ln w="57150">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18</a:t>
            </a:fld>
            <a:endParaRPr lang="en-US"/>
          </a:p>
        </p:txBody>
      </p:sp>
    </p:spTree>
    <p:extLst>
      <p:ext uri="{BB962C8B-B14F-4D97-AF65-F5344CB8AC3E}">
        <p14:creationId xmlns:p14="http://schemas.microsoft.com/office/powerpoint/2010/main" val="2182423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dirty="0"/>
              <a:t>易受攻击的函数</a:t>
            </a:r>
            <a:endParaRPr lang="en-US" dirty="0"/>
          </a:p>
        </p:txBody>
      </p:sp>
      <p:sp>
        <p:nvSpPr>
          <p:cNvPr id="39939" name="Rectangle 3" descr="Rectangle: Click to edit Master text styles&#10;Second level&#10;Third level&#10;Fourth level&#10;Fifth level"/>
          <p:cNvSpPr>
            <a:spLocks noGrp="1" noChangeArrowheads="1"/>
          </p:cNvSpPr>
          <p:nvPr>
            <p:ph idx="1"/>
          </p:nvPr>
        </p:nvSpPr>
        <p:spPr>
          <a:xfrm>
            <a:off x="457200" y="1371600"/>
            <a:ext cx="7772400" cy="5029200"/>
          </a:xfrm>
        </p:spPr>
        <p:txBody>
          <a:bodyPr/>
          <a:lstStyle/>
          <a:p>
            <a:pPr>
              <a:buNone/>
            </a:pPr>
            <a:r>
              <a:rPr lang="zh-CN" altLang="en-US" sz="2400" dirty="0">
                <a:latin typeface="Courier New" panose="02070309020205020404" pitchFamily="49" charset="0"/>
                <a:cs typeface="Courier New" panose="02070309020205020404" pitchFamily="49" charset="0"/>
              </a:rPr>
              <a:t>任何使用格式字符串的函数</a:t>
            </a:r>
            <a:endParaRPr lang="en-US" sz="2400" dirty="0">
              <a:latin typeface="Courier New" panose="02070309020205020404" pitchFamily="49" charset="0"/>
              <a:cs typeface="Courier New" panose="02070309020205020404" pitchFamily="49" charset="0"/>
            </a:endParaRPr>
          </a:p>
          <a:p>
            <a:pPr>
              <a:buFont typeface="Wingdings" pitchFamily="2" charset="2"/>
              <a:buNone/>
            </a:pPr>
            <a:r>
              <a:rPr lang="en-US" sz="2400" b="0" dirty="0">
                <a:latin typeface="Courier New" panose="02070309020205020404" pitchFamily="49" charset="0"/>
                <a:cs typeface="Courier New" panose="02070309020205020404" pitchFamily="49" charset="0"/>
              </a:rPr>
              <a:t>Printing:</a:t>
            </a:r>
          </a:p>
          <a:p>
            <a:pPr>
              <a:buFont typeface="Wingdings" pitchFamily="2" charset="2"/>
              <a:buNone/>
            </a:pPr>
            <a:r>
              <a:rPr lang="en-US" sz="2400" b="0" dirty="0">
                <a:latin typeface="Courier New" panose="02070309020205020404" pitchFamily="49" charset="0"/>
                <a:cs typeface="Courier New" panose="02070309020205020404" pitchFamily="49" charset="0"/>
              </a:rPr>
              <a:t>	</a:t>
            </a:r>
            <a:r>
              <a:rPr lang="en-US" sz="2400" b="0" dirty="0" err="1">
                <a:latin typeface="Courier New" panose="02070309020205020404" pitchFamily="49" charset="0"/>
                <a:cs typeface="Courier New" pitchFamily="49" charset="0"/>
              </a:rPr>
              <a:t>printf</a:t>
            </a:r>
            <a:r>
              <a:rPr lang="en-US" sz="2400" b="0" dirty="0">
                <a:latin typeface="Courier New" panose="02070309020205020404" pitchFamily="49" charset="0"/>
                <a:cs typeface="Courier New" pitchFamily="49" charset="0"/>
              </a:rPr>
              <a:t>, </a:t>
            </a:r>
            <a:r>
              <a:rPr lang="en-US" sz="2400" b="0" dirty="0" err="1">
                <a:latin typeface="Courier New" panose="02070309020205020404" pitchFamily="49" charset="0"/>
                <a:cs typeface="Courier New" pitchFamily="49" charset="0"/>
              </a:rPr>
              <a:t>fprintf</a:t>
            </a:r>
            <a:r>
              <a:rPr lang="en-US" sz="2400" b="0" dirty="0">
                <a:latin typeface="Courier New" panose="02070309020205020404" pitchFamily="49" charset="0"/>
                <a:cs typeface="Courier New" pitchFamily="49" charset="0"/>
              </a:rPr>
              <a:t>, </a:t>
            </a:r>
            <a:r>
              <a:rPr lang="en-US" sz="2400" b="0" dirty="0" err="1">
                <a:latin typeface="Courier New" panose="02070309020205020404" pitchFamily="49" charset="0"/>
                <a:cs typeface="Courier New" pitchFamily="49" charset="0"/>
              </a:rPr>
              <a:t>sprintf</a:t>
            </a:r>
            <a:r>
              <a:rPr lang="en-US" sz="2400" b="0" dirty="0">
                <a:latin typeface="Courier New" pitchFamily="49" charset="0"/>
                <a:cs typeface="Courier New" pitchFamily="49" charset="0"/>
              </a:rPr>
              <a:t>, …</a:t>
            </a:r>
          </a:p>
          <a:p>
            <a:pPr>
              <a:buFont typeface="Wingdings" pitchFamily="2" charset="2"/>
              <a:buNone/>
            </a:pPr>
            <a:r>
              <a:rPr lang="en-US" sz="2400" b="0" dirty="0">
                <a:latin typeface="Courier New" pitchFamily="49" charset="0"/>
                <a:cs typeface="Courier New" pitchFamily="49" charset="0"/>
              </a:rPr>
              <a:t>	</a:t>
            </a:r>
            <a:r>
              <a:rPr lang="en-US" sz="2400" b="0" dirty="0" err="1">
                <a:latin typeface="Courier New" panose="02070309020205020404" pitchFamily="49" charset="0"/>
                <a:cs typeface="Courier New" pitchFamily="49" charset="0"/>
              </a:rPr>
              <a:t>vprintf</a:t>
            </a:r>
            <a:r>
              <a:rPr lang="en-US" sz="2400" b="0" dirty="0">
                <a:latin typeface="Courier New" panose="02070309020205020404" pitchFamily="49" charset="0"/>
                <a:cs typeface="Courier New" pitchFamily="49" charset="0"/>
              </a:rPr>
              <a:t>, </a:t>
            </a:r>
            <a:r>
              <a:rPr lang="en-US" sz="2400" b="0" dirty="0" err="1">
                <a:latin typeface="Courier New" panose="02070309020205020404" pitchFamily="49" charset="0"/>
                <a:cs typeface="Courier New" pitchFamily="49" charset="0"/>
              </a:rPr>
              <a:t>vfprintf</a:t>
            </a:r>
            <a:r>
              <a:rPr lang="en-US" sz="2400" b="0" dirty="0">
                <a:latin typeface="Courier New" panose="02070309020205020404" pitchFamily="49" charset="0"/>
                <a:cs typeface="Courier New" pitchFamily="49" charset="0"/>
              </a:rPr>
              <a:t>, </a:t>
            </a:r>
            <a:r>
              <a:rPr lang="en-US" sz="2400" b="0" dirty="0" err="1">
                <a:latin typeface="Courier New" panose="02070309020205020404" pitchFamily="49" charset="0"/>
                <a:cs typeface="Courier New" pitchFamily="49" charset="0"/>
              </a:rPr>
              <a:t>vsprintf</a:t>
            </a:r>
            <a:r>
              <a:rPr lang="en-US" sz="2400" b="0" dirty="0">
                <a:latin typeface="Courier New" panose="02070309020205020404" pitchFamily="49" charset="0"/>
                <a:cs typeface="Courier New" pitchFamily="49" charset="0"/>
              </a:rPr>
              <a:t>, …</a:t>
            </a:r>
          </a:p>
          <a:p>
            <a:pPr>
              <a:buFont typeface="Wingdings" pitchFamily="2" charset="2"/>
              <a:buNone/>
            </a:pPr>
            <a:endParaRPr lang="en-US" sz="2400" b="0" dirty="0">
              <a:latin typeface="Courier New" panose="02070309020205020404" pitchFamily="49" charset="0"/>
              <a:cs typeface="Courier New" pitchFamily="49" charset="0"/>
            </a:endParaRPr>
          </a:p>
          <a:p>
            <a:pPr>
              <a:buFont typeface="Wingdings" pitchFamily="2" charset="2"/>
              <a:buNone/>
            </a:pPr>
            <a:r>
              <a:rPr lang="en-US" sz="2400" b="0" dirty="0">
                <a:latin typeface="Courier New" panose="02070309020205020404" pitchFamily="49" charset="0"/>
                <a:cs typeface="Courier New" pitchFamily="49" charset="0"/>
              </a:rPr>
              <a:t>Logging:</a:t>
            </a:r>
          </a:p>
          <a:p>
            <a:pPr>
              <a:buFont typeface="Wingdings" pitchFamily="2" charset="2"/>
              <a:buNone/>
            </a:pPr>
            <a:r>
              <a:rPr lang="en-US" sz="2400" b="0" dirty="0">
                <a:latin typeface="Courier New" panose="02070309020205020404" pitchFamily="49" charset="0"/>
                <a:cs typeface="Courier New" pitchFamily="49" charset="0"/>
              </a:rPr>
              <a:t>	syslog, err, warn</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19</a:t>
            </a:fld>
            <a:endParaRPr lang="en-US"/>
          </a:p>
        </p:txBody>
      </p:sp>
    </p:spTree>
    <p:extLst>
      <p:ext uri="{BB962C8B-B14F-4D97-AF65-F5344CB8AC3E}">
        <p14:creationId xmlns:p14="http://schemas.microsoft.com/office/powerpoint/2010/main" val="434291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pPr>
              <a:lnSpc>
                <a:spcPct val="125000"/>
              </a:lnSpc>
            </a:pPr>
            <a:r>
              <a:rPr lang="zh-CN" altLang="en-US" dirty="0">
                <a:solidFill>
                  <a:srgbClr val="FF0000"/>
                </a:solidFill>
              </a:rPr>
              <a:t>控制流劫持攻击</a:t>
            </a:r>
            <a:endParaRPr lang="en-US" altLang="zh-CN" dirty="0">
              <a:solidFill>
                <a:srgbClr val="FF0000"/>
              </a:solidFill>
            </a:endParaRPr>
          </a:p>
          <a:p>
            <a:pPr>
              <a:lnSpc>
                <a:spcPct val="125000"/>
              </a:lnSpc>
            </a:pPr>
            <a:r>
              <a:rPr lang="zh-CN" altLang="en-US" dirty="0"/>
              <a:t>防御方法简介</a:t>
            </a:r>
            <a:endParaRPr lang="en-US" altLang="zh-CN" dirty="0"/>
          </a:p>
          <a:p>
            <a:pPr>
              <a:lnSpc>
                <a:spcPct val="125000"/>
              </a:lnSpc>
            </a:pPr>
            <a:r>
              <a:rPr lang="en-US" altLang="zh-CN" dirty="0"/>
              <a:t>Return</a:t>
            </a:r>
            <a:r>
              <a:rPr lang="zh-CN" altLang="en-US" dirty="0"/>
              <a:t> </a:t>
            </a:r>
            <a:r>
              <a:rPr lang="en-US" altLang="zh-CN" dirty="0"/>
              <a:t>to</a:t>
            </a:r>
            <a:r>
              <a:rPr lang="zh-CN" altLang="en-US" dirty="0"/>
              <a:t> </a:t>
            </a:r>
            <a:r>
              <a:rPr lang="en-US" altLang="zh-CN" dirty="0" err="1"/>
              <a:t>libc</a:t>
            </a:r>
            <a:r>
              <a:rPr lang="zh-CN" altLang="en-US" dirty="0"/>
              <a:t>及</a:t>
            </a:r>
            <a:r>
              <a:rPr lang="en-US" altLang="zh-CN" dirty="0"/>
              <a:t>ROP</a:t>
            </a:r>
          </a:p>
          <a:p>
            <a:pPr>
              <a:lnSpc>
                <a:spcPct val="125000"/>
              </a:lnSpc>
            </a:pPr>
            <a:r>
              <a:rPr lang="zh-CN" altLang="en-US" dirty="0"/>
              <a:t>控制流完整性（</a:t>
            </a:r>
            <a:r>
              <a:rPr lang="en-US" altLang="zh-CN" dirty="0"/>
              <a:t>CFI</a:t>
            </a:r>
            <a:r>
              <a:rPr lang="zh-CN" altLang="en-US" dirty="0"/>
              <a:t>）</a:t>
            </a:r>
            <a:endParaRPr lang="en-US" altLang="zh-CN" dirty="0"/>
          </a:p>
        </p:txBody>
      </p:sp>
      <p:sp>
        <p:nvSpPr>
          <p:cNvPr id="4" name="Slide Number Placeholder 3"/>
          <p:cNvSpPr>
            <a:spLocks noGrp="1"/>
          </p:cNvSpPr>
          <p:nvPr>
            <p:ph type="sldNum" sz="quarter" idx="10"/>
          </p:nvPr>
        </p:nvSpPr>
        <p:spPr/>
        <p:txBody>
          <a:bodyPr/>
          <a:lstStyle/>
          <a:p>
            <a:pPr>
              <a:defRPr/>
            </a:pPr>
            <a:fld id="{C9D1E93E-F34F-496D-BF1C-D8229D0E4D84}" type="slidenum">
              <a:rPr lang="en-US" smtClean="0"/>
              <a:pPr>
                <a:defRPr/>
              </a:pPr>
              <a:t>2</a:t>
            </a:fld>
            <a:endParaRPr lang="en-US"/>
          </a:p>
        </p:txBody>
      </p:sp>
    </p:spTree>
    <p:extLst>
      <p:ext uri="{BB962C8B-B14F-4D97-AF65-F5344CB8AC3E}">
        <p14:creationId xmlns:p14="http://schemas.microsoft.com/office/powerpoint/2010/main" val="118479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a:t>格式化函数执行</a:t>
            </a:r>
            <a:endParaRPr lang="en-US" dirty="0"/>
          </a:p>
        </p:txBody>
      </p:sp>
      <p:sp>
        <p:nvSpPr>
          <p:cNvPr id="40963" name="Rectangle 3"/>
          <p:cNvSpPr>
            <a:spLocks noGrp="1" noChangeArrowheads="1"/>
          </p:cNvSpPr>
          <p:nvPr>
            <p:ph idx="1"/>
          </p:nvPr>
        </p:nvSpPr>
        <p:spPr>
          <a:xfrm>
            <a:off x="304800" y="1066800"/>
            <a:ext cx="8686800" cy="5791200"/>
          </a:xfrm>
        </p:spPr>
        <p:txBody>
          <a:bodyPr/>
          <a:lstStyle/>
          <a:p>
            <a:pPr algn="ctr">
              <a:lnSpc>
                <a:spcPct val="80000"/>
              </a:lnSpc>
              <a:buFont typeface="Wingdings" pitchFamily="2" charset="2"/>
              <a:buNone/>
            </a:pPr>
            <a:endParaRPr lang="en-US" sz="1600" dirty="0">
              <a:solidFill>
                <a:srgbClr val="FF0000"/>
              </a:solidFill>
            </a:endParaRPr>
          </a:p>
          <a:p>
            <a:pPr algn="ctr">
              <a:lnSpc>
                <a:spcPct val="80000"/>
              </a:lnSpc>
              <a:buFont typeface="Wingdings" pitchFamily="2" charset="2"/>
              <a:buNone/>
            </a:pPr>
            <a:r>
              <a:rPr lang="en-US" sz="1600" b="1" dirty="0" err="1">
                <a:solidFill>
                  <a:srgbClr val="FF0000"/>
                </a:solidFill>
                <a:latin typeface="Courier New" pitchFamily="49" charset="0"/>
                <a:cs typeface="Courier New" pitchFamily="49" charset="0"/>
              </a:rPr>
              <a:t>printf</a:t>
            </a:r>
            <a:r>
              <a:rPr lang="en-US" sz="1600" b="1" dirty="0">
                <a:solidFill>
                  <a:srgbClr val="FF0000"/>
                </a:solidFill>
                <a:latin typeface="Courier New" pitchFamily="49" charset="0"/>
                <a:cs typeface="Courier New" pitchFamily="49" charset="0"/>
              </a:rPr>
              <a:t> ("Number %d has no address, number %d has: %08x\n", </a:t>
            </a:r>
            <a:r>
              <a:rPr lang="en-US" sz="1600" b="1" dirty="0" err="1">
                <a:solidFill>
                  <a:srgbClr val="FF0000"/>
                </a:solidFill>
                <a:latin typeface="Courier New" pitchFamily="49" charset="0"/>
                <a:cs typeface="Courier New" pitchFamily="49" charset="0"/>
              </a:rPr>
              <a:t>i</a:t>
            </a:r>
            <a:r>
              <a:rPr lang="en-US" sz="1600" b="1" dirty="0">
                <a:solidFill>
                  <a:srgbClr val="FF0000"/>
                </a:solidFill>
                <a:latin typeface="Courier New" pitchFamily="49" charset="0"/>
                <a:cs typeface="Courier New" pitchFamily="49" charset="0"/>
              </a:rPr>
              <a:t>, a, &amp;a);</a:t>
            </a:r>
          </a:p>
          <a:p>
            <a:pPr>
              <a:lnSpc>
                <a:spcPct val="80000"/>
              </a:lnSpc>
              <a:buFont typeface="Wingdings" pitchFamily="2" charset="2"/>
              <a:buNone/>
            </a:pPr>
            <a:endParaRPr lang="en-US" sz="1600" dirty="0"/>
          </a:p>
          <a:p>
            <a:pPr>
              <a:lnSpc>
                <a:spcPct val="80000"/>
              </a:lnSpc>
              <a:buFont typeface="Wingdings" pitchFamily="2" charset="2"/>
              <a:buNone/>
            </a:pPr>
            <a:r>
              <a:rPr lang="en-US" sz="2000" b="0" dirty="0"/>
              <a:t>From within the </a:t>
            </a:r>
            <a:r>
              <a:rPr lang="en-US" sz="2000" b="1" dirty="0" err="1">
                <a:latin typeface="Courier New" pitchFamily="49" charset="0"/>
                <a:cs typeface="Courier New" pitchFamily="49" charset="0"/>
              </a:rPr>
              <a:t>printf</a:t>
            </a:r>
            <a:r>
              <a:rPr lang="en-US" sz="2000" dirty="0"/>
              <a:t> </a:t>
            </a:r>
            <a:r>
              <a:rPr lang="en-US" sz="2000" b="0" dirty="0"/>
              <a:t>function the stack </a:t>
            </a:r>
            <a:br>
              <a:rPr lang="en-US" sz="2000" dirty="0"/>
            </a:br>
            <a:r>
              <a:rPr lang="en-US" sz="2000" b="0" dirty="0"/>
              <a:t>looks like this:</a:t>
            </a:r>
          </a:p>
          <a:p>
            <a:pPr lvl="2">
              <a:lnSpc>
                <a:spcPct val="80000"/>
              </a:lnSpc>
              <a:buFont typeface="Wingdings" pitchFamily="2" charset="2"/>
              <a:buNone/>
            </a:pPr>
            <a:endParaRPr lang="en-US" sz="1600" dirty="0">
              <a:solidFill>
                <a:schemeClr val="accent2"/>
              </a:solidFill>
            </a:endParaRPr>
          </a:p>
          <a:p>
            <a:pPr lvl="2">
              <a:lnSpc>
                <a:spcPct val="80000"/>
              </a:lnSpc>
              <a:buFont typeface="Wingdings" pitchFamily="2" charset="2"/>
              <a:buNone/>
            </a:pPr>
            <a:r>
              <a:rPr lang="en-US" dirty="0">
                <a:solidFill>
                  <a:schemeClr val="accent2"/>
                </a:solidFill>
              </a:rPr>
              <a:t>. . .</a:t>
            </a:r>
          </a:p>
          <a:p>
            <a:pPr lvl="2">
              <a:lnSpc>
                <a:spcPct val="80000"/>
              </a:lnSpc>
              <a:buFont typeface="Wingdings" pitchFamily="2" charset="2"/>
              <a:buNone/>
            </a:pPr>
            <a:r>
              <a:rPr lang="en-US" b="1" dirty="0">
                <a:solidFill>
                  <a:schemeClr val="accent2"/>
                </a:solidFill>
                <a:latin typeface="Courier New" pitchFamily="49" charset="0"/>
                <a:cs typeface="Courier New" pitchFamily="49" charset="0"/>
              </a:rPr>
              <a:t>&lt;&amp;a&gt;</a:t>
            </a:r>
          </a:p>
          <a:p>
            <a:pPr lvl="2">
              <a:lnSpc>
                <a:spcPct val="80000"/>
              </a:lnSpc>
              <a:buFont typeface="Wingdings" pitchFamily="2" charset="2"/>
              <a:buNone/>
            </a:pPr>
            <a:r>
              <a:rPr lang="en-US" b="1" dirty="0">
                <a:solidFill>
                  <a:schemeClr val="accent2"/>
                </a:solidFill>
                <a:latin typeface="Courier New" pitchFamily="49" charset="0"/>
                <a:cs typeface="Courier New" pitchFamily="49" charset="0"/>
              </a:rPr>
              <a:t>&lt;a&gt;</a:t>
            </a:r>
          </a:p>
          <a:p>
            <a:pPr lvl="2">
              <a:lnSpc>
                <a:spcPct val="80000"/>
              </a:lnSpc>
              <a:buFont typeface="Wingdings" pitchFamily="2" charset="2"/>
              <a:buNone/>
            </a:pPr>
            <a:r>
              <a:rPr lang="en-US" b="1" dirty="0">
                <a:solidFill>
                  <a:schemeClr val="accent2"/>
                </a:solidFill>
                <a:latin typeface="Courier New" pitchFamily="49" charset="0"/>
                <a:cs typeface="Courier New" pitchFamily="49" charset="0"/>
              </a:rPr>
              <a:t>&lt;</a:t>
            </a:r>
            <a:r>
              <a:rPr lang="en-US" b="1" dirty="0" err="1">
                <a:solidFill>
                  <a:schemeClr val="accent2"/>
                </a:solidFill>
                <a:latin typeface="Courier New" pitchFamily="49" charset="0"/>
                <a:cs typeface="Courier New" pitchFamily="49" charset="0"/>
              </a:rPr>
              <a:t>i</a:t>
            </a:r>
            <a:r>
              <a:rPr lang="en-US" b="1" dirty="0">
                <a:solidFill>
                  <a:schemeClr val="accent2"/>
                </a:solidFill>
                <a:latin typeface="Courier New" pitchFamily="49" charset="0"/>
                <a:cs typeface="Courier New" pitchFamily="49" charset="0"/>
              </a:rPr>
              <a:t>&gt;</a:t>
            </a:r>
          </a:p>
          <a:p>
            <a:pPr lvl="2">
              <a:lnSpc>
                <a:spcPct val="80000"/>
              </a:lnSpc>
              <a:buFont typeface="Wingdings" pitchFamily="2" charset="2"/>
              <a:buNone/>
            </a:pPr>
            <a:r>
              <a:rPr lang="en-US" b="1" dirty="0">
                <a:solidFill>
                  <a:schemeClr val="accent2"/>
                </a:solidFill>
                <a:latin typeface="Courier New" pitchFamily="49" charset="0"/>
                <a:cs typeface="Courier New" pitchFamily="49" charset="0"/>
              </a:rPr>
              <a:t>A</a:t>
            </a:r>
          </a:p>
          <a:p>
            <a:pPr lvl="2">
              <a:lnSpc>
                <a:spcPct val="80000"/>
              </a:lnSpc>
              <a:buFont typeface="Wingdings" pitchFamily="2" charset="2"/>
              <a:buNone/>
            </a:pPr>
            <a:r>
              <a:rPr lang="en-US" dirty="0">
                <a:solidFill>
                  <a:schemeClr val="accent2"/>
                </a:solidFill>
              </a:rPr>
              <a:t>. . .</a:t>
            </a:r>
          </a:p>
          <a:p>
            <a:pPr>
              <a:lnSpc>
                <a:spcPct val="80000"/>
              </a:lnSpc>
              <a:buFont typeface="Wingdings" pitchFamily="2" charset="2"/>
              <a:buNone/>
            </a:pPr>
            <a:endParaRPr lang="en-US" sz="2000" dirty="0">
              <a:solidFill>
                <a:schemeClr val="accent2"/>
              </a:solidFill>
            </a:endParaRPr>
          </a:p>
          <a:p>
            <a:pPr>
              <a:lnSpc>
                <a:spcPct val="80000"/>
              </a:lnSpc>
              <a:buFont typeface="Wingdings" pitchFamily="2" charset="2"/>
              <a:buNone/>
            </a:pPr>
            <a:r>
              <a:rPr lang="en-US" sz="2000" b="0" dirty="0"/>
              <a:t>where:</a:t>
            </a:r>
          </a:p>
          <a:p>
            <a:pPr>
              <a:lnSpc>
                <a:spcPct val="80000"/>
              </a:lnSpc>
              <a:buNone/>
            </a:pPr>
            <a:r>
              <a:rPr lang="en-US" sz="2000" b="1" dirty="0">
                <a:latin typeface="Courier New" pitchFamily="49" charset="0"/>
                <a:cs typeface="Courier New" pitchFamily="49" charset="0"/>
              </a:rPr>
              <a:t>A</a:t>
            </a:r>
            <a:r>
              <a:rPr lang="en-US" sz="2000" dirty="0"/>
              <a:t> – </a:t>
            </a:r>
            <a:r>
              <a:rPr lang="zh-CN" altLang="en-US" sz="2000" b="0" dirty="0"/>
              <a:t>被格式化字符串的地址</a:t>
            </a:r>
            <a:endParaRPr lang="en-US" sz="2000" b="0" dirty="0"/>
          </a:p>
          <a:p>
            <a:pPr>
              <a:lnSpc>
                <a:spcPct val="80000"/>
              </a:lnSpc>
              <a:buFont typeface="Wingdings" pitchFamily="2" charset="2"/>
              <a:buNone/>
            </a:pPr>
            <a:r>
              <a:rPr lang="en-US" sz="2000" b="1" dirty="0" err="1">
                <a:latin typeface="Courier New" pitchFamily="49" charset="0"/>
                <a:cs typeface="Courier New" pitchFamily="49" charset="0"/>
              </a:rPr>
              <a:t>i</a:t>
            </a:r>
            <a:r>
              <a:rPr lang="en-US" sz="2000" dirty="0"/>
              <a:t> – </a:t>
            </a:r>
            <a:r>
              <a:rPr lang="zh-CN" altLang="en-US" sz="2000" b="0" dirty="0"/>
              <a:t>变量</a:t>
            </a:r>
            <a:r>
              <a:rPr lang="en-US" sz="2000" b="0" dirty="0" err="1">
                <a:latin typeface="Courier New" pitchFamily="49" charset="0"/>
                <a:cs typeface="Courier New" pitchFamily="49" charset="0"/>
              </a:rPr>
              <a:t>i</a:t>
            </a:r>
            <a:r>
              <a:rPr lang="zh-CN" altLang="en-US" sz="2000" b="0" dirty="0">
                <a:latin typeface="Courier New" pitchFamily="49" charset="0"/>
                <a:cs typeface="Courier New" pitchFamily="49" charset="0"/>
              </a:rPr>
              <a:t>的值</a:t>
            </a:r>
            <a:endParaRPr lang="en-US" sz="2000" b="0" dirty="0">
              <a:latin typeface="Courier New" pitchFamily="49" charset="0"/>
              <a:cs typeface="Courier New" pitchFamily="49" charset="0"/>
            </a:endParaRPr>
          </a:p>
          <a:p>
            <a:pPr>
              <a:lnSpc>
                <a:spcPct val="80000"/>
              </a:lnSpc>
              <a:buNone/>
            </a:pPr>
            <a:r>
              <a:rPr lang="en-US" sz="2000" b="1" dirty="0">
                <a:latin typeface="Courier New" pitchFamily="49" charset="0"/>
                <a:cs typeface="Courier New" pitchFamily="49" charset="0"/>
              </a:rPr>
              <a:t>a</a:t>
            </a:r>
            <a:r>
              <a:rPr lang="en-US" altLang="zh-CN" sz="2000" dirty="0"/>
              <a:t> – </a:t>
            </a:r>
            <a:r>
              <a:rPr lang="zh-CN" altLang="en-US" sz="2000" b="0" dirty="0"/>
              <a:t>变量</a:t>
            </a:r>
            <a:r>
              <a:rPr lang="en-US" altLang="zh-CN" sz="2000" b="0" dirty="0">
                <a:latin typeface="Courier New" pitchFamily="49" charset="0"/>
                <a:cs typeface="Courier New" pitchFamily="49" charset="0"/>
              </a:rPr>
              <a:t>a</a:t>
            </a:r>
            <a:r>
              <a:rPr lang="zh-CN" altLang="en-US" sz="2000" b="0" dirty="0">
                <a:latin typeface="Courier New" pitchFamily="49" charset="0"/>
                <a:cs typeface="Courier New" pitchFamily="49" charset="0"/>
              </a:rPr>
              <a:t>的值</a:t>
            </a:r>
            <a:endParaRPr lang="en-US" sz="2000" b="0" dirty="0">
              <a:latin typeface="Courier New" pitchFamily="49" charset="0"/>
              <a:cs typeface="Courier New" pitchFamily="49" charset="0"/>
            </a:endParaRPr>
          </a:p>
          <a:p>
            <a:pPr>
              <a:lnSpc>
                <a:spcPct val="80000"/>
              </a:lnSpc>
              <a:buNone/>
            </a:pPr>
            <a:r>
              <a:rPr lang="en-US" sz="2000" b="1" dirty="0">
                <a:latin typeface="Courier New" pitchFamily="49" charset="0"/>
                <a:cs typeface="Courier New" pitchFamily="49" charset="0"/>
              </a:rPr>
              <a:t>&amp;a</a:t>
            </a:r>
            <a:r>
              <a:rPr lang="en-US" sz="2000" dirty="0"/>
              <a:t> </a:t>
            </a:r>
            <a:r>
              <a:rPr lang="en-US" altLang="zh-CN" sz="2000" dirty="0"/>
              <a:t>– </a:t>
            </a:r>
            <a:r>
              <a:rPr lang="zh-CN" altLang="en-US" sz="2000" b="0" dirty="0"/>
              <a:t>变量</a:t>
            </a:r>
            <a:r>
              <a:rPr lang="en-US" altLang="zh-CN" sz="2000" b="0" dirty="0">
                <a:latin typeface="Courier New" pitchFamily="49" charset="0"/>
                <a:cs typeface="Courier New" pitchFamily="49" charset="0"/>
              </a:rPr>
              <a:t>a</a:t>
            </a:r>
            <a:r>
              <a:rPr lang="zh-CN" altLang="en-US" sz="2000" b="0" dirty="0">
                <a:latin typeface="Courier New" pitchFamily="49" charset="0"/>
                <a:cs typeface="Courier New" pitchFamily="49" charset="0"/>
              </a:rPr>
              <a:t>的地址</a:t>
            </a:r>
            <a:endParaRPr lang="en-US" sz="2000" b="0" dirty="0">
              <a:latin typeface="Courier New" pitchFamily="49" charset="0"/>
              <a:cs typeface="Courier New" pitchFamily="49" charset="0"/>
            </a:endParaRPr>
          </a:p>
        </p:txBody>
      </p:sp>
      <p:sp>
        <p:nvSpPr>
          <p:cNvPr id="96261" name="Text Box 5"/>
          <p:cNvSpPr txBox="1">
            <a:spLocks noChangeArrowheads="1"/>
          </p:cNvSpPr>
          <p:nvPr/>
        </p:nvSpPr>
        <p:spPr bwMode="auto">
          <a:xfrm>
            <a:off x="5257800" y="2590800"/>
            <a:ext cx="3733800" cy="295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l">
              <a:lnSpc>
                <a:spcPct val="120000"/>
              </a:lnSpc>
              <a:spcBef>
                <a:spcPts val="1200"/>
              </a:spcBef>
            </a:pPr>
            <a:r>
              <a:rPr lang="zh-CN" altLang="en-US" b="0" dirty="0">
                <a:latin typeface="Calibri" pitchFamily="34" charset="0"/>
                <a:cs typeface="Calibri" pitchFamily="34" charset="0"/>
              </a:rPr>
              <a:t>函数</a:t>
            </a:r>
            <a:r>
              <a:rPr lang="en-US" altLang="zh-CN" dirty="0" err="1">
                <a:latin typeface="Courier New" pitchFamily="49" charset="0"/>
                <a:cs typeface="Courier New" pitchFamily="49" charset="0"/>
              </a:rPr>
              <a:t>printf</a:t>
            </a:r>
            <a:r>
              <a:rPr lang="zh-CN" altLang="en-US" b="0" dirty="0">
                <a:latin typeface="Calibri" pitchFamily="34" charset="0"/>
                <a:cs typeface="Calibri" pitchFamily="34" charset="0"/>
              </a:rPr>
              <a:t>通过一次读取一个字符来解析字符串</a:t>
            </a:r>
            <a:r>
              <a:rPr lang="en-US" altLang="zh-CN" b="0" dirty="0">
                <a:latin typeface="Calibri" pitchFamily="34" charset="0"/>
                <a:cs typeface="Calibri" pitchFamily="34" charset="0"/>
              </a:rPr>
              <a:t>'A'</a:t>
            </a:r>
            <a:endParaRPr lang="en-US" sz="2000" b="0" dirty="0">
              <a:latin typeface="Calibri" pitchFamily="34" charset="0"/>
              <a:cs typeface="Calibri" pitchFamily="34" charset="0"/>
            </a:endParaRPr>
          </a:p>
          <a:p>
            <a:pPr marL="230188" indent="-230188" algn="l">
              <a:lnSpc>
                <a:spcPct val="120000"/>
              </a:lnSpc>
              <a:spcBef>
                <a:spcPts val="1200"/>
              </a:spcBef>
              <a:buFontTx/>
              <a:buChar char="•"/>
            </a:pPr>
            <a:r>
              <a:rPr lang="zh-CN" altLang="en-US" b="0" dirty="0">
                <a:latin typeface="Calibri" pitchFamily="34" charset="0"/>
                <a:cs typeface="Calibri" pitchFamily="34" charset="0"/>
              </a:rPr>
              <a:t>如果字符前没有</a:t>
            </a:r>
            <a:r>
              <a:rPr lang="en-US" altLang="zh-CN" b="0" dirty="0">
                <a:latin typeface="Calibri" pitchFamily="34" charset="0"/>
                <a:cs typeface="Calibri" pitchFamily="34" charset="0"/>
              </a:rPr>
              <a:t>’%'</a:t>
            </a:r>
            <a:r>
              <a:rPr lang="zh-CN" altLang="en-US" b="0" dirty="0">
                <a:latin typeface="Calibri" pitchFamily="34" charset="0"/>
                <a:cs typeface="Calibri" pitchFamily="34" charset="0"/>
              </a:rPr>
              <a:t>，则将该字符复制到输出</a:t>
            </a:r>
            <a:endParaRPr lang="en-US" b="0" dirty="0">
              <a:latin typeface="Calibri" pitchFamily="34" charset="0"/>
              <a:cs typeface="Calibri" pitchFamily="34" charset="0"/>
            </a:endParaRPr>
          </a:p>
          <a:p>
            <a:pPr marL="230188" indent="-230188" algn="l">
              <a:lnSpc>
                <a:spcPct val="120000"/>
              </a:lnSpc>
              <a:spcBef>
                <a:spcPts val="1200"/>
              </a:spcBef>
              <a:buFontTx/>
              <a:buChar char="•"/>
            </a:pPr>
            <a:r>
              <a:rPr lang="zh-CN" altLang="en-US" b="0" dirty="0">
                <a:latin typeface="Calibri" pitchFamily="34" charset="0"/>
                <a:cs typeface="Calibri" pitchFamily="34" charset="0"/>
              </a:rPr>
              <a:t>如果字符前有</a:t>
            </a:r>
            <a:r>
              <a:rPr lang="en-US" altLang="zh-CN" b="0" dirty="0">
                <a:latin typeface="Calibri" pitchFamily="34" charset="0"/>
                <a:cs typeface="Calibri" pitchFamily="34" charset="0"/>
              </a:rPr>
              <a:t>%</a:t>
            </a:r>
            <a:r>
              <a:rPr lang="zh-CN" altLang="en-US" b="0" dirty="0">
                <a:latin typeface="Calibri" pitchFamily="34" charset="0"/>
                <a:cs typeface="Calibri" pitchFamily="34" charset="0"/>
              </a:rPr>
              <a:t>，</a:t>
            </a:r>
            <a:r>
              <a:rPr lang="en-US" altLang="zh-CN" b="0" dirty="0">
                <a:latin typeface="Calibri" pitchFamily="34" charset="0"/>
                <a:cs typeface="Calibri" pitchFamily="34" charset="0"/>
              </a:rPr>
              <a:t>‘%’</a:t>
            </a:r>
            <a:r>
              <a:rPr lang="zh-CN" altLang="en-US" b="0" dirty="0">
                <a:latin typeface="Calibri" pitchFamily="34" charset="0"/>
                <a:cs typeface="Calibri" pitchFamily="34" charset="0"/>
              </a:rPr>
              <a:t>后面的字符指定输出参数的类型；</a:t>
            </a:r>
            <a:r>
              <a:rPr lang="zh-CN" altLang="en-US" dirty="0">
                <a:latin typeface="Calibri" pitchFamily="34" charset="0"/>
                <a:cs typeface="Calibri" pitchFamily="34" charset="0"/>
              </a:rPr>
              <a:t>该参数位于堆栈上</a:t>
            </a:r>
            <a:endParaRPr lang="en-US" dirty="0">
              <a:latin typeface="Calibri" pitchFamily="34" charset="0"/>
              <a:cs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20</a:t>
            </a:fld>
            <a:endParaRPr lang="en-US"/>
          </a:p>
        </p:txBody>
      </p:sp>
    </p:spTree>
    <p:extLst>
      <p:ext uri="{BB962C8B-B14F-4D97-AF65-F5344CB8AC3E}">
        <p14:creationId xmlns:p14="http://schemas.microsoft.com/office/powerpoint/2010/main" val="974149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647B571-4ACD-4889-AD48-90141984365E}"/>
              </a:ext>
            </a:extLst>
          </p:cNvPr>
          <p:cNvSpPr>
            <a:spLocks noGrp="1"/>
          </p:cNvSpPr>
          <p:nvPr>
            <p:ph type="sldNum" sz="quarter" idx="10"/>
          </p:nvPr>
        </p:nvSpPr>
        <p:spPr/>
        <p:txBody>
          <a:bodyPr/>
          <a:lstStyle/>
          <a:p>
            <a:pPr>
              <a:defRPr/>
            </a:pPr>
            <a:fld id="{C9D1E93E-F34F-496D-BF1C-D8229D0E4D84}" type="slidenum">
              <a:rPr lang="en-US" smtClean="0"/>
              <a:pPr>
                <a:defRPr/>
              </a:pPr>
              <a:t>21</a:t>
            </a:fld>
            <a:endParaRPr lang="en-US"/>
          </a:p>
        </p:txBody>
      </p:sp>
      <p:pic>
        <p:nvPicPr>
          <p:cNvPr id="5" name="Shape 86">
            <a:extLst>
              <a:ext uri="{FF2B5EF4-FFF2-40B4-BE49-F238E27FC236}">
                <a16:creationId xmlns:a16="http://schemas.microsoft.com/office/drawing/2014/main" id="{79488E90-6029-4884-8FF0-D060AE30620F}"/>
              </a:ext>
            </a:extLst>
          </p:cNvPr>
          <p:cNvPicPr preferRelativeResize="0"/>
          <p:nvPr/>
        </p:nvPicPr>
        <p:blipFill>
          <a:blip r:embed="rId2">
            <a:alphaModFix/>
          </a:blip>
          <a:stretch>
            <a:fillRect/>
          </a:stretch>
        </p:blipFill>
        <p:spPr>
          <a:xfrm>
            <a:off x="66703" y="933529"/>
            <a:ext cx="4724400" cy="1143000"/>
          </a:xfrm>
          <a:prstGeom prst="rect">
            <a:avLst/>
          </a:prstGeom>
          <a:noFill/>
          <a:ln>
            <a:noFill/>
          </a:ln>
        </p:spPr>
      </p:pic>
      <p:pic>
        <p:nvPicPr>
          <p:cNvPr id="6" name="Shape 95">
            <a:extLst>
              <a:ext uri="{FF2B5EF4-FFF2-40B4-BE49-F238E27FC236}">
                <a16:creationId xmlns:a16="http://schemas.microsoft.com/office/drawing/2014/main" id="{92D3AD6A-8DBE-460C-B402-ECC8D2A9CF87}"/>
              </a:ext>
            </a:extLst>
          </p:cNvPr>
          <p:cNvPicPr preferRelativeResize="0"/>
          <p:nvPr/>
        </p:nvPicPr>
        <p:blipFill>
          <a:blip r:embed="rId3">
            <a:alphaModFix/>
          </a:blip>
          <a:stretch>
            <a:fillRect/>
          </a:stretch>
        </p:blipFill>
        <p:spPr>
          <a:xfrm>
            <a:off x="508650" y="2637628"/>
            <a:ext cx="4063350" cy="2990525"/>
          </a:xfrm>
          <a:prstGeom prst="rect">
            <a:avLst/>
          </a:prstGeom>
          <a:noFill/>
          <a:ln>
            <a:noFill/>
          </a:ln>
        </p:spPr>
      </p:pic>
      <p:pic>
        <p:nvPicPr>
          <p:cNvPr id="7" name="Shape 102">
            <a:extLst>
              <a:ext uri="{FF2B5EF4-FFF2-40B4-BE49-F238E27FC236}">
                <a16:creationId xmlns:a16="http://schemas.microsoft.com/office/drawing/2014/main" id="{691ABD71-8942-4E78-8425-027CFA24F8DE}"/>
              </a:ext>
            </a:extLst>
          </p:cNvPr>
          <p:cNvPicPr preferRelativeResize="0"/>
          <p:nvPr/>
        </p:nvPicPr>
        <p:blipFill>
          <a:blip r:embed="rId4">
            <a:alphaModFix/>
          </a:blip>
          <a:stretch>
            <a:fillRect/>
          </a:stretch>
        </p:blipFill>
        <p:spPr>
          <a:xfrm>
            <a:off x="4881505" y="854329"/>
            <a:ext cx="4176100" cy="1301400"/>
          </a:xfrm>
          <a:prstGeom prst="rect">
            <a:avLst/>
          </a:prstGeom>
          <a:noFill/>
          <a:ln>
            <a:noFill/>
          </a:ln>
        </p:spPr>
      </p:pic>
      <p:pic>
        <p:nvPicPr>
          <p:cNvPr id="8" name="Shape 103">
            <a:extLst>
              <a:ext uri="{FF2B5EF4-FFF2-40B4-BE49-F238E27FC236}">
                <a16:creationId xmlns:a16="http://schemas.microsoft.com/office/drawing/2014/main" id="{F4A83BC2-6CBA-40E5-AE0E-4BFE76680AAA}"/>
              </a:ext>
            </a:extLst>
          </p:cNvPr>
          <p:cNvPicPr preferRelativeResize="0"/>
          <p:nvPr/>
        </p:nvPicPr>
        <p:blipFill>
          <a:blip r:embed="rId5">
            <a:alphaModFix/>
          </a:blip>
          <a:stretch>
            <a:fillRect/>
          </a:stretch>
        </p:blipFill>
        <p:spPr>
          <a:xfrm>
            <a:off x="4917617" y="2230988"/>
            <a:ext cx="4090250" cy="3397165"/>
          </a:xfrm>
          <a:prstGeom prst="rect">
            <a:avLst/>
          </a:prstGeom>
          <a:noFill/>
          <a:ln>
            <a:noFill/>
          </a:ln>
        </p:spPr>
      </p:pic>
    </p:spTree>
    <p:extLst>
      <p:ext uri="{BB962C8B-B14F-4D97-AF65-F5344CB8AC3E}">
        <p14:creationId xmlns:p14="http://schemas.microsoft.com/office/powerpoint/2010/main" val="38072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err="1"/>
              <a:t>DoS</a:t>
            </a:r>
            <a:r>
              <a:rPr lang="en-US" dirty="0"/>
              <a:t> </a:t>
            </a:r>
            <a:r>
              <a:rPr lang="zh-CN" altLang="en-US" dirty="0"/>
              <a:t>攻击</a:t>
            </a:r>
            <a:endParaRPr lang="en-US" dirty="0"/>
          </a:p>
        </p:txBody>
      </p:sp>
      <p:sp>
        <p:nvSpPr>
          <p:cNvPr id="97283" name="Rectangle 3"/>
          <p:cNvSpPr>
            <a:spLocks noGrp="1" noChangeArrowheads="1"/>
          </p:cNvSpPr>
          <p:nvPr>
            <p:ph idx="1"/>
          </p:nvPr>
        </p:nvSpPr>
        <p:spPr>
          <a:xfrm>
            <a:off x="685800" y="1375611"/>
            <a:ext cx="7772400" cy="4495800"/>
          </a:xfrm>
        </p:spPr>
        <p:txBody>
          <a:bodyPr/>
          <a:lstStyle/>
          <a:p>
            <a:pPr>
              <a:lnSpc>
                <a:spcPct val="120000"/>
              </a:lnSpc>
              <a:buFont typeface="Wingdings" pitchFamily="2" charset="2"/>
              <a:buNone/>
            </a:pPr>
            <a:r>
              <a:rPr lang="en-US" sz="2000" b="1" dirty="0" err="1">
                <a:solidFill>
                  <a:schemeClr val="bg2"/>
                </a:solidFill>
                <a:latin typeface="Courier New" pitchFamily="49" charset="0"/>
                <a:cs typeface="Arial" pitchFamily="34" charset="0"/>
              </a:rPr>
              <a:t>int</a:t>
            </a: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func</a:t>
            </a:r>
            <a:r>
              <a:rPr lang="en-US" sz="2000" b="1" dirty="0">
                <a:solidFill>
                  <a:schemeClr val="bg2"/>
                </a:solidFill>
                <a:latin typeface="Courier New" pitchFamily="49" charset="0"/>
                <a:cs typeface="Arial" pitchFamily="34" charset="0"/>
              </a:rPr>
              <a:t>(char *user)  {</a:t>
            </a:r>
          </a:p>
          <a:p>
            <a:pPr>
              <a:lnSpc>
                <a:spcPct val="120000"/>
              </a:lnSpc>
              <a:spcBef>
                <a:spcPct val="10000"/>
              </a:spcBef>
              <a:buFont typeface="Wingdings" pitchFamily="2" charset="2"/>
              <a:buNone/>
            </a:pP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fprintf</a:t>
            </a: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stdout</a:t>
            </a:r>
            <a:r>
              <a:rPr lang="en-US" sz="2000" b="1" dirty="0">
                <a:solidFill>
                  <a:schemeClr val="bg2"/>
                </a:solidFill>
                <a:latin typeface="Courier New" pitchFamily="49" charset="0"/>
                <a:cs typeface="Arial" pitchFamily="34" charset="0"/>
              </a:rPr>
              <a:t>, user);}</a:t>
            </a:r>
          </a:p>
          <a:p>
            <a:pPr>
              <a:lnSpc>
                <a:spcPct val="120000"/>
              </a:lnSpc>
              <a:spcBef>
                <a:spcPct val="80000"/>
              </a:spcBef>
              <a:buFont typeface="Wingdings" pitchFamily="2" charset="2"/>
              <a:buNone/>
            </a:pPr>
            <a:r>
              <a:rPr lang="zh-CN" altLang="en-US" sz="2400" i="1" dirty="0">
                <a:cs typeface="Arial" pitchFamily="34" charset="0"/>
              </a:rPr>
              <a:t>问题</a:t>
            </a:r>
            <a:r>
              <a:rPr lang="en-US" sz="2400" dirty="0">
                <a:cs typeface="Arial" pitchFamily="34" charset="0"/>
              </a:rPr>
              <a:t>:   </a:t>
            </a:r>
            <a:r>
              <a:rPr lang="zh-CN" altLang="en-US" sz="2400" dirty="0">
                <a:cs typeface="Arial" pitchFamily="34" charset="0"/>
              </a:rPr>
              <a:t>如果</a:t>
            </a:r>
            <a:r>
              <a:rPr lang="en-US" sz="2400" dirty="0">
                <a:cs typeface="Arial" pitchFamily="34" charset="0"/>
              </a:rPr>
              <a:t> </a:t>
            </a:r>
            <a:r>
              <a:rPr lang="en-US" sz="2400" b="1" dirty="0">
                <a:latin typeface="Courier New" pitchFamily="49" charset="0"/>
                <a:cs typeface="Courier New" pitchFamily="49" charset="0"/>
              </a:rPr>
              <a:t>user</a:t>
            </a:r>
            <a:r>
              <a:rPr lang="en-US" sz="2400" dirty="0">
                <a:cs typeface="Arial" pitchFamily="34" charset="0"/>
              </a:rPr>
              <a:t> = </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s%s%s%s%s%s%s</a:t>
            </a:r>
            <a:r>
              <a:rPr lang="en-US" sz="2400" b="1" dirty="0">
                <a:latin typeface="Courier New" pitchFamily="49" charset="0"/>
                <a:cs typeface="Courier New" pitchFamily="49" charset="0"/>
              </a:rPr>
              <a:t>”</a:t>
            </a:r>
            <a:r>
              <a:rPr lang="en-US" sz="2400" dirty="0">
                <a:cs typeface="Arial" pitchFamily="34" charset="0"/>
              </a:rPr>
              <a:t>  </a:t>
            </a:r>
          </a:p>
          <a:p>
            <a:pPr lvl="1">
              <a:lnSpc>
                <a:spcPct val="120000"/>
              </a:lnSpc>
              <a:spcBef>
                <a:spcPct val="15000"/>
              </a:spcBef>
            </a:pPr>
            <a:r>
              <a:rPr lang="zh-CN" altLang="en-US" dirty="0">
                <a:cs typeface="Arial" pitchFamily="34" charset="0"/>
              </a:rPr>
              <a:t>程序很可能会崩溃</a:t>
            </a:r>
            <a:endParaRPr lang="en-US" dirty="0">
              <a:cs typeface="Arial" pitchFamily="34" charset="0"/>
            </a:endParaRPr>
          </a:p>
          <a:p>
            <a:pPr lvl="1">
              <a:lnSpc>
                <a:spcPct val="120000"/>
              </a:lnSpc>
              <a:spcBef>
                <a:spcPct val="15000"/>
              </a:spcBef>
            </a:pPr>
            <a:r>
              <a:rPr lang="zh-CN" altLang="en-US" dirty="0">
                <a:cs typeface="Arial" pitchFamily="34" charset="0"/>
              </a:rPr>
              <a:t>为什么</a:t>
            </a:r>
            <a:r>
              <a:rPr lang="en-US" dirty="0">
                <a:cs typeface="Arial" pitchFamily="34" charset="0"/>
              </a:rPr>
              <a:t>?</a:t>
            </a:r>
          </a:p>
          <a:p>
            <a:pPr lvl="2">
              <a:lnSpc>
                <a:spcPct val="120000"/>
              </a:lnSpc>
              <a:spcBef>
                <a:spcPct val="15000"/>
              </a:spcBef>
            </a:pPr>
            <a:r>
              <a:rPr lang="zh-CN" altLang="en-US" sz="2100" b="1" dirty="0">
                <a:latin typeface="Courier New" pitchFamily="49" charset="0"/>
                <a:cs typeface="Courier New" pitchFamily="49" charset="0"/>
              </a:rPr>
              <a:t>％</a:t>
            </a:r>
            <a:r>
              <a:rPr lang="en-US" altLang="zh-CN" sz="2100" b="1" dirty="0">
                <a:latin typeface="Courier New" pitchFamily="49" charset="0"/>
                <a:cs typeface="Courier New" pitchFamily="49" charset="0"/>
              </a:rPr>
              <a:t>s</a:t>
            </a:r>
            <a:r>
              <a:rPr lang="zh-CN" altLang="en-US" sz="2100" b="1" dirty="0">
                <a:latin typeface="Courier New" pitchFamily="49" charset="0"/>
                <a:cs typeface="Courier New" pitchFamily="49" charset="0"/>
              </a:rPr>
              <a:t>将尝试从堆栈中提供的地址显示该地址内存中的数据</a:t>
            </a:r>
            <a:r>
              <a:rPr lang="en-US" altLang="zh-CN" sz="2100" b="1" dirty="0">
                <a:latin typeface="Courier New" pitchFamily="49" charset="0"/>
                <a:cs typeface="Courier New" pitchFamily="49" charset="0"/>
              </a:rPr>
              <a:t>; </a:t>
            </a:r>
            <a:r>
              <a:rPr lang="zh-CN" altLang="en-US" sz="2100" b="1" dirty="0">
                <a:latin typeface="Courier New" pitchFamily="49" charset="0"/>
                <a:cs typeface="Courier New" pitchFamily="49" charset="0"/>
              </a:rPr>
              <a:t>这个地址很可能这是一个非法地址</a:t>
            </a:r>
            <a:endParaRPr lang="en-US" sz="2100" dirty="0">
              <a:cs typeface="Arial" pitchFamily="34" charset="0"/>
            </a:endParaRPr>
          </a:p>
          <a:p>
            <a:pPr>
              <a:lnSpc>
                <a:spcPct val="120000"/>
              </a:lnSpc>
              <a:spcBef>
                <a:spcPct val="15000"/>
              </a:spcBef>
              <a:buFontTx/>
              <a:buNone/>
            </a:pPr>
            <a:r>
              <a:rPr lang="zh-CN" altLang="en-US" sz="2400" i="1" dirty="0">
                <a:cs typeface="Arial" pitchFamily="34" charset="0"/>
              </a:rPr>
              <a:t>正确的使用方法</a:t>
            </a:r>
            <a:r>
              <a:rPr lang="en-US" sz="2400" dirty="0">
                <a:cs typeface="Arial" pitchFamily="34" charset="0"/>
              </a:rPr>
              <a:t>:</a:t>
            </a:r>
            <a:r>
              <a:rPr lang="en-US" sz="3000" dirty="0">
                <a:cs typeface="Arial" pitchFamily="34" charset="0"/>
              </a:rPr>
              <a:t>  </a:t>
            </a:r>
          </a:p>
          <a:p>
            <a:pPr>
              <a:lnSpc>
                <a:spcPct val="120000"/>
              </a:lnSpc>
              <a:spcBef>
                <a:spcPct val="15000"/>
              </a:spcBef>
              <a:buFontTx/>
              <a:buNone/>
            </a:pPr>
            <a:r>
              <a:rPr lang="en-US" sz="2000" b="1" dirty="0" err="1">
                <a:solidFill>
                  <a:schemeClr val="bg2"/>
                </a:solidFill>
                <a:latin typeface="Courier New" pitchFamily="49" charset="0"/>
                <a:cs typeface="Arial" pitchFamily="34" charset="0"/>
              </a:rPr>
              <a:t>int</a:t>
            </a: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func</a:t>
            </a:r>
            <a:r>
              <a:rPr lang="en-US" sz="2000" b="1" dirty="0">
                <a:solidFill>
                  <a:schemeClr val="bg2"/>
                </a:solidFill>
                <a:latin typeface="Courier New" pitchFamily="49" charset="0"/>
                <a:cs typeface="Arial" pitchFamily="34" charset="0"/>
              </a:rPr>
              <a:t>(char *user)  {</a:t>
            </a:r>
          </a:p>
          <a:p>
            <a:pPr>
              <a:lnSpc>
                <a:spcPct val="120000"/>
              </a:lnSpc>
              <a:spcBef>
                <a:spcPct val="10000"/>
              </a:spcBef>
              <a:buFont typeface="Wingdings" pitchFamily="2" charset="2"/>
              <a:buNone/>
            </a:pP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fprintf</a:t>
            </a:r>
            <a:r>
              <a:rPr lang="en-US" sz="2000" b="1" dirty="0">
                <a:solidFill>
                  <a:schemeClr val="bg2"/>
                </a:solidFill>
                <a:latin typeface="Courier New" pitchFamily="49" charset="0"/>
                <a:cs typeface="Arial" pitchFamily="34" charset="0"/>
              </a:rPr>
              <a:t>( </a:t>
            </a:r>
            <a:r>
              <a:rPr lang="en-US" sz="2000" b="1" dirty="0" err="1">
                <a:solidFill>
                  <a:schemeClr val="bg2"/>
                </a:solidFill>
                <a:latin typeface="Courier New" pitchFamily="49" charset="0"/>
                <a:cs typeface="Arial" pitchFamily="34" charset="0"/>
              </a:rPr>
              <a:t>stdout</a:t>
            </a:r>
            <a:r>
              <a:rPr lang="en-US" sz="2000" b="1" dirty="0">
                <a:solidFill>
                  <a:schemeClr val="bg2"/>
                </a:solidFill>
                <a:latin typeface="Courier New" pitchFamily="49" charset="0"/>
                <a:cs typeface="Arial" pitchFamily="34" charset="0"/>
              </a:rPr>
              <a:t>, </a:t>
            </a:r>
            <a:r>
              <a:rPr lang="en-US" sz="2000" b="1" dirty="0">
                <a:latin typeface="Courier New" pitchFamily="49" charset="0"/>
                <a:cs typeface="Arial" pitchFamily="34" charset="0"/>
              </a:rPr>
              <a:t>“%s”</a:t>
            </a:r>
            <a:r>
              <a:rPr lang="en-US" sz="2000" b="1" dirty="0">
                <a:solidFill>
                  <a:schemeClr val="bg2"/>
                </a:solidFill>
                <a:latin typeface="Courier New" pitchFamily="49" charset="0"/>
                <a:cs typeface="Arial" pitchFamily="34" charset="0"/>
              </a:rPr>
              <a:t>, user);}</a:t>
            </a:r>
            <a:endParaRPr lang="en-US" sz="2000" b="1" dirty="0">
              <a:latin typeface="Courier New" pitchFamily="49" charset="0"/>
              <a:cs typeface="Arial" pitchFamily="34" charset="0"/>
            </a:endParaRPr>
          </a:p>
          <a:p>
            <a:pPr>
              <a:lnSpc>
                <a:spcPct val="120000"/>
              </a:lnSpc>
            </a:pPr>
            <a:endParaRPr lang="en-US" sz="240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22</a:t>
            </a:fld>
            <a:endParaRPr lang="en-US"/>
          </a:p>
        </p:txBody>
      </p:sp>
    </p:spTree>
    <p:extLst>
      <p:ext uri="{BB962C8B-B14F-4D97-AF65-F5344CB8AC3E}">
        <p14:creationId xmlns:p14="http://schemas.microsoft.com/office/powerpoint/2010/main" val="4102635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7283">
                                            <p:txEl>
                                              <p:pRg st="6" end="6"/>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97283">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72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t>查看栈中数据</a:t>
            </a:r>
            <a:endParaRPr lang="en-US" dirty="0"/>
          </a:p>
        </p:txBody>
      </p:sp>
      <p:sp>
        <p:nvSpPr>
          <p:cNvPr id="43011" name="Rectangle 3" descr="Rectangle: Click to edit Master text styles&#10;Second level&#10;Third level&#10;Fourth level&#10;Fifth level"/>
          <p:cNvSpPr>
            <a:spLocks noGrp="1" noChangeArrowheads="1"/>
          </p:cNvSpPr>
          <p:nvPr>
            <p:ph idx="1"/>
          </p:nvPr>
        </p:nvSpPr>
        <p:spPr>
          <a:xfrm>
            <a:off x="457200" y="1600200"/>
            <a:ext cx="8077200" cy="4495800"/>
          </a:xfrm>
        </p:spPr>
        <p:txBody>
          <a:bodyPr/>
          <a:lstStyle/>
          <a:p>
            <a:pPr>
              <a:lnSpc>
                <a:spcPct val="150000"/>
              </a:lnSpc>
              <a:buFontTx/>
              <a:buNone/>
            </a:pPr>
            <a:r>
              <a:rPr lang="en-US" sz="2000" b="1" dirty="0"/>
              <a:t>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printf</a:t>
            </a:r>
            <a:r>
              <a:rPr lang="en-US" sz="2000" b="1" dirty="0">
                <a:latin typeface="Courier New" pitchFamily="49" charset="0"/>
                <a:cs typeface="Courier New" pitchFamily="49" charset="0"/>
              </a:rPr>
              <a:t>(user)</a:t>
            </a:r>
            <a:r>
              <a:rPr lang="en-US" sz="2400" b="1" dirty="0"/>
              <a:t> …</a:t>
            </a:r>
          </a:p>
          <a:p>
            <a:pPr>
              <a:lnSpc>
                <a:spcPct val="150000"/>
              </a:lnSpc>
              <a:buFontTx/>
              <a:buNone/>
            </a:pPr>
            <a:r>
              <a:rPr lang="en-US" altLang="zh-CN" sz="2400" i="1" dirty="0">
                <a:cs typeface="Arial" pitchFamily="34" charset="0"/>
              </a:rPr>
              <a:t>	</a:t>
            </a:r>
            <a:r>
              <a:rPr lang="zh-CN" altLang="en-US" sz="2400" i="1" dirty="0">
                <a:cs typeface="Arial" pitchFamily="34" charset="0"/>
              </a:rPr>
              <a:t>问题</a:t>
            </a:r>
            <a:r>
              <a:rPr lang="en-US" sz="2400" dirty="0">
                <a:cs typeface="Arial" pitchFamily="34" charset="0"/>
              </a:rPr>
              <a:t>:  </a:t>
            </a:r>
            <a:r>
              <a:rPr lang="zh-CN" altLang="en-US" sz="2400" dirty="0">
                <a:cs typeface="Arial" pitchFamily="34" charset="0"/>
              </a:rPr>
              <a:t>如果</a:t>
            </a:r>
            <a:r>
              <a:rPr lang="en-US" sz="2400" dirty="0">
                <a:cs typeface="Arial" pitchFamily="34" charset="0"/>
              </a:rPr>
              <a:t> </a:t>
            </a:r>
            <a:r>
              <a:rPr lang="en-US" sz="2400" b="1" dirty="0">
                <a:latin typeface="Courier New" pitchFamily="49" charset="0"/>
                <a:cs typeface="Courier New" pitchFamily="49" charset="0"/>
              </a:rPr>
              <a:t>user</a:t>
            </a:r>
            <a:r>
              <a:rPr lang="en-US" sz="2400" dirty="0">
                <a:cs typeface="Arial" pitchFamily="34" charset="0"/>
              </a:rPr>
              <a:t> = </a:t>
            </a:r>
            <a:r>
              <a:rPr lang="en-US" sz="2400" b="1" dirty="0">
                <a:latin typeface="Courier New" pitchFamily="49" charset="0"/>
                <a:cs typeface="Courier New" pitchFamily="49" charset="0"/>
              </a:rPr>
              <a:t>“%08x.%08x.%08x.%08x\n”</a:t>
            </a:r>
            <a:r>
              <a:rPr lang="en-US" sz="2400" dirty="0">
                <a:cs typeface="Arial" pitchFamily="34" charset="0"/>
              </a:rPr>
              <a:t>?</a:t>
            </a:r>
          </a:p>
          <a:p>
            <a:pPr>
              <a:lnSpc>
                <a:spcPct val="150000"/>
              </a:lnSpc>
              <a:buFontTx/>
              <a:buNone/>
            </a:pPr>
            <a:r>
              <a:rPr lang="en-US" altLang="zh-CN" sz="2400" dirty="0">
                <a:cs typeface="Arial" pitchFamily="34" charset="0"/>
              </a:rPr>
              <a:t>	</a:t>
            </a:r>
            <a:r>
              <a:rPr lang="zh-CN" altLang="en-US" sz="2400" b="0" dirty="0"/>
              <a:t>从堆栈中获取</a:t>
            </a:r>
            <a:r>
              <a:rPr lang="en-US" altLang="zh-CN" sz="2400" b="0" dirty="0"/>
              <a:t>4</a:t>
            </a:r>
            <a:r>
              <a:rPr lang="zh-CN" altLang="en-US" sz="2400" b="0" dirty="0"/>
              <a:t>个参数，并将其显示为</a:t>
            </a:r>
            <a:r>
              <a:rPr lang="en-US" altLang="zh-CN" sz="2400" b="0" dirty="0"/>
              <a:t>8</a:t>
            </a:r>
            <a:r>
              <a:rPr lang="zh-CN" altLang="en-US" sz="2400" b="0" dirty="0"/>
              <a:t>位填充的十六进制数字</a:t>
            </a:r>
            <a:endParaRPr lang="en-US" sz="2400" b="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23</a:t>
            </a:fld>
            <a:endParaRPr lang="en-US"/>
          </a:p>
        </p:txBody>
      </p:sp>
      <p:sp>
        <p:nvSpPr>
          <p:cNvPr id="3" name="文本框 2">
            <a:extLst>
              <a:ext uri="{FF2B5EF4-FFF2-40B4-BE49-F238E27FC236}">
                <a16:creationId xmlns:a16="http://schemas.microsoft.com/office/drawing/2014/main" id="{2DC4CDE4-FA08-4085-AEEF-E795CFAB56E5}"/>
              </a:ext>
            </a:extLst>
          </p:cNvPr>
          <p:cNvSpPr txBox="1"/>
          <p:nvPr/>
        </p:nvSpPr>
        <p:spPr>
          <a:xfrm>
            <a:off x="2133600" y="4582633"/>
            <a:ext cx="4343400" cy="523220"/>
          </a:xfrm>
          <a:prstGeom prst="rect">
            <a:avLst/>
          </a:prstGeom>
          <a:noFill/>
        </p:spPr>
        <p:txBody>
          <a:bodyPr wrap="square" rtlCol="0">
            <a:spAutoFit/>
          </a:bodyPr>
          <a:lstStyle/>
          <a:p>
            <a:r>
              <a:rPr lang="zh-CN" altLang="en-US" sz="2800" dirty="0"/>
              <a:t>栈数据泄露的后果？</a:t>
            </a:r>
          </a:p>
        </p:txBody>
      </p:sp>
    </p:spTree>
    <p:extLst>
      <p:ext uri="{BB962C8B-B14F-4D97-AF65-F5344CB8AC3E}">
        <p14:creationId xmlns:p14="http://schemas.microsoft.com/office/powerpoint/2010/main" val="7653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t>修改栈中数据</a:t>
            </a:r>
            <a:endParaRPr lang="en-US"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24</a:t>
            </a:fld>
            <a:endParaRPr lang="en-US"/>
          </a:p>
        </p:txBody>
      </p:sp>
      <p:pic>
        <p:nvPicPr>
          <p:cNvPr id="8" name="图片 7">
            <a:extLst>
              <a:ext uri="{FF2B5EF4-FFF2-40B4-BE49-F238E27FC236}">
                <a16:creationId xmlns:a16="http://schemas.microsoft.com/office/drawing/2014/main" id="{4363201A-37E5-44B7-8462-FD6198D85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600200"/>
            <a:ext cx="5726449" cy="3935461"/>
          </a:xfrm>
          <a:prstGeom prst="rect">
            <a:avLst/>
          </a:prstGeom>
        </p:spPr>
      </p:pic>
      <p:sp>
        <p:nvSpPr>
          <p:cNvPr id="3" name="文本框 2">
            <a:extLst>
              <a:ext uri="{FF2B5EF4-FFF2-40B4-BE49-F238E27FC236}">
                <a16:creationId xmlns:a16="http://schemas.microsoft.com/office/drawing/2014/main" id="{6F22884B-431F-450E-B54D-EA2CF797BCDF}"/>
              </a:ext>
            </a:extLst>
          </p:cNvPr>
          <p:cNvSpPr txBox="1"/>
          <p:nvPr/>
        </p:nvSpPr>
        <p:spPr>
          <a:xfrm>
            <a:off x="1529724" y="5867400"/>
            <a:ext cx="6699876" cy="400110"/>
          </a:xfrm>
          <a:prstGeom prst="rect">
            <a:avLst/>
          </a:prstGeom>
          <a:noFill/>
        </p:spPr>
        <p:txBody>
          <a:bodyPr wrap="square" rtlCol="0">
            <a:spAutoFit/>
          </a:bodyPr>
          <a:lstStyle/>
          <a:p>
            <a:r>
              <a:rPr lang="en-US" altLang="zh-CN" b="0" dirty="0" err="1">
                <a:latin typeface="Courier New" panose="02070309020205020404" pitchFamily="49" charset="0"/>
                <a:cs typeface="Courier New" panose="02070309020205020404" pitchFamily="49" charset="0"/>
              </a:rPr>
              <a:t>printf</a:t>
            </a:r>
            <a:r>
              <a:rPr lang="en-US" altLang="zh-CN" b="0" dirty="0">
                <a:latin typeface="Courier New" panose="02070309020205020404" pitchFamily="49" charset="0"/>
                <a:cs typeface="Courier New" panose="02070309020205020404" pitchFamily="49" charset="0"/>
              </a:rPr>
              <a:t>(“Modify the memory: %n \n”, &amp;</a:t>
            </a:r>
            <a:r>
              <a:rPr lang="en-US" altLang="zh-CN" b="0" dirty="0" err="1">
                <a:latin typeface="Courier New" panose="02070309020205020404" pitchFamily="49" charset="0"/>
                <a:cs typeface="Courier New" panose="02070309020205020404" pitchFamily="49" charset="0"/>
              </a:rPr>
              <a:t>val</a:t>
            </a:r>
            <a:r>
              <a:rPr lang="en-US" altLang="zh-CN" b="0" dirty="0">
                <a:latin typeface="Courier New" panose="02070309020205020404" pitchFamily="49" charset="0"/>
                <a:cs typeface="Courier New" panose="02070309020205020404" pitchFamily="49" charset="0"/>
              </a:rPr>
              <a:t>);</a:t>
            </a:r>
            <a:endParaRPr lang="zh-CN" altLang="en-US" b="0" dirty="0">
              <a:latin typeface="Courier New" panose="02070309020205020404" pitchFamily="49" charset="0"/>
              <a:cs typeface="Courier New" panose="02070309020205020404" pitchFamily="49" charset="0"/>
            </a:endParaRPr>
          </a:p>
        </p:txBody>
      </p:sp>
      <p:sp>
        <p:nvSpPr>
          <p:cNvPr id="4" name="文本框 3">
            <a:extLst>
              <a:ext uri="{FF2B5EF4-FFF2-40B4-BE49-F238E27FC236}">
                <a16:creationId xmlns:a16="http://schemas.microsoft.com/office/drawing/2014/main" id="{0AEFD772-F875-48B3-891F-6B2FB5E9052F}"/>
              </a:ext>
            </a:extLst>
          </p:cNvPr>
          <p:cNvSpPr txBox="1"/>
          <p:nvPr/>
        </p:nvSpPr>
        <p:spPr>
          <a:xfrm>
            <a:off x="2249905" y="2647890"/>
            <a:ext cx="1752600" cy="400110"/>
          </a:xfrm>
          <a:prstGeom prst="rect">
            <a:avLst/>
          </a:prstGeom>
          <a:noFill/>
          <a:ln w="31750">
            <a:solidFill>
              <a:srgbClr val="C00000"/>
            </a:solidFill>
          </a:ln>
        </p:spPr>
        <p:txBody>
          <a:bodyPr wrap="square" rtlCol="0">
            <a:spAutoFit/>
          </a:bodyPr>
          <a:lstStyle/>
          <a:p>
            <a:endParaRPr lang="zh-CN" altLang="en-US" dirty="0"/>
          </a:p>
        </p:txBody>
      </p:sp>
    </p:spTree>
    <p:extLst>
      <p:ext uri="{BB962C8B-B14F-4D97-AF65-F5344CB8AC3E}">
        <p14:creationId xmlns:p14="http://schemas.microsoft.com/office/powerpoint/2010/main" val="140163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28600"/>
            <a:ext cx="8229600" cy="1143000"/>
          </a:xfrm>
        </p:spPr>
        <p:txBody>
          <a:bodyPr/>
          <a:lstStyle/>
          <a:p>
            <a:r>
              <a:rPr lang="zh-CN" altLang="en-US" dirty="0"/>
              <a:t>使用格式化字符串的缓冲区溢出</a:t>
            </a:r>
            <a:endParaRPr lang="en-US" dirty="0"/>
          </a:p>
        </p:txBody>
      </p:sp>
      <p:sp>
        <p:nvSpPr>
          <p:cNvPr id="44035" name="Rectangle 3" descr="Rectangle: Click to edit Master text styles&#10;Second level&#10;Third level&#10;Fourth level&#10;Fifth level"/>
          <p:cNvSpPr>
            <a:spLocks noGrp="1" noChangeArrowheads="1"/>
          </p:cNvSpPr>
          <p:nvPr>
            <p:ph idx="1"/>
          </p:nvPr>
        </p:nvSpPr>
        <p:spPr>
          <a:xfrm>
            <a:off x="685800" y="1600200"/>
            <a:ext cx="8229600" cy="4495800"/>
          </a:xfrm>
        </p:spPr>
        <p:txBody>
          <a:bodyPr/>
          <a:lstStyle/>
          <a:p>
            <a:pPr>
              <a:buNone/>
              <a:tabLst>
                <a:tab pos="625475" algn="l"/>
              </a:tabLst>
            </a:pPr>
            <a:r>
              <a:rPr lang="en-US" sz="3200" dirty="0"/>
              <a:t>	</a:t>
            </a:r>
            <a:r>
              <a:rPr lang="en-US" sz="2000" b="1" dirty="0">
                <a:latin typeface="Courier New" pitchFamily="49" charset="0"/>
                <a:cs typeface="Courier New" pitchFamily="49" charset="0"/>
              </a:rPr>
              <a:t>char </a:t>
            </a:r>
            <a:r>
              <a:rPr lang="en-US" sz="2000" b="1" dirty="0" err="1">
                <a:latin typeface="Courier New" pitchFamily="49" charset="0"/>
                <a:cs typeface="Courier New" pitchFamily="49" charset="0"/>
              </a:rPr>
              <a:t>outbuf</a:t>
            </a:r>
            <a:r>
              <a:rPr lang="en-US" sz="2000" dirty="0">
                <a:latin typeface="Courier New" pitchFamily="49" charset="0"/>
                <a:cs typeface="Courier New" pitchFamily="49" charset="0"/>
              </a:rPr>
              <a:t>[512], </a:t>
            </a:r>
            <a:r>
              <a:rPr lang="en-US" sz="2000" dirty="0" err="1">
                <a:latin typeface="Courier New" pitchFamily="49" charset="0"/>
                <a:cs typeface="Courier New" pitchFamily="49" charset="0"/>
              </a:rPr>
              <a:t>errmsg</a:t>
            </a:r>
            <a:r>
              <a:rPr lang="en-US" sz="2000" dirty="0">
                <a:latin typeface="Courier New" pitchFamily="49" charset="0"/>
                <a:cs typeface="Courier New" pitchFamily="49" charset="0"/>
              </a:rPr>
              <a:t>[512];</a:t>
            </a:r>
            <a:endParaRPr lang="en-US" sz="2000" b="1" dirty="0">
              <a:latin typeface="Courier New" pitchFamily="49" charset="0"/>
              <a:cs typeface="Courier New" pitchFamily="49" charset="0"/>
            </a:endParaRPr>
          </a:p>
          <a:p>
            <a:pPr>
              <a:spcBef>
                <a:spcPct val="60000"/>
              </a:spcBef>
              <a:buFont typeface="Wingdings" pitchFamily="2" charset="2"/>
              <a:buNone/>
              <a:tabLst>
                <a:tab pos="625475" algn="l"/>
              </a:tabLst>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sprintf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errmsg</a:t>
            </a:r>
            <a:r>
              <a:rPr 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Err</a:t>
            </a:r>
            <a:r>
              <a:rPr lang="zh-CN" alt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Wrong</a:t>
            </a:r>
            <a:r>
              <a:rPr lang="en-US" sz="2000" b="1" dirty="0">
                <a:latin typeface="Courier New" pitchFamily="49" charset="0"/>
                <a:cs typeface="Courier New" pitchFamily="49" charset="0"/>
              </a:rPr>
              <a:t> command: %.400s”, user);</a:t>
            </a:r>
          </a:p>
          <a:p>
            <a:pPr>
              <a:lnSpc>
                <a:spcPct val="200000"/>
              </a:lnSpc>
              <a:spcBef>
                <a:spcPct val="90000"/>
              </a:spcBef>
              <a:buFont typeface="Wingdings" pitchFamily="2" charset="2"/>
              <a:buNone/>
              <a:tabLst>
                <a:tab pos="625475" algn="l"/>
              </a:tabLst>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sprintf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outbuf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errmsg</a:t>
            </a:r>
            <a:r>
              <a:rPr lang="en-US" sz="2000" b="1" dirty="0">
                <a:latin typeface="Courier New" pitchFamily="49" charset="0"/>
                <a:cs typeface="Courier New" pitchFamily="49" charset="0"/>
              </a:rPr>
              <a:t> );</a:t>
            </a:r>
          </a:p>
          <a:p>
            <a:pPr marL="280988" indent="-280988">
              <a:spcBef>
                <a:spcPct val="60000"/>
              </a:spcBef>
              <a:tabLst>
                <a:tab pos="625475" algn="l"/>
              </a:tabLst>
            </a:pPr>
            <a:r>
              <a:rPr lang="zh-CN" altLang="en-US" sz="2400" dirty="0"/>
              <a:t>假设</a:t>
            </a:r>
            <a:r>
              <a:rPr lang="en-US" sz="2400" dirty="0"/>
              <a:t>   </a:t>
            </a:r>
            <a:br>
              <a:rPr lang="en-US" sz="2400" dirty="0"/>
            </a:br>
            <a:r>
              <a:rPr lang="en-US" sz="2000" b="1" dirty="0">
                <a:latin typeface="Courier New" pitchFamily="49" charset="0"/>
                <a:cs typeface="Courier New" pitchFamily="49" charset="0"/>
              </a:rPr>
              <a:t>user = “%49</a:t>
            </a:r>
            <a:r>
              <a:rPr lang="en-US" altLang="zh-CN" sz="2000" b="1" dirty="0">
                <a:latin typeface="Courier New" pitchFamily="49" charset="0"/>
                <a:cs typeface="Courier New" pitchFamily="49" charset="0"/>
              </a:rPr>
              <a:t>7</a:t>
            </a:r>
            <a:r>
              <a:rPr lang="en-US" sz="2000" b="1" dirty="0">
                <a:latin typeface="Courier New" pitchFamily="49" charset="0"/>
                <a:cs typeface="Courier New" pitchFamily="49" charset="0"/>
              </a:rPr>
              <a:t>d \x3c\xd3\</a:t>
            </a:r>
            <a:r>
              <a:rPr lang="en-US" sz="2000" b="1" dirty="0" err="1">
                <a:latin typeface="Courier New" pitchFamily="49" charset="0"/>
                <a:cs typeface="Courier New" pitchFamily="49" charset="0"/>
              </a:rPr>
              <a:t>xff</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xbf</a:t>
            </a:r>
            <a:r>
              <a:rPr lang="en-US" sz="2000" b="1" dirty="0">
                <a:latin typeface="Courier New" pitchFamily="49" charset="0"/>
                <a:cs typeface="Courier New" pitchFamily="49" charset="0"/>
              </a:rPr>
              <a:t> &lt;</a:t>
            </a:r>
            <a:r>
              <a:rPr lang="en-US" sz="2000" b="1" dirty="0" err="1">
                <a:latin typeface="Courier New" pitchFamily="49" charset="0"/>
                <a:cs typeface="Courier New" pitchFamily="49" charset="0"/>
              </a:rPr>
              <a:t>nops</a:t>
            </a:r>
            <a:r>
              <a:rPr lang="en-US" sz="2000" b="1" dirty="0">
                <a:latin typeface="Courier New" pitchFamily="49" charset="0"/>
                <a:cs typeface="Courier New" pitchFamily="49" charset="0"/>
              </a:rPr>
              <a:t>&gt; &lt;shellcode&gt;”</a:t>
            </a:r>
            <a:r>
              <a:rPr lang="en-US" sz="2000" b="1" dirty="0">
                <a:latin typeface="+mj-lt"/>
                <a:cs typeface="Courier New" pitchFamily="49" charset="0"/>
              </a:rPr>
              <a:t>?</a:t>
            </a:r>
          </a:p>
          <a:p>
            <a:pPr lvl="1">
              <a:spcBef>
                <a:spcPct val="30000"/>
              </a:spcBef>
              <a:tabLst>
                <a:tab pos="625475" algn="l"/>
              </a:tabLst>
            </a:pPr>
            <a:r>
              <a:rPr lang="zh-CN" altLang="en-US" dirty="0"/>
              <a:t>绕过</a:t>
            </a:r>
            <a:r>
              <a:rPr lang="en-US" dirty="0"/>
              <a:t> </a:t>
            </a:r>
            <a:r>
              <a:rPr lang="en-US" b="1" dirty="0">
                <a:latin typeface="Courier New" pitchFamily="49" charset="0"/>
                <a:cs typeface="Courier New" pitchFamily="49" charset="0"/>
              </a:rPr>
              <a:t>“%400s”</a:t>
            </a:r>
            <a:r>
              <a:rPr lang="zh-CN" altLang="en-US" dirty="0"/>
              <a:t>的限制</a:t>
            </a:r>
            <a:endParaRPr lang="en-US" dirty="0"/>
          </a:p>
          <a:p>
            <a:pPr lvl="1">
              <a:spcBef>
                <a:spcPct val="30000"/>
              </a:spcBef>
              <a:tabLst>
                <a:tab pos="625475" algn="l"/>
              </a:tabLst>
            </a:pPr>
            <a:r>
              <a:rPr lang="en-US" altLang="zh-CN" b="1" dirty="0" err="1">
                <a:latin typeface="Courier New" pitchFamily="49" charset="0"/>
                <a:cs typeface="Courier New" pitchFamily="49" charset="0"/>
              </a:rPr>
              <a:t>outbuf</a:t>
            </a:r>
            <a:r>
              <a:rPr lang="zh-CN" altLang="en-US" dirty="0">
                <a:latin typeface="Courier New" pitchFamily="49" charset="0"/>
                <a:cs typeface="Courier New" pitchFamily="49" charset="0"/>
              </a:rPr>
              <a:t>溢出，</a:t>
            </a:r>
            <a:r>
              <a:rPr lang="zh-CN" altLang="en-US" dirty="0"/>
              <a:t>实现常规栈缓冲区溢出攻击</a:t>
            </a:r>
            <a:endParaRPr lang="en-US" dirty="0"/>
          </a:p>
        </p:txBody>
      </p:sp>
      <p:sp>
        <p:nvSpPr>
          <p:cNvPr id="44036" name="Line 4"/>
          <p:cNvSpPr>
            <a:spLocks noChangeShapeType="1"/>
          </p:cNvSpPr>
          <p:nvPr/>
        </p:nvSpPr>
        <p:spPr bwMode="auto">
          <a:xfrm rot="-5400000">
            <a:off x="2514600" y="2743200"/>
            <a:ext cx="0" cy="304800"/>
          </a:xfrm>
          <a:prstGeom prst="line">
            <a:avLst/>
          </a:prstGeom>
          <a:noFill/>
          <a:ln w="57150">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4037" name="Rectangle 5"/>
          <p:cNvSpPr>
            <a:spLocks noChangeArrowheads="1"/>
          </p:cNvSpPr>
          <p:nvPr/>
        </p:nvSpPr>
        <p:spPr bwMode="auto">
          <a:xfrm>
            <a:off x="609600" y="1676400"/>
            <a:ext cx="8077200" cy="2133600"/>
          </a:xfrm>
          <a:prstGeom prst="rect">
            <a:avLst/>
          </a:prstGeom>
          <a:noFill/>
          <a:ln w="28575" algn="ctr">
            <a:solidFill>
              <a:schemeClr val="bg2"/>
            </a:solidFill>
            <a:miter lim="800000"/>
            <a:headEnd/>
            <a:tailEnd type="none" w="lg" len="med"/>
          </a:ln>
          <a:extLst>
            <a:ext uri="{909E8E84-426E-40dd-AFC4-6F175D3DCCD1}">
              <a14:hiddenFill xmlns="" xmlns:a14="http://schemas.microsoft.com/office/drawing/2010/main">
                <a:solidFill>
                  <a:srgbClr val="FFFFFF"/>
                </a:solidFill>
              </a14:hiddenFill>
            </a:ext>
          </a:extLst>
        </p:spPr>
        <p:txBody>
          <a:bodyPr wrap="none" anchor="ctr"/>
          <a:lstStyle/>
          <a:p>
            <a:endParaRPr lang="en-US" dirty="0">
              <a:latin typeface="Courier New" panose="02070309020205020404" pitchFamily="49" charset="0"/>
              <a:cs typeface="Courier New" panose="02070309020205020404" pitchFamily="49" charset="0"/>
            </a:endParaRPr>
          </a:p>
        </p:txBody>
      </p:sp>
      <p:sp>
        <p:nvSpPr>
          <p:cNvPr id="3" name="文本框 2"/>
          <p:cNvSpPr txBox="1"/>
          <p:nvPr/>
        </p:nvSpPr>
        <p:spPr>
          <a:xfrm>
            <a:off x="7391400" y="3793835"/>
            <a:ext cx="1371600" cy="1015663"/>
          </a:xfrm>
          <a:prstGeom prst="rect">
            <a:avLst/>
          </a:prstGeom>
          <a:noFill/>
        </p:spPr>
        <p:txBody>
          <a:bodyPr wrap="square" rtlCol="0">
            <a:spAutoFit/>
          </a:bodyPr>
          <a:lstStyle/>
          <a:p>
            <a:r>
              <a:rPr lang="en-US" altLang="zh-CN" dirty="0"/>
              <a:t>QPOP 2.53 </a:t>
            </a:r>
            <a:r>
              <a:rPr lang="en-US" altLang="zh-CN" dirty="0" err="1"/>
              <a:t>bftpd</a:t>
            </a:r>
            <a:r>
              <a:rPr lang="en-US" altLang="zh-CN" dirty="0"/>
              <a:t> </a:t>
            </a:r>
          </a:p>
          <a:p>
            <a:endParaRPr kumimoji="1" lang="zh-CN" altLang="en-US" dirty="0"/>
          </a:p>
        </p:txBody>
      </p:sp>
      <p:sp>
        <p:nvSpPr>
          <p:cNvPr id="4" name="文本框 3"/>
          <p:cNvSpPr txBox="1"/>
          <p:nvPr/>
        </p:nvSpPr>
        <p:spPr>
          <a:xfrm>
            <a:off x="609600" y="6186937"/>
            <a:ext cx="8458200" cy="523220"/>
          </a:xfrm>
          <a:prstGeom prst="rect">
            <a:avLst/>
          </a:prstGeom>
          <a:noFill/>
        </p:spPr>
        <p:txBody>
          <a:bodyPr wrap="square" rtlCol="0">
            <a:spAutoFit/>
          </a:bodyPr>
          <a:lstStyle/>
          <a:p>
            <a:pPr algn="l"/>
            <a:r>
              <a:rPr kumimoji="1" lang="en-US" altLang="zh-CN" sz="1400" dirty="0">
                <a:solidFill>
                  <a:srgbClr val="0000FF"/>
                </a:solidFill>
                <a:latin typeface="Courier New" panose="02070309020205020404" pitchFamily="49" charset="0"/>
                <a:cs typeface="Courier New" panose="02070309020205020404" pitchFamily="49" charset="0"/>
              </a:rPr>
              <a:t>https://crypto.stanford.edu/cs155old/cs155-spring08/papers/formatstring-1.2.pdf</a:t>
            </a:r>
            <a:endParaRPr kumimoji="1" lang="zh-CN" altLang="en-US" sz="1400" dirty="0">
              <a:solidFill>
                <a:srgbClr val="0000FF"/>
              </a:solidFill>
              <a:latin typeface="Courier New" panose="02070309020205020404" pitchFamily="49" charset="0"/>
              <a:cs typeface="Courier New" panose="02070309020205020404" pitchFamily="49" charset="0"/>
            </a:endParaRPr>
          </a:p>
        </p:txBody>
      </p:sp>
      <p:sp>
        <p:nvSpPr>
          <p:cNvPr id="2" name="TextBox 1"/>
          <p:cNvSpPr txBox="1"/>
          <p:nvPr/>
        </p:nvSpPr>
        <p:spPr>
          <a:xfrm>
            <a:off x="7086600" y="4760314"/>
            <a:ext cx="1676400" cy="830997"/>
          </a:xfrm>
          <a:prstGeom prst="rect">
            <a:avLst/>
          </a:prstGeom>
          <a:noFill/>
        </p:spPr>
        <p:txBody>
          <a:bodyPr wrap="square" rtlCol="0">
            <a:spAutoFit/>
          </a:bodyPr>
          <a:lstStyle/>
          <a:p>
            <a:r>
              <a:rPr lang="zh-CN" altLang="en-US" sz="2400" dirty="0">
                <a:solidFill>
                  <a:schemeClr val="accent2"/>
                </a:solidFill>
              </a:rPr>
              <a:t>问题</a:t>
            </a:r>
            <a:r>
              <a:rPr lang="zh-CN" altLang="en-US" sz="2400" dirty="0"/>
              <a:t>：</a:t>
            </a:r>
            <a:r>
              <a:rPr lang="en-US" altLang="zh-CN" sz="2400" dirty="0"/>
              <a:t>NOP</a:t>
            </a:r>
            <a:r>
              <a:rPr lang="zh-CN" altLang="en-US" sz="2400" dirty="0"/>
              <a:t>的作用？</a:t>
            </a:r>
            <a:endParaRPr lang="en-US" sz="2400" dirty="0"/>
          </a:p>
        </p:txBody>
      </p:sp>
      <p:sp>
        <p:nvSpPr>
          <p:cNvPr id="5" name="Slide Number Placeholder 4"/>
          <p:cNvSpPr>
            <a:spLocks noGrp="1"/>
          </p:cNvSpPr>
          <p:nvPr>
            <p:ph type="sldNum" sz="quarter" idx="10"/>
          </p:nvPr>
        </p:nvSpPr>
        <p:spPr/>
        <p:txBody>
          <a:bodyPr/>
          <a:lstStyle/>
          <a:p>
            <a:pPr>
              <a:defRPr/>
            </a:pPr>
            <a:fld id="{C9D1E93E-F34F-496D-BF1C-D8229D0E4D84}" type="slidenum">
              <a:rPr lang="en-US" smtClean="0"/>
              <a:pPr>
                <a:defRPr/>
              </a:pPr>
              <a:t>25</a:t>
            </a:fld>
            <a:endParaRPr lang="en-US"/>
          </a:p>
        </p:txBody>
      </p:sp>
    </p:spTree>
    <p:extLst>
      <p:ext uri="{BB962C8B-B14F-4D97-AF65-F5344CB8AC3E}">
        <p14:creationId xmlns:p14="http://schemas.microsoft.com/office/powerpoint/2010/main" val="58287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9F22F-1900-43B4-A8BF-3357BB0EC17E}"/>
              </a:ext>
            </a:extLst>
          </p:cNvPr>
          <p:cNvSpPr>
            <a:spLocks noGrp="1"/>
          </p:cNvSpPr>
          <p:nvPr>
            <p:ph type="title"/>
          </p:nvPr>
        </p:nvSpPr>
        <p:spPr/>
        <p:txBody>
          <a:bodyPr/>
          <a:lstStyle/>
          <a:p>
            <a:r>
              <a:rPr lang="zh-CN" altLang="en-US" dirty="0"/>
              <a:t>格式化字符串说明符</a:t>
            </a:r>
          </a:p>
        </p:txBody>
      </p:sp>
      <p:sp>
        <p:nvSpPr>
          <p:cNvPr id="3" name="内容占位符 2">
            <a:extLst>
              <a:ext uri="{FF2B5EF4-FFF2-40B4-BE49-F238E27FC236}">
                <a16:creationId xmlns:a16="http://schemas.microsoft.com/office/drawing/2014/main" id="{87992767-9567-4923-B1E9-A78FD93EA052}"/>
              </a:ext>
            </a:extLst>
          </p:cNvPr>
          <p:cNvSpPr>
            <a:spLocks noGrp="1"/>
          </p:cNvSpPr>
          <p:nvPr>
            <p:ph idx="1"/>
          </p:nvPr>
        </p:nvSpPr>
        <p:spPr/>
        <p:txBody>
          <a:bodyPr/>
          <a:lstStyle/>
          <a:p>
            <a:r>
              <a:rPr lang="en-US" altLang="zh-CN" dirty="0">
                <a:latin typeface="Courier New" panose="02070309020205020404" pitchFamily="49" charset="0"/>
                <a:cs typeface="Courier New" panose="02070309020205020404" pitchFamily="49" charset="0"/>
              </a:rPr>
              <a:t>%p,</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%s,</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%d,</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%x</a:t>
            </a:r>
            <a:r>
              <a:rPr lang="zh-CN" altLang="en-US" dirty="0">
                <a:latin typeface="Courier New" panose="02070309020205020404" pitchFamily="49" charset="0"/>
                <a:cs typeface="Courier New" panose="02070309020205020404" pitchFamily="49" charset="0"/>
              </a:rPr>
              <a:t>，</a:t>
            </a:r>
            <a:r>
              <a:rPr lang="en-US" altLang="zh-CN" dirty="0">
                <a:latin typeface="Courier New" panose="02070309020205020404" pitchFamily="49" charset="0"/>
                <a:cs typeface="Courier New" panose="02070309020205020404" pitchFamily="49" charset="0"/>
              </a:rPr>
              <a:t>%n</a:t>
            </a:r>
          </a:p>
          <a:p>
            <a:r>
              <a:rPr lang="zh-CN" altLang="en-US" b="0" dirty="0">
                <a:latin typeface="Courier New" panose="02070309020205020404" pitchFamily="49" charset="0"/>
                <a:cs typeface="Courier New" panose="02070309020205020404" pitchFamily="49" charset="0"/>
              </a:rPr>
              <a:t>位置参数</a:t>
            </a:r>
            <a:r>
              <a:rPr lang="en-US" altLang="zh-CN" b="0" dirty="0">
                <a:latin typeface="Courier New" panose="02070309020205020404" pitchFamily="49" charset="0"/>
                <a:cs typeface="Courier New" panose="02070309020205020404" pitchFamily="49" charset="0"/>
              </a:rPr>
              <a:t>(positional argument)</a:t>
            </a:r>
          </a:p>
          <a:p>
            <a:pPr lvl="1"/>
            <a:r>
              <a:rPr lang="en-US" altLang="zh-CN" dirty="0">
                <a:latin typeface="Courier New" panose="02070309020205020404" pitchFamily="49" charset="0"/>
                <a:cs typeface="Courier New" panose="02070309020205020404" pitchFamily="49" charset="0"/>
              </a:rPr>
              <a:t>%[nth]$p</a:t>
            </a:r>
          </a:p>
          <a:p>
            <a:pPr lvl="1"/>
            <a:r>
              <a:rPr lang="en-US" altLang="zh-CN" dirty="0">
                <a:latin typeface="Courier New" panose="02070309020205020404" pitchFamily="49" charset="0"/>
                <a:cs typeface="Courier New" panose="02070309020205020404" pitchFamily="49" charset="0"/>
              </a:rPr>
              <a:t>%2$p = </a:t>
            </a:r>
            <a:r>
              <a:rPr lang="zh-CN" altLang="en-US" dirty="0">
                <a:latin typeface="Courier New" panose="02070309020205020404" pitchFamily="49" charset="0"/>
                <a:cs typeface="Courier New" panose="02070309020205020404" pitchFamily="49" charset="0"/>
              </a:rPr>
              <a:t>第二个参数</a:t>
            </a:r>
            <a:endParaRPr lang="en-US" altLang="zh-CN" dirty="0">
              <a:latin typeface="Courier New" panose="02070309020205020404" pitchFamily="49" charset="0"/>
              <a:cs typeface="Courier New" panose="02070309020205020404" pitchFamily="49" charset="0"/>
            </a:endParaRPr>
          </a:p>
          <a:p>
            <a:pPr lvl="2"/>
            <a:r>
              <a:rPr lang="en-US" altLang="zh-CN" dirty="0" err="1">
                <a:latin typeface="Courier New" panose="02070309020205020404" pitchFamily="49" charset="0"/>
                <a:cs typeface="Courier New" panose="02070309020205020404" pitchFamily="49" charset="0"/>
              </a:rPr>
              <a:t>printf</a:t>
            </a:r>
            <a:r>
              <a:rPr lang="en-US" altLang="zh-CN" dirty="0">
                <a:latin typeface="Courier New" panose="02070309020205020404" pitchFamily="49" charset="0"/>
                <a:cs typeface="Courier New" panose="02070309020205020404" pitchFamily="49" charset="0"/>
              </a:rPr>
              <a:t>(“%2$d”, 10, 20, 30) ---&gt;</a:t>
            </a:r>
            <a:r>
              <a:rPr lang="en-US" altLang="zh-CN" dirty="0">
                <a:latin typeface="Courier New" panose="02070309020205020404" pitchFamily="49" charset="0"/>
                <a:cs typeface="Courier New" panose="02070309020205020404" pitchFamily="49" charset="0"/>
                <a:sym typeface="Wingdings" panose="05000000000000000000" pitchFamily="2" charset="2"/>
              </a:rPr>
              <a:t> 20</a:t>
            </a:r>
          </a:p>
          <a:p>
            <a:r>
              <a:rPr lang="en-US" altLang="zh-CN" dirty="0">
                <a:latin typeface="Courier New" panose="02070309020205020404" pitchFamily="49" charset="0"/>
                <a:cs typeface="Courier New" panose="02070309020205020404" pitchFamily="49" charset="0"/>
              </a:rPr>
              <a:t>%n</a:t>
            </a:r>
          </a:p>
          <a:p>
            <a:pPr lvl="1"/>
            <a:r>
              <a:rPr lang="en-US" altLang="zh-CN" dirty="0" err="1">
                <a:latin typeface="Courier New" panose="02070309020205020404" pitchFamily="49" charset="0"/>
                <a:cs typeface="Courier New" panose="02070309020205020404" pitchFamily="49" charset="0"/>
              </a:rPr>
              <a:t>printf</a:t>
            </a:r>
            <a:r>
              <a:rPr lang="en-US" altLang="zh-CN" dirty="0">
                <a:latin typeface="Courier New" panose="02070309020205020404" pitchFamily="49" charset="0"/>
                <a:cs typeface="Courier New" panose="02070309020205020404" pitchFamily="49" charset="0"/>
              </a:rPr>
              <a:t>("1234%n", &amp;</a:t>
            </a:r>
            <a:r>
              <a:rPr lang="en-US" altLang="zh-CN" dirty="0" err="1">
                <a:latin typeface="Courier New" panose="02070309020205020404" pitchFamily="49" charset="0"/>
                <a:cs typeface="Courier New" panose="02070309020205020404" pitchFamily="49" charset="0"/>
              </a:rPr>
              <a:t>len</a:t>
            </a:r>
            <a:r>
              <a:rPr lang="en-US" altLang="zh-CN" dirty="0">
                <a:latin typeface="Courier New" panose="02070309020205020404" pitchFamily="49" charset="0"/>
                <a:cs typeface="Courier New" panose="02070309020205020404" pitchFamily="49" charset="0"/>
              </a:rPr>
              <a:t>) =&gt; </a:t>
            </a:r>
            <a:r>
              <a:rPr lang="en-US" altLang="zh-CN" dirty="0" err="1">
                <a:latin typeface="Courier New" panose="02070309020205020404" pitchFamily="49" charset="0"/>
                <a:cs typeface="Courier New" panose="02070309020205020404" pitchFamily="49" charset="0"/>
              </a:rPr>
              <a:t>len</a:t>
            </a:r>
            <a:r>
              <a:rPr lang="en-US" altLang="zh-CN" dirty="0">
                <a:latin typeface="Courier New" panose="02070309020205020404" pitchFamily="49" charset="0"/>
                <a:cs typeface="Courier New" panose="02070309020205020404" pitchFamily="49" charset="0"/>
              </a:rPr>
              <a:t>=4</a:t>
            </a:r>
          </a:p>
          <a:p>
            <a:r>
              <a:rPr lang="en-US" altLang="zh-CN" b="0" dirty="0">
                <a:latin typeface="Courier New" panose="02070309020205020404" pitchFamily="49" charset="0"/>
                <a:cs typeface="Courier New" panose="02070309020205020404" pitchFamily="49" charset="0"/>
              </a:rPr>
              <a:t>%10</a:t>
            </a:r>
            <a:r>
              <a:rPr lang="en-US" altLang="zh-CN" dirty="0">
                <a:latin typeface="Courier New" panose="02070309020205020404" pitchFamily="49" charset="0"/>
                <a:cs typeface="Courier New" panose="02070309020205020404" pitchFamily="49" charset="0"/>
              </a:rPr>
              <a:t>d</a:t>
            </a:r>
          </a:p>
        </p:txBody>
      </p:sp>
      <p:sp>
        <p:nvSpPr>
          <p:cNvPr id="4" name="灯片编号占位符 3">
            <a:extLst>
              <a:ext uri="{FF2B5EF4-FFF2-40B4-BE49-F238E27FC236}">
                <a16:creationId xmlns:a16="http://schemas.microsoft.com/office/drawing/2014/main" id="{B1820E59-9F57-4595-A537-8F830F7BEA39}"/>
              </a:ext>
            </a:extLst>
          </p:cNvPr>
          <p:cNvSpPr>
            <a:spLocks noGrp="1"/>
          </p:cNvSpPr>
          <p:nvPr>
            <p:ph type="sldNum" sz="quarter" idx="10"/>
          </p:nvPr>
        </p:nvSpPr>
        <p:spPr/>
        <p:txBody>
          <a:bodyPr/>
          <a:lstStyle/>
          <a:p>
            <a:pPr>
              <a:defRPr/>
            </a:pPr>
            <a:fld id="{C9D1E93E-F34F-496D-BF1C-D8229D0E4D84}" type="slidenum">
              <a:rPr lang="en-US" smtClean="0"/>
              <a:pPr>
                <a:defRPr/>
              </a:pPr>
              <a:t>26</a:t>
            </a:fld>
            <a:endParaRPr lang="en-US"/>
          </a:p>
        </p:txBody>
      </p:sp>
    </p:spTree>
    <p:extLst>
      <p:ext uri="{BB962C8B-B14F-4D97-AF65-F5344CB8AC3E}">
        <p14:creationId xmlns:p14="http://schemas.microsoft.com/office/powerpoint/2010/main" val="160063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8A48-921F-4428-B841-155A020CEC1B}"/>
              </a:ext>
            </a:extLst>
          </p:cNvPr>
          <p:cNvSpPr>
            <a:spLocks noGrp="1"/>
          </p:cNvSpPr>
          <p:nvPr>
            <p:ph type="title"/>
          </p:nvPr>
        </p:nvSpPr>
        <p:spPr/>
        <p:txBody>
          <a:bodyPr/>
          <a:lstStyle/>
          <a:p>
            <a:r>
              <a:rPr lang="zh-CN" altLang="en-US" dirty="0"/>
              <a:t>任意读</a:t>
            </a:r>
          </a:p>
        </p:txBody>
      </p:sp>
      <p:sp>
        <p:nvSpPr>
          <p:cNvPr id="4" name="灯片编号占位符 3">
            <a:extLst>
              <a:ext uri="{FF2B5EF4-FFF2-40B4-BE49-F238E27FC236}">
                <a16:creationId xmlns:a16="http://schemas.microsoft.com/office/drawing/2014/main" id="{7F80950F-4F04-4AEF-8B3B-F30C8C77CA41}"/>
              </a:ext>
            </a:extLst>
          </p:cNvPr>
          <p:cNvSpPr>
            <a:spLocks noGrp="1"/>
          </p:cNvSpPr>
          <p:nvPr>
            <p:ph type="sldNum" sz="quarter" idx="10"/>
          </p:nvPr>
        </p:nvSpPr>
        <p:spPr/>
        <p:txBody>
          <a:bodyPr/>
          <a:lstStyle/>
          <a:p>
            <a:pPr>
              <a:defRPr/>
            </a:pPr>
            <a:fld id="{C9D1E93E-F34F-496D-BF1C-D8229D0E4D84}" type="slidenum">
              <a:rPr lang="en-US" smtClean="0"/>
              <a:pPr>
                <a:defRPr/>
              </a:pPr>
              <a:t>27</a:t>
            </a:fld>
            <a:endParaRPr lang="en-US"/>
          </a:p>
        </p:txBody>
      </p:sp>
      <p:sp>
        <p:nvSpPr>
          <p:cNvPr id="7" name="文本框 6">
            <a:extLst>
              <a:ext uri="{FF2B5EF4-FFF2-40B4-BE49-F238E27FC236}">
                <a16:creationId xmlns:a16="http://schemas.microsoft.com/office/drawing/2014/main" id="{F320588C-53CA-4024-A25A-3EBCD06949DA}"/>
              </a:ext>
            </a:extLst>
          </p:cNvPr>
          <p:cNvSpPr txBox="1"/>
          <p:nvPr/>
        </p:nvSpPr>
        <p:spPr>
          <a:xfrm>
            <a:off x="762000" y="1752600"/>
            <a:ext cx="7245096" cy="2862322"/>
          </a:xfrm>
          <a:prstGeom prst="rect">
            <a:avLst/>
          </a:prstGeom>
          <a:noFill/>
        </p:spPr>
        <p:txBody>
          <a:bodyPr wrap="square" rtlCol="0">
            <a:spAutoFit/>
          </a:bodyPr>
          <a:lstStyle/>
          <a:p>
            <a:pPr algn="l"/>
            <a:r>
              <a:rPr lang="pt-BR" altLang="zh-CN" dirty="0">
                <a:latin typeface="Courier New" panose="02070309020205020404" pitchFamily="49" charset="0"/>
                <a:cs typeface="Courier New" panose="02070309020205020404" pitchFamily="49" charset="0"/>
              </a:rPr>
              <a:t>printf(“\xaa\xbb\xcc\xdd%3$s”</a:t>
            </a:r>
            <a:r>
              <a:rPr lang="en-US" altLang="zh-CN" dirty="0">
                <a:latin typeface="Courier New" panose="02070309020205020404" pitchFamily="49" charset="0"/>
                <a:cs typeface="Courier New" panose="02070309020205020404" pitchFamily="49" charset="0"/>
              </a:rPr>
              <a:t>,</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a1,</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a2</a:t>
            </a:r>
            <a:r>
              <a:rPr lang="pt-BR" altLang="zh-CN" dirty="0">
                <a:latin typeface="Courier New" panose="02070309020205020404" pitchFamily="49" charset="0"/>
                <a:cs typeface="Courier New" panose="02070309020205020404" pitchFamily="49" charset="0"/>
              </a:rPr>
              <a:t>)</a:t>
            </a:r>
          </a:p>
          <a:p>
            <a:pPr algn="l"/>
            <a:endParaRPr lang="pt-BR" altLang="zh-CN" dirty="0">
              <a:latin typeface="Courier New" panose="02070309020205020404" pitchFamily="49" charset="0"/>
              <a:cs typeface="Courier New" panose="02070309020205020404" pitchFamily="49" charset="0"/>
            </a:endParaRP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rd)---+</a:t>
            </a:r>
          </a:p>
          <a:p>
            <a:pPr algn="l"/>
            <a:r>
              <a:rPr lang="en-US" altLang="zh-CN" dirty="0">
                <a:latin typeface="Courier New" panose="02070309020205020404" pitchFamily="49" charset="0"/>
                <a:cs typeface="Courier New" panose="02070309020205020404" pitchFamily="49" charset="0"/>
              </a:rPr>
              <a:t>     |           v</a:t>
            </a:r>
          </a:p>
          <a:p>
            <a:pPr algn="l"/>
            <a:r>
              <a:rPr lang="pt-BR" altLang="zh-CN" dirty="0">
                <a:latin typeface="Courier New" panose="02070309020205020404" pitchFamily="49" charset="0"/>
                <a:cs typeface="Courier New" panose="02070309020205020404" pitchFamily="49" charset="0"/>
              </a:rPr>
              <a:t>[ra][fmt][a1][a2][\xaa\xbb\xcc\xdd%</a:t>
            </a:r>
            <a:r>
              <a:rPr lang="pt-BR" altLang="zh-CN" dirty="0">
                <a:solidFill>
                  <a:schemeClr val="accent1">
                    <a:lumMod val="75000"/>
                  </a:schemeClr>
                </a:solidFill>
                <a:latin typeface="Courier New" panose="02070309020205020404" pitchFamily="49" charset="0"/>
                <a:cs typeface="Courier New" panose="02070309020205020404" pitchFamily="49" charset="0"/>
              </a:rPr>
              <a:t>3</a:t>
            </a:r>
            <a:r>
              <a:rPr lang="pt-BR" altLang="zh-CN" dirty="0">
                <a:latin typeface="Courier New" panose="02070309020205020404" pitchFamily="49" charset="0"/>
                <a:cs typeface="Courier New" panose="02070309020205020404" pitchFamily="49" charset="0"/>
              </a:rPr>
              <a:t>$</a:t>
            </a:r>
            <a:r>
              <a:rPr lang="pt-BR" altLang="zh-CN" dirty="0">
                <a:solidFill>
                  <a:srgbClr val="FF0000"/>
                </a:solidFill>
                <a:latin typeface="Courier New" panose="02070309020205020404" pitchFamily="49" charset="0"/>
                <a:cs typeface="Courier New" panose="02070309020205020404" pitchFamily="49" charset="0"/>
              </a:rPr>
              <a:t>s</a:t>
            </a:r>
            <a:r>
              <a:rPr lang="pt-BR" altLang="zh-CN" dirty="0">
                <a:latin typeface="Courier New" panose="02070309020205020404" pitchFamily="49" charset="0"/>
                <a:cs typeface="Courier New" panose="02070309020205020404" pitchFamily="49" charset="0"/>
              </a:rPr>
              <a:t>]</a:t>
            </a: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1</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2</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 ....</a:t>
            </a:r>
          </a:p>
          <a:p>
            <a:pPr algn="l"/>
            <a:endParaRPr lang="en-US" altLang="zh-CN" dirty="0">
              <a:latin typeface="Courier New" panose="02070309020205020404" pitchFamily="49" charset="0"/>
              <a:cs typeface="Courier New" panose="02070309020205020404" pitchFamily="49" charset="0"/>
            </a:endParaRP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1</a:t>
            </a:r>
            <a:r>
              <a:rPr lang="en-US" altLang="zh-CN" dirty="0">
                <a:latin typeface="Courier New" panose="02070309020205020404" pitchFamily="49" charset="0"/>
                <a:cs typeface="Courier New" panose="02070309020205020404" pitchFamily="49" charset="0"/>
              </a:rPr>
              <a:t>)(</a:t>
            </a:r>
            <a:r>
              <a:rPr lang="en-US" altLang="zh-CN" dirty="0">
                <a:solidFill>
                  <a:schemeClr val="accent1">
                    <a:lumMod val="75000"/>
                  </a:schemeClr>
                </a:solidFill>
                <a:latin typeface="Courier New" panose="02070309020205020404" pitchFamily="49" charset="0"/>
                <a:cs typeface="Courier New" panose="02070309020205020404" pitchFamily="49" charset="0"/>
              </a:rPr>
              <a:t>2</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 </a:t>
            </a:r>
          </a:p>
          <a:p>
            <a:pPr algn="l"/>
            <a:r>
              <a:rPr lang="en-US" altLang="zh-CN" dirty="0">
                <a:latin typeface="Courier New" panose="02070309020205020404" pitchFamily="49" charset="0"/>
                <a:cs typeface="Courier New" panose="02070309020205020404" pitchFamily="49" charset="0"/>
              </a:rPr>
              <a:t>=&gt; </a:t>
            </a:r>
            <a:r>
              <a:rPr lang="en-US" altLang="zh-CN" dirty="0" err="1">
                <a:latin typeface="Courier New" panose="02070309020205020404" pitchFamily="49" charset="0"/>
                <a:cs typeface="Courier New" panose="02070309020205020404" pitchFamily="49" charset="0"/>
              </a:rPr>
              <a:t>printf</a:t>
            </a:r>
            <a:r>
              <a:rPr lang="en-US" altLang="zh-CN" dirty="0">
                <a:latin typeface="Courier New" panose="02070309020205020404" pitchFamily="49" charset="0"/>
                <a:cs typeface="Courier New" panose="02070309020205020404" pitchFamily="49" charset="0"/>
              </a:rPr>
              <a:t>(“...%3$s”, a1, a2, 0xddccbbaa)</a:t>
            </a:r>
            <a:endParaRPr lang="zh-CN" altLang="en-US" dirty="0">
              <a:solidFill>
                <a:schemeClr val="accent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139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8A48-921F-4428-B841-155A020CEC1B}"/>
              </a:ext>
            </a:extLst>
          </p:cNvPr>
          <p:cNvSpPr>
            <a:spLocks noGrp="1"/>
          </p:cNvSpPr>
          <p:nvPr>
            <p:ph type="title"/>
          </p:nvPr>
        </p:nvSpPr>
        <p:spPr/>
        <p:txBody>
          <a:bodyPr/>
          <a:lstStyle/>
          <a:p>
            <a:r>
              <a:rPr lang="zh-CN" altLang="en-US" dirty="0"/>
              <a:t>写任意位置</a:t>
            </a:r>
          </a:p>
        </p:txBody>
      </p:sp>
      <p:sp>
        <p:nvSpPr>
          <p:cNvPr id="4" name="灯片编号占位符 3">
            <a:extLst>
              <a:ext uri="{FF2B5EF4-FFF2-40B4-BE49-F238E27FC236}">
                <a16:creationId xmlns:a16="http://schemas.microsoft.com/office/drawing/2014/main" id="{7F80950F-4F04-4AEF-8B3B-F30C8C77CA41}"/>
              </a:ext>
            </a:extLst>
          </p:cNvPr>
          <p:cNvSpPr>
            <a:spLocks noGrp="1"/>
          </p:cNvSpPr>
          <p:nvPr>
            <p:ph type="sldNum" sz="quarter" idx="10"/>
          </p:nvPr>
        </p:nvSpPr>
        <p:spPr/>
        <p:txBody>
          <a:bodyPr/>
          <a:lstStyle/>
          <a:p>
            <a:pPr>
              <a:defRPr/>
            </a:pPr>
            <a:fld id="{C9D1E93E-F34F-496D-BF1C-D8229D0E4D84}" type="slidenum">
              <a:rPr lang="en-US" smtClean="0"/>
              <a:pPr>
                <a:defRPr/>
              </a:pPr>
              <a:t>28</a:t>
            </a:fld>
            <a:endParaRPr lang="en-US"/>
          </a:p>
        </p:txBody>
      </p:sp>
      <p:sp>
        <p:nvSpPr>
          <p:cNvPr id="7" name="文本框 6">
            <a:extLst>
              <a:ext uri="{FF2B5EF4-FFF2-40B4-BE49-F238E27FC236}">
                <a16:creationId xmlns:a16="http://schemas.microsoft.com/office/drawing/2014/main" id="{F320588C-53CA-4024-A25A-3EBCD06949DA}"/>
              </a:ext>
            </a:extLst>
          </p:cNvPr>
          <p:cNvSpPr txBox="1"/>
          <p:nvPr/>
        </p:nvSpPr>
        <p:spPr>
          <a:xfrm>
            <a:off x="762000" y="1752600"/>
            <a:ext cx="7391400" cy="2862322"/>
          </a:xfrm>
          <a:prstGeom prst="rect">
            <a:avLst/>
          </a:prstGeom>
          <a:noFill/>
        </p:spPr>
        <p:txBody>
          <a:bodyPr wrap="square" rtlCol="0">
            <a:spAutoFit/>
          </a:bodyPr>
          <a:lstStyle/>
          <a:p>
            <a:pPr algn="l"/>
            <a:r>
              <a:rPr lang="pt-BR" altLang="zh-CN" dirty="0">
                <a:latin typeface="Courier New" panose="02070309020205020404" pitchFamily="49" charset="0"/>
                <a:cs typeface="Courier New" panose="02070309020205020404" pitchFamily="49" charset="0"/>
              </a:rPr>
              <a:t>printf(“\xaa\xbb\xcc\xdd%3$n”</a:t>
            </a:r>
            <a:r>
              <a:rPr lang="en-US" altLang="zh-CN" dirty="0">
                <a:latin typeface="Courier New" panose="02070309020205020404" pitchFamily="49" charset="0"/>
                <a:cs typeface="Courier New" panose="02070309020205020404" pitchFamily="49" charset="0"/>
              </a:rPr>
              <a:t>, a1, a2</a:t>
            </a:r>
            <a:r>
              <a:rPr lang="pt-BR" altLang="zh-CN" dirty="0">
                <a:latin typeface="Courier New" panose="02070309020205020404" pitchFamily="49" charset="0"/>
                <a:cs typeface="Courier New" panose="02070309020205020404" pitchFamily="49" charset="0"/>
              </a:rPr>
              <a:t>)</a:t>
            </a:r>
          </a:p>
          <a:p>
            <a:pPr algn="l"/>
            <a:endParaRPr lang="pt-BR" altLang="zh-CN" dirty="0">
              <a:latin typeface="Courier New" panose="02070309020205020404" pitchFamily="49" charset="0"/>
              <a:cs typeface="Courier New" panose="02070309020205020404" pitchFamily="49" charset="0"/>
            </a:endParaRP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rd)---+</a:t>
            </a:r>
          </a:p>
          <a:p>
            <a:pPr algn="l"/>
            <a:r>
              <a:rPr lang="en-US" altLang="zh-CN" dirty="0">
                <a:latin typeface="Courier New" panose="02070309020205020404" pitchFamily="49" charset="0"/>
                <a:cs typeface="Courier New" panose="02070309020205020404" pitchFamily="49" charset="0"/>
              </a:rPr>
              <a:t>     |           v</a:t>
            </a:r>
          </a:p>
          <a:p>
            <a:pPr algn="l"/>
            <a:r>
              <a:rPr lang="pt-BR" altLang="zh-CN" dirty="0">
                <a:latin typeface="Courier New" panose="02070309020205020404" pitchFamily="49" charset="0"/>
                <a:cs typeface="Courier New" panose="02070309020205020404" pitchFamily="49" charset="0"/>
              </a:rPr>
              <a:t>[ra][fmt][a1][a2][\xaa\xbb\xcc\xdd%</a:t>
            </a:r>
            <a:r>
              <a:rPr lang="pt-BR" altLang="zh-CN" dirty="0">
                <a:solidFill>
                  <a:schemeClr val="accent1">
                    <a:lumMod val="75000"/>
                  </a:schemeClr>
                </a:solidFill>
                <a:latin typeface="Courier New" panose="02070309020205020404" pitchFamily="49" charset="0"/>
                <a:cs typeface="Courier New" panose="02070309020205020404" pitchFamily="49" charset="0"/>
              </a:rPr>
              <a:t>3</a:t>
            </a:r>
            <a:r>
              <a:rPr lang="pt-BR" altLang="zh-CN" dirty="0">
                <a:latin typeface="Courier New" panose="02070309020205020404" pitchFamily="49" charset="0"/>
                <a:cs typeface="Courier New" panose="02070309020205020404" pitchFamily="49" charset="0"/>
              </a:rPr>
              <a:t>$</a:t>
            </a:r>
            <a:r>
              <a:rPr lang="pt-BR" altLang="zh-CN" dirty="0">
                <a:solidFill>
                  <a:srgbClr val="FF0000"/>
                </a:solidFill>
                <a:latin typeface="Courier New" panose="02070309020205020404" pitchFamily="49" charset="0"/>
                <a:cs typeface="Courier New" panose="02070309020205020404" pitchFamily="49" charset="0"/>
              </a:rPr>
              <a:t>n</a:t>
            </a:r>
            <a:r>
              <a:rPr lang="pt-BR" altLang="zh-CN" dirty="0">
                <a:latin typeface="Courier New" panose="02070309020205020404" pitchFamily="49" charset="0"/>
                <a:cs typeface="Courier New" panose="02070309020205020404" pitchFamily="49" charset="0"/>
              </a:rPr>
              <a:t>]</a:t>
            </a: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1</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2</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 ....</a:t>
            </a:r>
          </a:p>
          <a:p>
            <a:pPr algn="l"/>
            <a:r>
              <a:rPr lang="en-US" altLang="zh-CN" dirty="0">
                <a:latin typeface="Courier New" panose="02070309020205020404" pitchFamily="49" charset="0"/>
                <a:cs typeface="Courier New" panose="02070309020205020404" pitchFamily="49" charset="0"/>
              </a:rPr>
              <a:t>                                 </a:t>
            </a:r>
          </a:p>
          <a:p>
            <a:pPr algn="l"/>
            <a:endParaRPr lang="en-US" altLang="zh-CN" dirty="0">
              <a:latin typeface="Courier New" panose="02070309020205020404" pitchFamily="49" charset="0"/>
              <a:cs typeface="Courier New" panose="02070309020205020404" pitchFamily="49" charset="0"/>
            </a:endParaRP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0xddccbbaa</a:t>
            </a:r>
            <a:r>
              <a:rPr lang="en-US" altLang="zh-CN" dirty="0">
                <a:latin typeface="Courier New" panose="02070309020205020404" pitchFamily="49" charset="0"/>
                <a:cs typeface="Courier New" panose="02070309020205020404" pitchFamily="49" charset="0"/>
              </a:rPr>
              <a:t> = </a:t>
            </a:r>
            <a:r>
              <a:rPr lang="en-US" altLang="zh-CN" dirty="0">
                <a:solidFill>
                  <a:schemeClr val="accent1">
                    <a:lumMod val="75000"/>
                  </a:schemeClr>
                </a:solidFill>
                <a:latin typeface="Courier New" panose="02070309020205020404" pitchFamily="49" charset="0"/>
                <a:cs typeface="Courier New" panose="02070309020205020404" pitchFamily="49" charset="0"/>
              </a:rPr>
              <a:t> 4</a:t>
            </a:r>
            <a:endParaRPr lang="zh-CN" altLang="en-US" dirty="0">
              <a:solidFill>
                <a:schemeClr val="accent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50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8A48-921F-4428-B841-155A020CEC1B}"/>
              </a:ext>
            </a:extLst>
          </p:cNvPr>
          <p:cNvSpPr>
            <a:spLocks noGrp="1"/>
          </p:cNvSpPr>
          <p:nvPr>
            <p:ph type="title"/>
          </p:nvPr>
        </p:nvSpPr>
        <p:spPr/>
        <p:txBody>
          <a:bodyPr/>
          <a:lstStyle/>
          <a:p>
            <a:r>
              <a:rPr lang="zh-CN" altLang="en-US" dirty="0"/>
              <a:t>任意写</a:t>
            </a:r>
          </a:p>
        </p:txBody>
      </p:sp>
      <p:sp>
        <p:nvSpPr>
          <p:cNvPr id="4" name="灯片编号占位符 3">
            <a:extLst>
              <a:ext uri="{FF2B5EF4-FFF2-40B4-BE49-F238E27FC236}">
                <a16:creationId xmlns:a16="http://schemas.microsoft.com/office/drawing/2014/main" id="{7F80950F-4F04-4AEF-8B3B-F30C8C77CA41}"/>
              </a:ext>
            </a:extLst>
          </p:cNvPr>
          <p:cNvSpPr>
            <a:spLocks noGrp="1"/>
          </p:cNvSpPr>
          <p:nvPr>
            <p:ph type="sldNum" sz="quarter" idx="10"/>
          </p:nvPr>
        </p:nvSpPr>
        <p:spPr/>
        <p:txBody>
          <a:bodyPr/>
          <a:lstStyle/>
          <a:p>
            <a:pPr>
              <a:defRPr/>
            </a:pPr>
            <a:fld id="{C9D1E93E-F34F-496D-BF1C-D8229D0E4D84}" type="slidenum">
              <a:rPr lang="en-US" smtClean="0"/>
              <a:pPr>
                <a:defRPr/>
              </a:pPr>
              <a:t>29</a:t>
            </a:fld>
            <a:endParaRPr lang="en-US"/>
          </a:p>
        </p:txBody>
      </p:sp>
      <p:sp>
        <p:nvSpPr>
          <p:cNvPr id="7" name="文本框 6">
            <a:extLst>
              <a:ext uri="{FF2B5EF4-FFF2-40B4-BE49-F238E27FC236}">
                <a16:creationId xmlns:a16="http://schemas.microsoft.com/office/drawing/2014/main" id="{F320588C-53CA-4024-A25A-3EBCD06949DA}"/>
              </a:ext>
            </a:extLst>
          </p:cNvPr>
          <p:cNvSpPr txBox="1"/>
          <p:nvPr/>
        </p:nvSpPr>
        <p:spPr>
          <a:xfrm>
            <a:off x="524676" y="1981200"/>
            <a:ext cx="8616696" cy="2246769"/>
          </a:xfrm>
          <a:prstGeom prst="rect">
            <a:avLst/>
          </a:prstGeom>
          <a:noFill/>
        </p:spPr>
        <p:txBody>
          <a:bodyPr wrap="square" rtlCol="0">
            <a:spAutoFit/>
          </a:bodyPr>
          <a:lstStyle/>
          <a:p>
            <a:pPr algn="l"/>
            <a:r>
              <a:rPr lang="pt-BR" altLang="zh-CN" dirty="0">
                <a:latin typeface="Courier New" panose="02070309020205020404" pitchFamily="49" charset="0"/>
                <a:cs typeface="Courier New" panose="02070309020205020404" pitchFamily="49" charset="0"/>
              </a:rPr>
              <a:t>printf(“\xaa\xbb\xcc\xdd%6c%3$n”</a:t>
            </a:r>
            <a:r>
              <a:rPr lang="en-US" altLang="zh-CN" dirty="0">
                <a:latin typeface="Courier New" panose="02070309020205020404" pitchFamily="49" charset="0"/>
                <a:cs typeface="Courier New" panose="02070309020205020404" pitchFamily="49" charset="0"/>
              </a:rPr>
              <a:t>, a1, a2</a:t>
            </a:r>
            <a:r>
              <a:rPr lang="pt-BR" altLang="zh-CN" dirty="0">
                <a:latin typeface="Courier New" panose="02070309020205020404" pitchFamily="49" charset="0"/>
                <a:cs typeface="Courier New" panose="02070309020205020404" pitchFamily="49" charset="0"/>
              </a:rPr>
              <a:t>)</a:t>
            </a:r>
          </a:p>
          <a:p>
            <a:pPr algn="l"/>
            <a:endParaRPr lang="pt-BR" altLang="zh-CN" dirty="0">
              <a:latin typeface="Courier New" panose="02070309020205020404" pitchFamily="49" charset="0"/>
              <a:cs typeface="Courier New" panose="02070309020205020404" pitchFamily="49" charset="0"/>
            </a:endParaRP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rd)---+</a:t>
            </a:r>
          </a:p>
          <a:p>
            <a:pPr algn="l"/>
            <a:r>
              <a:rPr lang="en-US" altLang="zh-CN" dirty="0">
                <a:latin typeface="Courier New" panose="02070309020205020404" pitchFamily="49" charset="0"/>
                <a:cs typeface="Courier New" panose="02070309020205020404" pitchFamily="49" charset="0"/>
              </a:rPr>
              <a:t>     |           v</a:t>
            </a:r>
          </a:p>
          <a:p>
            <a:pPr algn="l"/>
            <a:r>
              <a:rPr lang="pt-BR" altLang="zh-CN" dirty="0">
                <a:latin typeface="Courier New" panose="02070309020205020404" pitchFamily="49" charset="0"/>
                <a:cs typeface="Courier New" panose="02070309020205020404" pitchFamily="49" charset="0"/>
              </a:rPr>
              <a:t>[ra][fmt][a1][a2][\xaa\xbb\xcc\xdd%</a:t>
            </a:r>
            <a:r>
              <a:rPr lang="pt-BR" altLang="zh-CN" dirty="0">
                <a:solidFill>
                  <a:schemeClr val="accent1">
                    <a:lumMod val="75000"/>
                  </a:schemeClr>
                </a:solidFill>
                <a:latin typeface="Courier New" panose="02070309020205020404" pitchFamily="49" charset="0"/>
                <a:cs typeface="Courier New" panose="02070309020205020404" pitchFamily="49" charset="0"/>
              </a:rPr>
              <a:t>6</a:t>
            </a:r>
            <a:r>
              <a:rPr lang="pt-BR" altLang="zh-CN" dirty="0">
                <a:solidFill>
                  <a:srgbClr val="FF0000"/>
                </a:solidFill>
                <a:latin typeface="Courier New" panose="02070309020205020404" pitchFamily="49" charset="0"/>
                <a:cs typeface="Courier New" panose="02070309020205020404" pitchFamily="49" charset="0"/>
              </a:rPr>
              <a:t>c</a:t>
            </a:r>
            <a:r>
              <a:rPr lang="pt-BR" altLang="zh-CN" dirty="0">
                <a:latin typeface="Courier New" panose="02070309020205020404" pitchFamily="49" charset="0"/>
                <a:cs typeface="Courier New" panose="02070309020205020404" pitchFamily="49" charset="0"/>
              </a:rPr>
              <a:t>%</a:t>
            </a:r>
            <a:r>
              <a:rPr lang="pt-BR" altLang="zh-CN" dirty="0">
                <a:solidFill>
                  <a:schemeClr val="accent1">
                    <a:lumMod val="75000"/>
                  </a:schemeClr>
                </a:solidFill>
                <a:latin typeface="Courier New" panose="02070309020205020404" pitchFamily="49" charset="0"/>
                <a:cs typeface="Courier New" panose="02070309020205020404" pitchFamily="49" charset="0"/>
              </a:rPr>
              <a:t>3</a:t>
            </a:r>
            <a:r>
              <a:rPr lang="pt-BR" altLang="zh-CN" dirty="0">
                <a:latin typeface="Courier New" panose="02070309020205020404" pitchFamily="49" charset="0"/>
                <a:cs typeface="Courier New" panose="02070309020205020404" pitchFamily="49" charset="0"/>
              </a:rPr>
              <a:t>$</a:t>
            </a:r>
            <a:r>
              <a:rPr lang="pt-BR" altLang="zh-CN" dirty="0">
                <a:solidFill>
                  <a:srgbClr val="FF0000"/>
                </a:solidFill>
                <a:latin typeface="Courier New" panose="02070309020205020404" pitchFamily="49" charset="0"/>
                <a:cs typeface="Courier New" panose="02070309020205020404" pitchFamily="49" charset="0"/>
              </a:rPr>
              <a:t>n</a:t>
            </a:r>
            <a:r>
              <a:rPr lang="pt-BR" altLang="zh-CN" dirty="0">
                <a:latin typeface="Courier New" panose="02070309020205020404" pitchFamily="49" charset="0"/>
                <a:cs typeface="Courier New" panose="02070309020205020404" pitchFamily="49" charset="0"/>
              </a:rPr>
              <a:t>]</a:t>
            </a:r>
          </a:p>
          <a:p>
            <a:pPr algn="l"/>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1</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2</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3</a:t>
            </a:r>
            <a:r>
              <a:rPr lang="en-US" altLang="zh-CN" dirty="0">
                <a:latin typeface="Courier New" panose="02070309020205020404" pitchFamily="49" charset="0"/>
                <a:cs typeface="Courier New" panose="02070309020205020404" pitchFamily="49" charset="0"/>
              </a:rPr>
              <a:t>) ....</a:t>
            </a:r>
          </a:p>
          <a:p>
            <a:pPr algn="l"/>
            <a:r>
              <a:rPr lang="en-US" altLang="zh-CN" dirty="0">
                <a:latin typeface="Courier New" panose="02070309020205020404" pitchFamily="49" charset="0"/>
                <a:cs typeface="Courier New" panose="02070309020205020404" pitchFamily="49" charset="0"/>
              </a:rPr>
              <a:t>=&gt; *</a:t>
            </a:r>
            <a:r>
              <a:rPr lang="en-US" altLang="zh-CN" dirty="0">
                <a:solidFill>
                  <a:schemeClr val="accent1">
                    <a:lumMod val="75000"/>
                  </a:schemeClr>
                </a:solidFill>
                <a:latin typeface="Courier New" panose="02070309020205020404" pitchFamily="49" charset="0"/>
                <a:cs typeface="Courier New" panose="02070309020205020404" pitchFamily="49" charset="0"/>
              </a:rPr>
              <a:t>0xddccbbaa</a:t>
            </a:r>
            <a:r>
              <a:rPr lang="en-US" altLang="zh-CN" dirty="0">
                <a:latin typeface="Courier New" panose="02070309020205020404" pitchFamily="49" charset="0"/>
                <a:cs typeface="Courier New" panose="02070309020205020404" pitchFamily="49" charset="0"/>
              </a:rPr>
              <a:t> = </a:t>
            </a:r>
            <a:r>
              <a:rPr lang="en-US" altLang="zh-CN" dirty="0" err="1">
                <a:latin typeface="Courier New" panose="02070309020205020404" pitchFamily="49" charset="0"/>
                <a:cs typeface="Courier New" panose="02070309020205020404" pitchFamily="49" charset="0"/>
              </a:rPr>
              <a:t>strlen</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xaa</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xbb</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xcc</a:t>
            </a:r>
            <a:r>
              <a:rPr lang="en-US" altLang="zh-CN" dirty="0">
                <a:latin typeface="Courier New" panose="02070309020205020404" pitchFamily="49" charset="0"/>
                <a:cs typeface="Courier New" panose="02070309020205020404" pitchFamily="49" charset="0"/>
              </a:rPr>
              <a:t>\</a:t>
            </a:r>
            <a:r>
              <a:rPr lang="en-US" altLang="zh-CN" dirty="0" err="1">
                <a:latin typeface="Courier New" panose="02070309020205020404" pitchFamily="49" charset="0"/>
                <a:cs typeface="Courier New" panose="02070309020205020404" pitchFamily="49" charset="0"/>
              </a:rPr>
              <a:t>xdd</a:t>
            </a:r>
            <a:r>
              <a:rPr lang="en-US" altLang="zh-CN" dirty="0">
                <a:latin typeface="Courier New" panose="02070309020205020404" pitchFamily="49" charset="0"/>
                <a:cs typeface="Courier New" panose="02070309020205020404" pitchFamily="49" charset="0"/>
              </a:rPr>
              <a:t>......") </a:t>
            </a:r>
            <a:r>
              <a:rPr lang="en-US" altLang="zh-CN" dirty="0">
                <a:solidFill>
                  <a:schemeClr val="accent1">
                    <a:lumMod val="75000"/>
                  </a:schemeClr>
                </a:solidFill>
                <a:latin typeface="Courier New" panose="02070309020205020404" pitchFamily="49" charset="0"/>
                <a:cs typeface="Courier New" panose="02070309020205020404" pitchFamily="49" charset="0"/>
              </a:rPr>
              <a:t>= 10</a:t>
            </a:r>
            <a:endParaRPr lang="zh-CN" altLang="en-US" dirty="0">
              <a:solidFill>
                <a:schemeClr val="accent1">
                  <a:lumMod val="75000"/>
                </a:schemeClr>
              </a:solidFill>
              <a:latin typeface="Courier New" panose="02070309020205020404" pitchFamily="49" charset="0"/>
              <a:cs typeface="Courier New" panose="02070309020205020404" pitchFamily="49" charset="0"/>
            </a:endParaRPr>
          </a:p>
        </p:txBody>
      </p:sp>
      <p:sp>
        <p:nvSpPr>
          <p:cNvPr id="5" name="矩形 4">
            <a:extLst>
              <a:ext uri="{FF2B5EF4-FFF2-40B4-BE49-F238E27FC236}">
                <a16:creationId xmlns:a16="http://schemas.microsoft.com/office/drawing/2014/main" id="{980E7129-8E2C-43F9-BF7A-F34BB8E6AA41}"/>
              </a:ext>
            </a:extLst>
          </p:cNvPr>
          <p:cNvSpPr/>
          <p:nvPr/>
        </p:nvSpPr>
        <p:spPr>
          <a:xfrm>
            <a:off x="457200" y="5769114"/>
            <a:ext cx="8610600" cy="400110"/>
          </a:xfrm>
          <a:prstGeom prst="rect">
            <a:avLst/>
          </a:prstGeom>
        </p:spPr>
        <p:txBody>
          <a:bodyPr wrap="square">
            <a:spAutoFit/>
          </a:bodyPr>
          <a:lstStyle/>
          <a:p>
            <a:pPr algn="l"/>
            <a:r>
              <a:rPr kumimoji="1" lang="en-US" altLang="zh-CN" b="0" dirty="0">
                <a:solidFill>
                  <a:srgbClr val="0000FF"/>
                </a:solidFill>
              </a:rPr>
              <a:t>https://crypto.stanford.edu/cs155old/cs155-spring08/papers/formatstring-1.2.pdf</a:t>
            </a:r>
            <a:endParaRPr kumimoji="1" lang="zh-CN" altLang="en-US" b="0" dirty="0">
              <a:solidFill>
                <a:srgbClr val="0000FF"/>
              </a:solidFill>
            </a:endParaRPr>
          </a:p>
        </p:txBody>
      </p:sp>
    </p:spTree>
    <p:extLst>
      <p:ext uri="{BB962C8B-B14F-4D97-AF65-F5344CB8AC3E}">
        <p14:creationId xmlns:p14="http://schemas.microsoft.com/office/powerpoint/2010/main" val="23710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t>控制流劫持攻击</a:t>
            </a:r>
            <a:endParaRPr lang="en-US" dirty="0"/>
          </a:p>
        </p:txBody>
      </p:sp>
      <p:sp>
        <p:nvSpPr>
          <p:cNvPr id="9219" name="Rectangle 3" descr="Rectangle: Click to edit Master text styles&#10;Second level&#10;Third level&#10;Fourth level&#10;Fifth level"/>
          <p:cNvSpPr>
            <a:spLocks noGrp="1" noChangeArrowheads="1"/>
          </p:cNvSpPr>
          <p:nvPr>
            <p:ph idx="1"/>
          </p:nvPr>
        </p:nvSpPr>
        <p:spPr/>
        <p:txBody>
          <a:bodyPr/>
          <a:lstStyle/>
          <a:p>
            <a:pPr>
              <a:lnSpc>
                <a:spcPct val="150000"/>
              </a:lnSpc>
            </a:pPr>
            <a:r>
              <a:rPr lang="en-US" sz="2400" dirty="0"/>
              <a:t> </a:t>
            </a:r>
            <a:r>
              <a:rPr lang="zh-CN" altLang="en-US" sz="2400" dirty="0"/>
              <a:t>攻击者目标</a:t>
            </a:r>
            <a:r>
              <a:rPr lang="en-US" sz="2400" dirty="0"/>
              <a:t>:</a:t>
            </a:r>
          </a:p>
          <a:p>
            <a:pPr lvl="1">
              <a:lnSpc>
                <a:spcPct val="150000"/>
              </a:lnSpc>
            </a:pPr>
            <a:r>
              <a:rPr lang="zh-CN" altLang="en-US" sz="2000" dirty="0"/>
              <a:t>获得目标机器的控制权</a:t>
            </a:r>
            <a:endParaRPr lang="en-US" sz="2000" dirty="0"/>
          </a:p>
          <a:p>
            <a:pPr lvl="2">
              <a:lnSpc>
                <a:spcPct val="150000"/>
              </a:lnSpc>
            </a:pPr>
            <a:r>
              <a:rPr lang="zh-CN" altLang="en-US" sz="2000" dirty="0"/>
              <a:t>通过劫持应用程序的控制流，在目标机器上执行任意的攻击代码</a:t>
            </a:r>
            <a:endParaRPr lang="en-US" sz="2000" dirty="0"/>
          </a:p>
          <a:p>
            <a:pPr>
              <a:lnSpc>
                <a:spcPct val="150000"/>
              </a:lnSpc>
            </a:pPr>
            <a:r>
              <a:rPr lang="zh-CN" altLang="en-US" sz="2400" dirty="0"/>
              <a:t>攻击实例</a:t>
            </a:r>
            <a:endParaRPr lang="en-US" sz="2400" dirty="0"/>
          </a:p>
          <a:p>
            <a:pPr lvl="1">
              <a:lnSpc>
                <a:spcPct val="150000"/>
              </a:lnSpc>
            </a:pPr>
            <a:r>
              <a:rPr lang="zh-CN" altLang="en-US" sz="2000" dirty="0"/>
              <a:t>缓冲区溢出攻击</a:t>
            </a:r>
            <a:endParaRPr lang="en-US" altLang="zh-CN" sz="2000" dirty="0"/>
          </a:p>
          <a:p>
            <a:pPr lvl="1">
              <a:lnSpc>
                <a:spcPct val="150000"/>
              </a:lnSpc>
            </a:pPr>
            <a:r>
              <a:rPr lang="zh-CN" altLang="en-US" sz="2000" dirty="0"/>
              <a:t>格式化字符串漏洞及利用</a:t>
            </a:r>
            <a:endParaRPr lang="en-US" sz="200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3</a:t>
            </a:fld>
            <a:endParaRPr lang="en-US"/>
          </a:p>
        </p:txBody>
      </p:sp>
      <p:sp>
        <p:nvSpPr>
          <p:cNvPr id="4" name="矩形 3">
            <a:extLst>
              <a:ext uri="{FF2B5EF4-FFF2-40B4-BE49-F238E27FC236}">
                <a16:creationId xmlns:a16="http://schemas.microsoft.com/office/drawing/2014/main" id="{4097599A-BC8D-403E-8726-4901F35BDE94}"/>
              </a:ext>
            </a:extLst>
          </p:cNvPr>
          <p:cNvSpPr/>
          <p:nvPr/>
        </p:nvSpPr>
        <p:spPr>
          <a:xfrm>
            <a:off x="2573696" y="6076890"/>
            <a:ext cx="3996608" cy="400110"/>
          </a:xfrm>
          <a:prstGeom prst="rect">
            <a:avLst/>
          </a:prstGeom>
        </p:spPr>
        <p:txBody>
          <a:bodyPr wrap="none">
            <a:spAutoFit/>
          </a:bodyPr>
          <a:lstStyle/>
          <a:p>
            <a:r>
              <a:rPr lang="en-US" altLang="zh-CN" b="0" dirty="0">
                <a:latin typeface="Calibri" panose="020F0502020204030204" pitchFamily="34" charset="0"/>
                <a:cs typeface="Calibri" panose="020F0502020204030204" pitchFamily="34" charset="0"/>
              </a:rPr>
              <a:t>http://phrack.org/issues/49/14.html</a:t>
            </a:r>
            <a:endParaRPr lang="zh-CN" altLang="en-US"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9521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5FCE5-FCC5-48CA-8444-7E77BE129264}"/>
              </a:ext>
            </a:extLst>
          </p:cNvPr>
          <p:cNvSpPr>
            <a:spLocks noGrp="1"/>
          </p:cNvSpPr>
          <p:nvPr>
            <p:ph type="title"/>
          </p:nvPr>
        </p:nvSpPr>
        <p:spPr/>
        <p:txBody>
          <a:bodyPr/>
          <a:lstStyle/>
          <a:p>
            <a:r>
              <a:rPr lang="zh-CN" altLang="en-US" dirty="0"/>
              <a:t>任意写</a:t>
            </a:r>
          </a:p>
        </p:txBody>
      </p:sp>
      <p:sp>
        <p:nvSpPr>
          <p:cNvPr id="4" name="灯片编号占位符 3">
            <a:extLst>
              <a:ext uri="{FF2B5EF4-FFF2-40B4-BE49-F238E27FC236}">
                <a16:creationId xmlns:a16="http://schemas.microsoft.com/office/drawing/2014/main" id="{B12E0AE2-7938-4957-A3BA-4AEC0A6F4A96}"/>
              </a:ext>
            </a:extLst>
          </p:cNvPr>
          <p:cNvSpPr>
            <a:spLocks noGrp="1"/>
          </p:cNvSpPr>
          <p:nvPr>
            <p:ph type="sldNum" sz="quarter" idx="10"/>
          </p:nvPr>
        </p:nvSpPr>
        <p:spPr/>
        <p:txBody>
          <a:bodyPr/>
          <a:lstStyle/>
          <a:p>
            <a:pPr>
              <a:defRPr/>
            </a:pPr>
            <a:fld id="{C9D1E93E-F34F-496D-BF1C-D8229D0E4D84}" type="slidenum">
              <a:rPr lang="en-US" smtClean="0"/>
              <a:pPr>
                <a:defRPr/>
              </a:pPr>
              <a:t>30</a:t>
            </a:fld>
            <a:endParaRPr lang="en-US"/>
          </a:p>
        </p:txBody>
      </p:sp>
      <p:sp>
        <p:nvSpPr>
          <p:cNvPr id="5" name="文本框 4">
            <a:extLst>
              <a:ext uri="{FF2B5EF4-FFF2-40B4-BE49-F238E27FC236}">
                <a16:creationId xmlns:a16="http://schemas.microsoft.com/office/drawing/2014/main" id="{75F99203-132C-4C83-BDDA-8E3DAA269B80}"/>
              </a:ext>
            </a:extLst>
          </p:cNvPr>
          <p:cNvSpPr txBox="1"/>
          <p:nvPr/>
        </p:nvSpPr>
        <p:spPr>
          <a:xfrm>
            <a:off x="457200" y="1594462"/>
            <a:ext cx="8686800" cy="4519699"/>
          </a:xfrm>
          <a:prstGeom prst="rect">
            <a:avLst/>
          </a:prstGeom>
          <a:noFill/>
        </p:spPr>
        <p:txBody>
          <a:bodyPr wrap="square" rtlCol="0">
            <a:spAutoFit/>
          </a:bodyPr>
          <a:lstStyle/>
          <a:p>
            <a:pPr algn="l">
              <a:lnSpc>
                <a:spcPct val="110000"/>
              </a:lnSpc>
            </a:pPr>
            <a:r>
              <a:rPr lang="en-US" altLang="zh-CN" sz="1800" dirty="0">
                <a:latin typeface="Courier New" panose="02070309020205020404" pitchFamily="49" charset="0"/>
                <a:cs typeface="Courier New" panose="02070309020205020404" pitchFamily="49" charset="0"/>
              </a:rPr>
              <a:t>unsigned char canary[5];</a:t>
            </a:r>
          </a:p>
          <a:p>
            <a:pPr algn="l">
              <a:lnSpc>
                <a:spcPct val="110000"/>
              </a:lnSpc>
            </a:pPr>
            <a:r>
              <a:rPr lang="en-US" altLang="zh-CN" sz="1800" dirty="0">
                <a:latin typeface="Courier New" panose="02070309020205020404" pitchFamily="49" charset="0"/>
                <a:cs typeface="Courier New" panose="02070309020205020404" pitchFamily="49" charset="0"/>
              </a:rPr>
              <a:t>unsigned char foo[4];</a:t>
            </a:r>
          </a:p>
          <a:p>
            <a:pPr algn="l">
              <a:lnSpc>
                <a:spcPct val="110000"/>
              </a:lnSpc>
            </a:pPr>
            <a:r>
              <a:rPr lang="en-US" altLang="zh-CN" sz="1800" dirty="0" err="1">
                <a:latin typeface="Courier New" panose="02070309020205020404" pitchFamily="49" charset="0"/>
                <a:cs typeface="Courier New" panose="02070309020205020404" pitchFamily="49" charset="0"/>
              </a:rPr>
              <a:t>memset</a:t>
            </a:r>
            <a:r>
              <a:rPr lang="en-US" altLang="zh-CN" sz="1800" dirty="0">
                <a:latin typeface="Courier New" panose="02070309020205020404" pitchFamily="49" charset="0"/>
                <a:cs typeface="Courier New" panose="02070309020205020404" pitchFamily="49" charset="0"/>
              </a:rPr>
              <a:t> (foo, ’\x00’, </a:t>
            </a:r>
            <a:r>
              <a:rPr lang="en-US" altLang="zh-CN" sz="1800" dirty="0" err="1">
                <a:latin typeface="Courier New" panose="02070309020205020404" pitchFamily="49" charset="0"/>
                <a:cs typeface="Courier New" panose="02070309020205020404" pitchFamily="49" charset="0"/>
              </a:rPr>
              <a:t>sizeof</a:t>
            </a:r>
            <a:r>
              <a:rPr lang="en-US" altLang="zh-CN" sz="1800" dirty="0">
                <a:latin typeface="Courier New" panose="02070309020205020404" pitchFamily="49" charset="0"/>
                <a:cs typeface="Courier New" panose="02070309020205020404" pitchFamily="49" charset="0"/>
              </a:rPr>
              <a:t> (foo));</a:t>
            </a:r>
          </a:p>
          <a:p>
            <a:pPr algn="l">
              <a:lnSpc>
                <a:spcPct val="110000"/>
              </a:lnSpc>
            </a:pPr>
            <a:r>
              <a:rPr lang="en-US" altLang="zh-CN" sz="1800" dirty="0" err="1">
                <a:latin typeface="Courier New" panose="02070309020205020404" pitchFamily="49" charset="0"/>
                <a:cs typeface="Courier New" panose="02070309020205020404" pitchFamily="49" charset="0"/>
              </a:rPr>
              <a:t>strcpy</a:t>
            </a:r>
            <a:r>
              <a:rPr lang="en-US" altLang="zh-CN" sz="1800" dirty="0">
                <a:latin typeface="Courier New" panose="02070309020205020404" pitchFamily="49" charset="0"/>
                <a:cs typeface="Courier New" panose="02070309020205020404" pitchFamily="49" charset="0"/>
              </a:rPr>
              <a:t> (canary, "AAAA"); 	/* 0 * before */ </a:t>
            </a:r>
          </a:p>
          <a:p>
            <a:pPr algn="l">
              <a:lnSpc>
                <a:spcPct val="110000"/>
              </a:lnSpc>
            </a:pPr>
            <a:endParaRPr lang="en-US" altLang="zh-CN" sz="1800" dirty="0">
              <a:latin typeface="Courier New" panose="02070309020205020404" pitchFamily="49" charset="0"/>
              <a:cs typeface="Courier New" panose="02070309020205020404" pitchFamily="49" charset="0"/>
            </a:endParaRP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("%16u%n", 7350, (int *) &amp;foo[0]); 	 /* 1 */ </a:t>
            </a: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("%32u%n", 7350, (int *) &amp;foo[1]);	 /* 2 */ </a:t>
            </a: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("%64u%n", 7350, (int *) &amp;foo[2]);	 /* 3 */ </a:t>
            </a: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("%128u%n", 7350, (int *) &amp;foo[3]);	 /* 4 */ </a:t>
            </a:r>
          </a:p>
          <a:p>
            <a:pPr algn="l">
              <a:lnSpc>
                <a:spcPct val="110000"/>
              </a:lnSpc>
            </a:pPr>
            <a:endParaRPr lang="en-US" altLang="zh-CN" sz="1800" dirty="0">
              <a:latin typeface="Courier New" panose="02070309020205020404" pitchFamily="49" charset="0"/>
              <a:cs typeface="Courier New" panose="02070309020205020404" pitchFamily="49" charset="0"/>
            </a:endParaRP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("%02x%02x%02x%02x\n", foo[0], foo[1], foo[2], foo[3]); /* 5 * after */ </a:t>
            </a:r>
          </a:p>
          <a:p>
            <a:pPr algn="l">
              <a:lnSpc>
                <a:spcPct val="110000"/>
              </a:lnSpc>
            </a:pPr>
            <a:r>
              <a:rPr lang="en-US" altLang="zh-CN" sz="1800" dirty="0" err="1">
                <a:latin typeface="Courier New" panose="02070309020205020404" pitchFamily="49" charset="0"/>
                <a:cs typeface="Courier New" panose="02070309020205020404" pitchFamily="49" charset="0"/>
              </a:rPr>
              <a:t>printf</a:t>
            </a:r>
            <a:r>
              <a:rPr lang="en-US" altLang="zh-CN" sz="1800" dirty="0">
                <a:latin typeface="Courier New" panose="02070309020205020404" pitchFamily="49" charset="0"/>
                <a:cs typeface="Courier New" panose="02070309020205020404" pitchFamily="49" charset="0"/>
              </a:rPr>
              <a:t> ("canary: %02x%02x%02x%02x\n", canary[0], canary[1], canary[2], canary[3]);</a:t>
            </a:r>
            <a:endParaRPr lang="zh-CN" altLang="en-US" sz="1800" dirty="0">
              <a:latin typeface="Courier New" panose="02070309020205020404" pitchFamily="49" charset="0"/>
              <a:cs typeface="Courier New" panose="02070309020205020404" pitchFamily="49" charset="0"/>
            </a:endParaRPr>
          </a:p>
        </p:txBody>
      </p:sp>
      <p:sp>
        <p:nvSpPr>
          <p:cNvPr id="6" name="文本框 5">
            <a:extLst>
              <a:ext uri="{FF2B5EF4-FFF2-40B4-BE49-F238E27FC236}">
                <a16:creationId xmlns:a16="http://schemas.microsoft.com/office/drawing/2014/main" id="{929570A7-A945-4C03-BDC2-C38D32B718E5}"/>
              </a:ext>
            </a:extLst>
          </p:cNvPr>
          <p:cNvSpPr txBox="1"/>
          <p:nvPr/>
        </p:nvSpPr>
        <p:spPr>
          <a:xfrm>
            <a:off x="3505200" y="6183595"/>
            <a:ext cx="1786180" cy="400110"/>
          </a:xfrm>
          <a:prstGeom prst="rect">
            <a:avLst/>
          </a:prstGeom>
          <a:noFill/>
        </p:spPr>
        <p:txBody>
          <a:bodyPr wrap="square" rtlCol="0">
            <a:spAutoFit/>
          </a:bodyPr>
          <a:lstStyle/>
          <a:p>
            <a:r>
              <a:rPr lang="en-US" altLang="zh-CN" b="0" dirty="0">
                <a:solidFill>
                  <a:srgbClr val="FF0000"/>
                </a:solidFill>
                <a:latin typeface="Calibri" panose="020F0502020204030204" pitchFamily="34" charset="0"/>
                <a:cs typeface="Calibri" panose="020F0502020204030204" pitchFamily="34" charset="0"/>
              </a:rPr>
              <a:t>foo: 10204080</a:t>
            </a:r>
            <a:endParaRPr lang="zh-CN" altLang="en-US" b="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423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7E852-4839-4F1E-B335-AA481BD0E225}"/>
              </a:ext>
            </a:extLst>
          </p:cNvPr>
          <p:cNvSpPr>
            <a:spLocks noGrp="1"/>
          </p:cNvSpPr>
          <p:nvPr>
            <p:ph type="title"/>
          </p:nvPr>
        </p:nvSpPr>
        <p:spPr/>
        <p:txBody>
          <a:bodyPr/>
          <a:lstStyle/>
          <a:p>
            <a:r>
              <a:rPr lang="zh-CN" altLang="en-US" dirty="0"/>
              <a:t>任意写</a:t>
            </a:r>
          </a:p>
        </p:txBody>
      </p:sp>
      <p:pic>
        <p:nvPicPr>
          <p:cNvPr id="6" name="内容占位符 5">
            <a:extLst>
              <a:ext uri="{FF2B5EF4-FFF2-40B4-BE49-F238E27FC236}">
                <a16:creationId xmlns:a16="http://schemas.microsoft.com/office/drawing/2014/main" id="{0ED356C5-C20E-4C3A-906E-A89023F74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103" y="1524000"/>
            <a:ext cx="5867793" cy="4499963"/>
          </a:xfrm>
        </p:spPr>
      </p:pic>
      <p:sp>
        <p:nvSpPr>
          <p:cNvPr id="4" name="灯片编号占位符 3">
            <a:extLst>
              <a:ext uri="{FF2B5EF4-FFF2-40B4-BE49-F238E27FC236}">
                <a16:creationId xmlns:a16="http://schemas.microsoft.com/office/drawing/2014/main" id="{7A1D50D2-93DA-49A1-989B-37F8071242F9}"/>
              </a:ext>
            </a:extLst>
          </p:cNvPr>
          <p:cNvSpPr>
            <a:spLocks noGrp="1"/>
          </p:cNvSpPr>
          <p:nvPr>
            <p:ph type="sldNum" sz="quarter" idx="10"/>
          </p:nvPr>
        </p:nvSpPr>
        <p:spPr/>
        <p:txBody>
          <a:bodyPr/>
          <a:lstStyle/>
          <a:p>
            <a:pPr>
              <a:defRPr/>
            </a:pPr>
            <a:fld id="{C9D1E93E-F34F-496D-BF1C-D8229D0E4D84}" type="slidenum">
              <a:rPr lang="en-US" smtClean="0"/>
              <a:pPr>
                <a:defRPr/>
              </a:pPr>
              <a:t>31</a:t>
            </a:fld>
            <a:endParaRPr lang="en-US"/>
          </a:p>
        </p:txBody>
      </p:sp>
    </p:spTree>
    <p:extLst>
      <p:ext uri="{BB962C8B-B14F-4D97-AF65-F5344CB8AC3E}">
        <p14:creationId xmlns:p14="http://schemas.microsoft.com/office/powerpoint/2010/main" val="3792652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AF497-0308-47E4-9638-42E33961685F}"/>
              </a:ext>
            </a:extLst>
          </p:cNvPr>
          <p:cNvSpPr>
            <a:spLocks noGrp="1"/>
          </p:cNvSpPr>
          <p:nvPr>
            <p:ph type="title"/>
          </p:nvPr>
        </p:nvSpPr>
        <p:spPr/>
        <p:txBody>
          <a:bodyPr/>
          <a:lstStyle/>
          <a:p>
            <a:r>
              <a:rPr lang="zh-CN" altLang="en-US" dirty="0"/>
              <a:t>格式化字符串漏洞</a:t>
            </a:r>
          </a:p>
        </p:txBody>
      </p:sp>
      <p:sp>
        <p:nvSpPr>
          <p:cNvPr id="3" name="内容占位符 2">
            <a:extLst>
              <a:ext uri="{FF2B5EF4-FFF2-40B4-BE49-F238E27FC236}">
                <a16:creationId xmlns:a16="http://schemas.microsoft.com/office/drawing/2014/main" id="{B5B0C871-D498-45C4-8ACB-77C4310C739A}"/>
              </a:ext>
            </a:extLst>
          </p:cNvPr>
          <p:cNvSpPr>
            <a:spLocks noGrp="1"/>
          </p:cNvSpPr>
          <p:nvPr>
            <p:ph idx="1"/>
          </p:nvPr>
        </p:nvSpPr>
        <p:spPr/>
        <p:txBody>
          <a:bodyPr/>
          <a:lstStyle/>
          <a:p>
            <a:pPr>
              <a:lnSpc>
                <a:spcPct val="125000"/>
              </a:lnSpc>
            </a:pPr>
            <a:r>
              <a:rPr lang="zh-CN" altLang="en-US" b="0" dirty="0"/>
              <a:t>任意读：代码指针泄露</a:t>
            </a:r>
            <a:endParaRPr lang="en-US" altLang="zh-CN" b="0" dirty="0"/>
          </a:p>
          <a:p>
            <a:pPr>
              <a:lnSpc>
                <a:spcPct val="125000"/>
              </a:lnSpc>
            </a:pPr>
            <a:r>
              <a:rPr lang="zh-CN" altLang="en-US" b="0" dirty="0"/>
              <a:t>任意写：控制流劫持</a:t>
            </a:r>
            <a:endParaRPr lang="en-US" altLang="zh-CN" b="0" dirty="0"/>
          </a:p>
          <a:p>
            <a:pPr>
              <a:lnSpc>
                <a:spcPct val="125000"/>
              </a:lnSpc>
            </a:pPr>
            <a:r>
              <a:rPr lang="zh-CN" altLang="en-US" b="0" dirty="0"/>
              <a:t>可以绕过：</a:t>
            </a:r>
            <a:r>
              <a:rPr lang="en-US" altLang="zh-CN" b="0" dirty="0"/>
              <a:t>DEP(W^X),</a:t>
            </a:r>
            <a:r>
              <a:rPr lang="zh-CN" altLang="en-US" b="0" dirty="0"/>
              <a:t> </a:t>
            </a:r>
            <a:r>
              <a:rPr lang="en-US" altLang="zh-CN" b="0" dirty="0"/>
              <a:t>ASLR</a:t>
            </a:r>
            <a:endParaRPr lang="zh-CN" altLang="en-US" b="0" dirty="0"/>
          </a:p>
        </p:txBody>
      </p:sp>
      <p:sp>
        <p:nvSpPr>
          <p:cNvPr id="4" name="灯片编号占位符 3">
            <a:extLst>
              <a:ext uri="{FF2B5EF4-FFF2-40B4-BE49-F238E27FC236}">
                <a16:creationId xmlns:a16="http://schemas.microsoft.com/office/drawing/2014/main" id="{6C6CF945-C1F5-42AB-962A-657061E60E14}"/>
              </a:ext>
            </a:extLst>
          </p:cNvPr>
          <p:cNvSpPr>
            <a:spLocks noGrp="1"/>
          </p:cNvSpPr>
          <p:nvPr>
            <p:ph type="sldNum" sz="quarter" idx="10"/>
          </p:nvPr>
        </p:nvSpPr>
        <p:spPr/>
        <p:txBody>
          <a:bodyPr/>
          <a:lstStyle/>
          <a:p>
            <a:pPr>
              <a:defRPr/>
            </a:pPr>
            <a:fld id="{C9D1E93E-F34F-496D-BF1C-D8229D0E4D84}" type="slidenum">
              <a:rPr lang="en-US" smtClean="0"/>
              <a:pPr>
                <a:defRPr/>
              </a:pPr>
              <a:t>32</a:t>
            </a:fld>
            <a:endParaRPr lang="en-US"/>
          </a:p>
        </p:txBody>
      </p:sp>
    </p:spTree>
    <p:extLst>
      <p:ext uri="{BB962C8B-B14F-4D97-AF65-F5344CB8AC3E}">
        <p14:creationId xmlns:p14="http://schemas.microsoft.com/office/powerpoint/2010/main" val="1157044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1E5C5D4-8E0C-4345-AC83-49406C92B9B3}"/>
              </a:ext>
            </a:extLst>
          </p:cNvPr>
          <p:cNvSpPr>
            <a:spLocks noGrp="1"/>
          </p:cNvSpPr>
          <p:nvPr>
            <p:ph type="sldNum" sz="quarter" idx="10"/>
          </p:nvPr>
        </p:nvSpPr>
        <p:spPr/>
        <p:txBody>
          <a:bodyPr/>
          <a:lstStyle/>
          <a:p>
            <a:pPr>
              <a:defRPr/>
            </a:pPr>
            <a:fld id="{C9D1E93E-F34F-496D-BF1C-D8229D0E4D84}" type="slidenum">
              <a:rPr lang="en-US" smtClean="0"/>
              <a:pPr>
                <a:defRPr/>
              </a:pPr>
              <a:t>33</a:t>
            </a:fld>
            <a:endParaRPr lang="en-US"/>
          </a:p>
        </p:txBody>
      </p:sp>
      <p:sp>
        <p:nvSpPr>
          <p:cNvPr id="5" name="矩形 4">
            <a:extLst>
              <a:ext uri="{FF2B5EF4-FFF2-40B4-BE49-F238E27FC236}">
                <a16:creationId xmlns:a16="http://schemas.microsoft.com/office/drawing/2014/main" id="{29C4093D-2546-40E7-A82D-DD0DAF344CC1}"/>
              </a:ext>
            </a:extLst>
          </p:cNvPr>
          <p:cNvSpPr>
            <a:spLocks noChangeArrowheads="1"/>
          </p:cNvSpPr>
          <p:nvPr/>
        </p:nvSpPr>
        <p:spPr bwMode="auto">
          <a:xfrm>
            <a:off x="6477000" y="3392488"/>
            <a:ext cx="1655763" cy="1260475"/>
          </a:xfrm>
          <a:prstGeom prst="rect">
            <a:avLst/>
          </a:prstGeom>
          <a:solidFill>
            <a:srgbClr val="66FF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6" name="Rectangle 2">
            <a:extLst>
              <a:ext uri="{FF2B5EF4-FFF2-40B4-BE49-F238E27FC236}">
                <a16:creationId xmlns:a16="http://schemas.microsoft.com/office/drawing/2014/main" id="{599E3298-777C-47F1-9307-33AD3510C8E0}"/>
              </a:ext>
            </a:extLst>
          </p:cNvPr>
          <p:cNvSpPr>
            <a:spLocks noGrp="1" noChangeArrowheads="1"/>
          </p:cNvSpPr>
          <p:nvPr>
            <p:ph type="title"/>
          </p:nvPr>
        </p:nvSpPr>
        <p:spPr>
          <a:xfrm>
            <a:off x="685800" y="228600"/>
            <a:ext cx="7772400" cy="1143000"/>
          </a:xfrm>
        </p:spPr>
        <p:txBody>
          <a:bodyPr/>
          <a:lstStyle/>
          <a:p>
            <a:pPr eaLnBrk="1" hangingPunct="1"/>
            <a:r>
              <a:rPr lang="zh-CN" altLang="en-US" dirty="0"/>
              <a:t>堆溢出举例</a:t>
            </a:r>
            <a:endParaRPr lang="en-US" altLang="zh-TW" dirty="0"/>
          </a:p>
        </p:txBody>
      </p:sp>
      <p:sp>
        <p:nvSpPr>
          <p:cNvPr id="7" name="Rectangle 3">
            <a:extLst>
              <a:ext uri="{FF2B5EF4-FFF2-40B4-BE49-F238E27FC236}">
                <a16:creationId xmlns:a16="http://schemas.microsoft.com/office/drawing/2014/main" id="{9284E350-0945-4F5E-BB41-ADEBDFB27402}"/>
              </a:ext>
            </a:extLst>
          </p:cNvPr>
          <p:cNvSpPr txBox="1">
            <a:spLocks noChangeArrowheads="1"/>
          </p:cNvSpPr>
          <p:nvPr/>
        </p:nvSpPr>
        <p:spPr bwMode="auto">
          <a:xfrm>
            <a:off x="381000" y="1844675"/>
            <a:ext cx="7567613"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110000"/>
              <a:buFont typeface="Wingdings" pitchFamily="2" charset="2"/>
              <a:buChar char="§"/>
              <a:defRPr sz="28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itchFamily="34" charset="0"/>
              </a:defRPr>
            </a:lvl2pPr>
            <a:lvl3pPr marL="1143000" indent="-228600" algn="l" rtl="0" eaLnBrk="1" fontAlgn="base" hangingPunct="1">
              <a:spcBef>
                <a:spcPct val="20000"/>
              </a:spcBef>
              <a:spcAft>
                <a:spcPct val="0"/>
              </a:spcAft>
              <a:buChar char="•"/>
              <a:defRPr sz="22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Wingdings" pitchFamily="2" charset="2"/>
              <a:buNone/>
            </a:pPr>
            <a:r>
              <a:rPr lang="en-US" altLang="zh-TW" sz="2000" kern="0" dirty="0">
                <a:latin typeface="Courier New" panose="02070309020205020404" pitchFamily="49" charset="0"/>
              </a:rPr>
              <a:t>#define BUFSIZE 16 </a:t>
            </a:r>
          </a:p>
          <a:p>
            <a:pPr>
              <a:buFont typeface="Wingdings" pitchFamily="2" charset="2"/>
              <a:buNone/>
            </a:pPr>
            <a:r>
              <a:rPr lang="en-US" altLang="zh-TW" sz="2000" kern="0" dirty="0">
                <a:latin typeface="Courier New" panose="02070309020205020404" pitchFamily="49" charset="0"/>
              </a:rPr>
              <a:t>int main() </a:t>
            </a:r>
          </a:p>
          <a:p>
            <a:pPr>
              <a:buFont typeface="Wingdings" pitchFamily="2" charset="2"/>
              <a:buNone/>
            </a:pPr>
            <a:r>
              <a:rPr lang="en-US" altLang="zh-TW" sz="2000" kern="0" dirty="0">
                <a:latin typeface="Courier New" panose="02070309020205020404" pitchFamily="49" charset="0"/>
              </a:rPr>
              <a:t>{ int </a:t>
            </a:r>
            <a:r>
              <a:rPr lang="en-US" altLang="zh-TW" sz="2000" kern="0" dirty="0" err="1">
                <a:latin typeface="Courier New" panose="02070309020205020404" pitchFamily="49" charset="0"/>
              </a:rPr>
              <a:t>i</a:t>
            </a:r>
            <a:r>
              <a:rPr lang="en-US" altLang="zh-TW" sz="2000" kern="0" dirty="0">
                <a:latin typeface="Courier New" panose="02070309020205020404" pitchFamily="49" charset="0"/>
              </a:rPr>
              <a:t>=0; </a:t>
            </a:r>
          </a:p>
          <a:p>
            <a:pPr>
              <a:buFont typeface="Wingdings" pitchFamily="2" charset="2"/>
              <a:buNone/>
            </a:pPr>
            <a:r>
              <a:rPr lang="en-US" altLang="zh-TW" sz="2000" kern="0" dirty="0">
                <a:latin typeface="Courier New" panose="02070309020205020404" pitchFamily="49" charset="0"/>
              </a:rPr>
              <a:t>  char *</a:t>
            </a:r>
            <a:r>
              <a:rPr lang="en-US" altLang="zh-TW" sz="2000" kern="0" dirty="0">
                <a:solidFill>
                  <a:srgbClr val="FF0000"/>
                </a:solidFill>
                <a:latin typeface="Courier New" panose="02070309020205020404" pitchFamily="49" charset="0"/>
              </a:rPr>
              <a:t>buf1</a:t>
            </a:r>
            <a:r>
              <a:rPr lang="en-US" altLang="zh-TW" sz="2000" kern="0" dirty="0">
                <a:latin typeface="Courier New" panose="02070309020205020404" pitchFamily="49" charset="0"/>
              </a:rPr>
              <a:t> = (char *)malloc(BUFSIZE);</a:t>
            </a:r>
          </a:p>
          <a:p>
            <a:pPr>
              <a:buFont typeface="Wingdings" pitchFamily="2" charset="2"/>
              <a:buNone/>
            </a:pPr>
            <a:r>
              <a:rPr lang="en-US" altLang="zh-TW" sz="2000" kern="0" dirty="0">
                <a:latin typeface="Courier New" panose="02070309020205020404" pitchFamily="49" charset="0"/>
              </a:rPr>
              <a:t>  char *</a:t>
            </a:r>
            <a:r>
              <a:rPr lang="en-US" altLang="zh-TW" sz="2000" kern="0" dirty="0">
                <a:solidFill>
                  <a:srgbClr val="0000E6"/>
                </a:solidFill>
                <a:latin typeface="Courier New" panose="02070309020205020404" pitchFamily="49" charset="0"/>
              </a:rPr>
              <a:t>buf2</a:t>
            </a:r>
            <a:r>
              <a:rPr lang="en-US" altLang="zh-TW" sz="2000" kern="0" dirty="0">
                <a:latin typeface="Courier New" panose="02070309020205020404" pitchFamily="49" charset="0"/>
              </a:rPr>
              <a:t> = (char *)malloc(BUFSIZE); </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while((*(</a:t>
            </a:r>
            <a:r>
              <a:rPr lang="en-US" altLang="zh-TW" sz="2000" kern="0" dirty="0">
                <a:solidFill>
                  <a:srgbClr val="FF0000"/>
                </a:solidFill>
                <a:latin typeface="Courier New" panose="02070309020205020404" pitchFamily="49" charset="0"/>
              </a:rPr>
              <a:t>buf1</a:t>
            </a:r>
            <a:r>
              <a:rPr lang="en-US" altLang="zh-TW" sz="2000" kern="0" dirty="0">
                <a:latin typeface="Courier New" panose="02070309020205020404" pitchFamily="49" charset="0"/>
              </a:rPr>
              <a:t>+i)=</a:t>
            </a:r>
            <a:r>
              <a:rPr lang="en-US" altLang="zh-TW" sz="2000" kern="0" dirty="0" err="1">
                <a:latin typeface="Courier New" panose="02070309020205020404" pitchFamily="49" charset="0"/>
              </a:rPr>
              <a:t>getchar</a:t>
            </a:r>
            <a:r>
              <a:rPr lang="en-US" altLang="zh-TW" sz="2000" kern="0" dirty="0">
                <a:latin typeface="Courier New" panose="02070309020205020404" pitchFamily="49" charset="0"/>
              </a:rPr>
              <a:t>())!=EOF)</a:t>
            </a:r>
          </a:p>
          <a:p>
            <a:pPr>
              <a:buFont typeface="Wingdings" pitchFamily="2" charset="2"/>
              <a:buNone/>
            </a:pPr>
            <a:r>
              <a:rPr lang="en-US" altLang="zh-TW" sz="2000" kern="0" dirty="0">
                <a:latin typeface="Courier New" panose="02070309020205020404" pitchFamily="49" charset="0"/>
              </a:rPr>
              <a:t>   </a:t>
            </a:r>
            <a:r>
              <a:rPr lang="en-US" altLang="zh-TW" sz="2000" kern="0" dirty="0" err="1">
                <a:latin typeface="Courier New" panose="02070309020205020404" pitchFamily="49" charset="0"/>
              </a:rPr>
              <a:t>i</a:t>
            </a:r>
            <a:r>
              <a:rPr lang="en-US" altLang="zh-TW" sz="2000" kern="0" dirty="0">
                <a:latin typeface="Courier New" panose="02070309020205020404" pitchFamily="49" charset="0"/>
              </a:rPr>
              <a:t>++;</a:t>
            </a:r>
          </a:p>
          <a:p>
            <a:pPr>
              <a:buFont typeface="Wingdings" pitchFamily="2" charset="2"/>
              <a:buNone/>
            </a:pPr>
            <a:r>
              <a:rPr lang="en-US" altLang="zh-TW" sz="2000" kern="0" dirty="0">
                <a:latin typeface="Courier New" panose="02070309020205020404" pitchFamily="49" charset="0"/>
              </a:rPr>
              <a:t>                :  </a:t>
            </a:r>
          </a:p>
          <a:p>
            <a:pPr>
              <a:buFont typeface="Wingdings" pitchFamily="2" charset="2"/>
              <a:buNone/>
            </a:pPr>
            <a:r>
              <a:rPr lang="en-US" altLang="zh-TW" sz="2000" kern="0" dirty="0">
                <a:latin typeface="Courier New" panose="02070309020205020404" pitchFamily="49" charset="0"/>
              </a:rPr>
              <a:t>}</a:t>
            </a:r>
            <a:r>
              <a:rPr lang="en-US" altLang="zh-TW" sz="2000" kern="0" dirty="0"/>
              <a:t> </a:t>
            </a:r>
            <a:endParaRPr lang="zh-TW" altLang="en-US" sz="2000" kern="0" dirty="0"/>
          </a:p>
        </p:txBody>
      </p:sp>
      <p:sp>
        <p:nvSpPr>
          <p:cNvPr id="8" name="文字方塊 4">
            <a:extLst>
              <a:ext uri="{FF2B5EF4-FFF2-40B4-BE49-F238E27FC236}">
                <a16:creationId xmlns:a16="http://schemas.microsoft.com/office/drawing/2014/main" id="{A5A64835-1828-4DFB-BE64-602D823B4482}"/>
              </a:ext>
            </a:extLst>
          </p:cNvPr>
          <p:cNvSpPr txBox="1">
            <a:spLocks noChangeArrowheads="1"/>
          </p:cNvSpPr>
          <p:nvPr/>
        </p:nvSpPr>
        <p:spPr bwMode="auto">
          <a:xfrm>
            <a:off x="6477000" y="3176588"/>
            <a:ext cx="1655763" cy="831850"/>
          </a:xfrm>
          <a:prstGeom prst="rect">
            <a:avLst/>
          </a:prstGeom>
          <a:noFill/>
          <a:ln w="19050">
            <a:solidFill>
              <a:srgbClr val="0000E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aseline="30000"/>
          </a:p>
          <a:p>
            <a:pPr eaLnBrk="1" hangingPunct="1">
              <a:spcBef>
                <a:spcPct val="0"/>
              </a:spcBef>
              <a:buClrTx/>
              <a:buSzTx/>
              <a:buFontTx/>
              <a:buNone/>
            </a:pPr>
            <a:r>
              <a:rPr lang="en-US" altLang="zh-TW" sz="1800"/>
              <a:t>Sensitive data</a:t>
            </a:r>
          </a:p>
          <a:p>
            <a:pPr eaLnBrk="1" hangingPunct="1">
              <a:spcBef>
                <a:spcPct val="0"/>
              </a:spcBef>
              <a:buClrTx/>
              <a:buSzTx/>
              <a:buFontTx/>
              <a:buNone/>
            </a:pPr>
            <a:endParaRPr lang="zh-TW" altLang="en-US" sz="1800"/>
          </a:p>
        </p:txBody>
      </p:sp>
      <p:sp>
        <p:nvSpPr>
          <p:cNvPr id="9" name="文字方塊 5">
            <a:extLst>
              <a:ext uri="{FF2B5EF4-FFF2-40B4-BE49-F238E27FC236}">
                <a16:creationId xmlns:a16="http://schemas.microsoft.com/office/drawing/2014/main" id="{6AFE73AD-5C8E-4A93-8F7C-912A955D06AB}"/>
              </a:ext>
            </a:extLst>
          </p:cNvPr>
          <p:cNvSpPr txBox="1">
            <a:spLocks noChangeArrowheads="1"/>
          </p:cNvSpPr>
          <p:nvPr/>
        </p:nvSpPr>
        <p:spPr bwMode="auto">
          <a:xfrm>
            <a:off x="6477000" y="4005263"/>
            <a:ext cx="1655763" cy="64611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aseline="30000">
              <a:solidFill>
                <a:srgbClr val="FF0000"/>
              </a:solidFill>
            </a:endParaRPr>
          </a:p>
          <a:p>
            <a:pPr eaLnBrk="1" hangingPunct="1">
              <a:spcBef>
                <a:spcPct val="0"/>
              </a:spcBef>
              <a:buClrTx/>
              <a:buSzTx/>
              <a:buFontTx/>
              <a:buNone/>
            </a:pPr>
            <a:endParaRPr lang="en-US" altLang="zh-TW" sz="1800" baseline="30000">
              <a:solidFill>
                <a:srgbClr val="FF0000"/>
              </a:solidFill>
            </a:endParaRPr>
          </a:p>
          <a:p>
            <a:pPr eaLnBrk="1" hangingPunct="1">
              <a:spcBef>
                <a:spcPct val="0"/>
              </a:spcBef>
              <a:buClrTx/>
              <a:buSzTx/>
              <a:buFontTx/>
              <a:buNone/>
            </a:pPr>
            <a:endParaRPr lang="en-US" altLang="zh-TW" sz="1800" baseline="30000">
              <a:solidFill>
                <a:srgbClr val="FF0000"/>
              </a:solidFill>
            </a:endParaRPr>
          </a:p>
        </p:txBody>
      </p:sp>
      <p:cxnSp>
        <p:nvCxnSpPr>
          <p:cNvPr id="10" name="直線接點 7">
            <a:extLst>
              <a:ext uri="{FF2B5EF4-FFF2-40B4-BE49-F238E27FC236}">
                <a16:creationId xmlns:a16="http://schemas.microsoft.com/office/drawing/2014/main" id="{8FBC582C-737B-4143-8C6E-D44CCF0F0861}"/>
              </a:ext>
            </a:extLst>
          </p:cNvPr>
          <p:cNvCxnSpPr>
            <a:cxnSpLocks noChangeShapeType="1"/>
          </p:cNvCxnSpPr>
          <p:nvPr/>
        </p:nvCxnSpPr>
        <p:spPr bwMode="auto">
          <a:xfrm>
            <a:off x="6477000" y="3392488"/>
            <a:ext cx="1655763" cy="0"/>
          </a:xfrm>
          <a:prstGeom prst="line">
            <a:avLst/>
          </a:prstGeom>
          <a:noFill/>
          <a:ln w="19050" algn="ctr">
            <a:solidFill>
              <a:srgbClr val="0000E6"/>
            </a:solidFill>
            <a:round/>
            <a:headEnd/>
            <a:tailEnd/>
          </a:ln>
          <a:extLst>
            <a:ext uri="{909E8E84-426E-40DD-AFC4-6F175D3DCCD1}">
              <a14:hiddenFill xmlns:a14="http://schemas.microsoft.com/office/drawing/2010/main">
                <a:noFill/>
              </a14:hiddenFill>
            </a:ext>
          </a:extLst>
        </p:spPr>
      </p:cxnSp>
      <p:cxnSp>
        <p:nvCxnSpPr>
          <p:cNvPr id="11" name="直線接點 9">
            <a:extLst>
              <a:ext uri="{FF2B5EF4-FFF2-40B4-BE49-F238E27FC236}">
                <a16:creationId xmlns:a16="http://schemas.microsoft.com/office/drawing/2014/main" id="{60250D34-1E28-484F-8773-6B2EB605B101}"/>
              </a:ext>
            </a:extLst>
          </p:cNvPr>
          <p:cNvCxnSpPr>
            <a:cxnSpLocks noChangeShapeType="1"/>
          </p:cNvCxnSpPr>
          <p:nvPr/>
        </p:nvCxnSpPr>
        <p:spPr bwMode="auto">
          <a:xfrm>
            <a:off x="6477000" y="3681413"/>
            <a:ext cx="1655763" cy="0"/>
          </a:xfrm>
          <a:prstGeom prst="line">
            <a:avLst/>
          </a:prstGeom>
          <a:noFill/>
          <a:ln w="19050" algn="ctr">
            <a:solidFill>
              <a:srgbClr val="0000E6"/>
            </a:solidFill>
            <a:round/>
            <a:headEnd/>
            <a:tailEnd/>
          </a:ln>
          <a:extLst>
            <a:ext uri="{909E8E84-426E-40DD-AFC4-6F175D3DCCD1}">
              <a14:hiddenFill xmlns:a14="http://schemas.microsoft.com/office/drawing/2010/main">
                <a:noFill/>
              </a14:hiddenFill>
            </a:ext>
          </a:extLst>
        </p:spPr>
      </p:cxnSp>
      <p:cxnSp>
        <p:nvCxnSpPr>
          <p:cNvPr id="12" name="直線接點 10">
            <a:extLst>
              <a:ext uri="{FF2B5EF4-FFF2-40B4-BE49-F238E27FC236}">
                <a16:creationId xmlns:a16="http://schemas.microsoft.com/office/drawing/2014/main" id="{0E1475D8-68C2-4E15-B581-C978C961F62E}"/>
              </a:ext>
            </a:extLst>
          </p:cNvPr>
          <p:cNvCxnSpPr>
            <a:cxnSpLocks noChangeShapeType="1"/>
          </p:cNvCxnSpPr>
          <p:nvPr/>
        </p:nvCxnSpPr>
        <p:spPr bwMode="auto">
          <a:xfrm>
            <a:off x="6477000" y="4291013"/>
            <a:ext cx="1655763"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13" name="直線接點 11">
            <a:extLst>
              <a:ext uri="{FF2B5EF4-FFF2-40B4-BE49-F238E27FC236}">
                <a16:creationId xmlns:a16="http://schemas.microsoft.com/office/drawing/2014/main" id="{719546C6-532E-474F-BA29-3C3C69067C21}"/>
              </a:ext>
            </a:extLst>
          </p:cNvPr>
          <p:cNvCxnSpPr>
            <a:cxnSpLocks noChangeShapeType="1"/>
          </p:cNvCxnSpPr>
          <p:nvPr/>
        </p:nvCxnSpPr>
        <p:spPr bwMode="auto">
          <a:xfrm>
            <a:off x="6477000" y="4506913"/>
            <a:ext cx="1655763"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14" name="直線單箭頭接點 2">
            <a:extLst>
              <a:ext uri="{FF2B5EF4-FFF2-40B4-BE49-F238E27FC236}">
                <a16:creationId xmlns:a16="http://schemas.microsoft.com/office/drawing/2014/main" id="{B88420C4-728E-4045-B266-A3D1CBA3B6D3}"/>
              </a:ext>
            </a:extLst>
          </p:cNvPr>
          <p:cNvCxnSpPr>
            <a:cxnSpLocks noChangeShapeType="1"/>
          </p:cNvCxnSpPr>
          <p:nvPr/>
        </p:nvCxnSpPr>
        <p:spPr bwMode="auto">
          <a:xfrm flipH="1">
            <a:off x="8132763" y="4651375"/>
            <a:ext cx="288925" cy="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5" name="文字方塊 3">
            <a:extLst>
              <a:ext uri="{FF2B5EF4-FFF2-40B4-BE49-F238E27FC236}">
                <a16:creationId xmlns:a16="http://schemas.microsoft.com/office/drawing/2014/main" id="{9B5AA47D-BA28-4E71-B142-D917BDEBD529}"/>
              </a:ext>
            </a:extLst>
          </p:cNvPr>
          <p:cNvSpPr txBox="1">
            <a:spLocks noChangeArrowheads="1"/>
          </p:cNvSpPr>
          <p:nvPr/>
        </p:nvSpPr>
        <p:spPr bwMode="auto">
          <a:xfrm>
            <a:off x="8421688" y="4506913"/>
            <a:ext cx="647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200" b="1">
                <a:solidFill>
                  <a:srgbClr val="FF0000"/>
                </a:solidFill>
                <a:latin typeface="Courier New" panose="02070309020205020404" pitchFamily="49" charset="0"/>
                <a:cs typeface="Courier New" panose="02070309020205020404" pitchFamily="49" charset="0"/>
              </a:rPr>
              <a:t>buf1</a:t>
            </a:r>
            <a:endParaRPr lang="zh-TW" altLang="en-US" sz="1200" b="1">
              <a:solidFill>
                <a:srgbClr val="FF0000"/>
              </a:solidFill>
              <a:latin typeface="Courier New" panose="02070309020205020404" pitchFamily="49" charset="0"/>
              <a:cs typeface="Courier New" panose="02070309020205020404" pitchFamily="49" charset="0"/>
            </a:endParaRPr>
          </a:p>
        </p:txBody>
      </p:sp>
      <p:cxnSp>
        <p:nvCxnSpPr>
          <p:cNvPr id="16" name="直線單箭頭接點 14">
            <a:extLst>
              <a:ext uri="{FF2B5EF4-FFF2-40B4-BE49-F238E27FC236}">
                <a16:creationId xmlns:a16="http://schemas.microsoft.com/office/drawing/2014/main" id="{34B9CC58-EE43-4808-8846-17901BF6B61D}"/>
              </a:ext>
            </a:extLst>
          </p:cNvPr>
          <p:cNvCxnSpPr>
            <a:cxnSpLocks noChangeShapeType="1"/>
          </p:cNvCxnSpPr>
          <p:nvPr/>
        </p:nvCxnSpPr>
        <p:spPr bwMode="auto">
          <a:xfrm flipH="1">
            <a:off x="8132763" y="3979863"/>
            <a:ext cx="288925" cy="0"/>
          </a:xfrm>
          <a:prstGeom prst="straightConnector1">
            <a:avLst/>
          </a:prstGeom>
          <a:noFill/>
          <a:ln w="19050" algn="ctr">
            <a:solidFill>
              <a:srgbClr val="0000E6"/>
            </a:solidFill>
            <a:round/>
            <a:headEnd/>
            <a:tailEnd type="arrow" w="med" len="med"/>
          </a:ln>
          <a:extLst>
            <a:ext uri="{909E8E84-426E-40DD-AFC4-6F175D3DCCD1}">
              <a14:hiddenFill xmlns:a14="http://schemas.microsoft.com/office/drawing/2010/main">
                <a:noFill/>
              </a14:hiddenFill>
            </a:ext>
          </a:extLst>
        </p:spPr>
      </p:cxnSp>
      <p:sp>
        <p:nvSpPr>
          <p:cNvPr id="17" name="文字方塊 15">
            <a:extLst>
              <a:ext uri="{FF2B5EF4-FFF2-40B4-BE49-F238E27FC236}">
                <a16:creationId xmlns:a16="http://schemas.microsoft.com/office/drawing/2014/main" id="{2A385ACA-5685-459A-AC15-C4659F5C49B7}"/>
              </a:ext>
            </a:extLst>
          </p:cNvPr>
          <p:cNvSpPr txBox="1">
            <a:spLocks noChangeArrowheads="1"/>
          </p:cNvSpPr>
          <p:nvPr/>
        </p:nvSpPr>
        <p:spPr bwMode="auto">
          <a:xfrm>
            <a:off x="8421688" y="3835400"/>
            <a:ext cx="647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200" b="1">
                <a:solidFill>
                  <a:srgbClr val="0000E6"/>
                </a:solidFill>
                <a:latin typeface="Courier New" panose="02070309020205020404" pitchFamily="49" charset="0"/>
                <a:cs typeface="Courier New" panose="02070309020205020404" pitchFamily="49" charset="0"/>
              </a:rPr>
              <a:t>buf2</a:t>
            </a:r>
            <a:endParaRPr lang="zh-TW" altLang="en-US" sz="1200" b="1">
              <a:solidFill>
                <a:srgbClr val="0000E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37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1E5C5D4-8E0C-4345-AC83-49406C92B9B3}"/>
              </a:ext>
            </a:extLst>
          </p:cNvPr>
          <p:cNvSpPr>
            <a:spLocks noGrp="1"/>
          </p:cNvSpPr>
          <p:nvPr>
            <p:ph type="sldNum" sz="quarter" idx="10"/>
          </p:nvPr>
        </p:nvSpPr>
        <p:spPr/>
        <p:txBody>
          <a:bodyPr/>
          <a:lstStyle/>
          <a:p>
            <a:pPr>
              <a:defRPr/>
            </a:pPr>
            <a:fld id="{C9D1E93E-F34F-496D-BF1C-D8229D0E4D84}" type="slidenum">
              <a:rPr lang="en-US" smtClean="0"/>
              <a:pPr>
                <a:defRPr/>
              </a:pPr>
              <a:t>34</a:t>
            </a:fld>
            <a:endParaRPr lang="en-US"/>
          </a:p>
        </p:txBody>
      </p:sp>
      <p:sp>
        <p:nvSpPr>
          <p:cNvPr id="5" name="Rectangle 2">
            <a:extLst>
              <a:ext uri="{FF2B5EF4-FFF2-40B4-BE49-F238E27FC236}">
                <a16:creationId xmlns:a16="http://schemas.microsoft.com/office/drawing/2014/main" id="{99CCB0B2-D03D-4522-9ACE-DB16C40F81E7}"/>
              </a:ext>
            </a:extLst>
          </p:cNvPr>
          <p:cNvSpPr>
            <a:spLocks noGrp="1" noChangeArrowheads="1"/>
          </p:cNvSpPr>
          <p:nvPr>
            <p:ph type="title"/>
          </p:nvPr>
        </p:nvSpPr>
        <p:spPr>
          <a:xfrm>
            <a:off x="685800" y="228600"/>
            <a:ext cx="7772400" cy="1143000"/>
          </a:xfrm>
        </p:spPr>
        <p:txBody>
          <a:bodyPr/>
          <a:lstStyle/>
          <a:p>
            <a:pPr eaLnBrk="1" hangingPunct="1"/>
            <a:r>
              <a:rPr lang="en-US" altLang="zh-TW" b="1" dirty="0"/>
              <a:t>BSS</a:t>
            </a:r>
            <a:r>
              <a:rPr lang="en-US" altLang="zh-TW" dirty="0"/>
              <a:t> </a:t>
            </a:r>
            <a:r>
              <a:rPr lang="zh-CN" altLang="en-US" dirty="0"/>
              <a:t>溢出举例</a:t>
            </a:r>
            <a:endParaRPr lang="en-US" altLang="zh-TW" dirty="0"/>
          </a:p>
        </p:txBody>
      </p:sp>
      <p:sp>
        <p:nvSpPr>
          <p:cNvPr id="6" name="Rectangle 3">
            <a:extLst>
              <a:ext uri="{FF2B5EF4-FFF2-40B4-BE49-F238E27FC236}">
                <a16:creationId xmlns:a16="http://schemas.microsoft.com/office/drawing/2014/main" id="{2C3509F3-01E4-47C1-9C4C-184DB34E8346}"/>
              </a:ext>
            </a:extLst>
          </p:cNvPr>
          <p:cNvSpPr txBox="1">
            <a:spLocks noChangeArrowheads="1"/>
          </p:cNvSpPr>
          <p:nvPr/>
        </p:nvSpPr>
        <p:spPr bwMode="auto">
          <a:xfrm>
            <a:off x="381000" y="1905000"/>
            <a:ext cx="7496175"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110000"/>
              <a:buFont typeface="Wingdings" pitchFamily="2" charset="2"/>
              <a:buChar char="§"/>
              <a:defRPr sz="28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itchFamily="34" charset="0"/>
              </a:defRPr>
            </a:lvl2pPr>
            <a:lvl3pPr marL="1143000" indent="-228600" algn="l" rtl="0" eaLnBrk="1" fontAlgn="base" hangingPunct="1">
              <a:spcBef>
                <a:spcPct val="20000"/>
              </a:spcBef>
              <a:spcAft>
                <a:spcPct val="0"/>
              </a:spcAft>
              <a:buChar char="•"/>
              <a:defRPr sz="22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Wingdings" pitchFamily="2" charset="2"/>
              <a:buNone/>
            </a:pPr>
            <a:r>
              <a:rPr lang="en-US" altLang="zh-TW" sz="2000" kern="0" dirty="0">
                <a:latin typeface="Courier New" panose="02070309020205020404" pitchFamily="49" charset="0"/>
              </a:rPr>
              <a:t>#define BUFSIZE 16</a:t>
            </a:r>
            <a:r>
              <a:rPr lang="en-US" altLang="zh-TW" sz="2000" kern="0" dirty="0"/>
              <a:t> </a:t>
            </a:r>
            <a:endParaRPr lang="en-US" altLang="zh-TW" sz="2000" kern="0" dirty="0">
              <a:latin typeface="Courier New" panose="02070309020205020404" pitchFamily="49" charset="0"/>
            </a:endParaRPr>
          </a:p>
          <a:p>
            <a:pPr>
              <a:buFont typeface="Wingdings" pitchFamily="2" charset="2"/>
              <a:buNone/>
            </a:pPr>
            <a:r>
              <a:rPr lang="en-US" altLang="zh-TW" sz="2000" kern="0" dirty="0">
                <a:latin typeface="Courier New" panose="02070309020205020404" pitchFamily="49" charset="0"/>
              </a:rPr>
              <a:t>int main(int </a:t>
            </a:r>
            <a:r>
              <a:rPr lang="en-US" altLang="zh-TW" sz="2000" kern="0" dirty="0" err="1">
                <a:latin typeface="Courier New" panose="02070309020205020404" pitchFamily="49" charset="0"/>
              </a:rPr>
              <a:t>argc</a:t>
            </a:r>
            <a:r>
              <a:rPr lang="en-US" altLang="zh-TW" sz="2000" kern="0" dirty="0">
                <a:latin typeface="Courier New" panose="02070309020205020404" pitchFamily="49" charset="0"/>
              </a:rPr>
              <a:t>, char **</a:t>
            </a:r>
            <a:r>
              <a:rPr lang="en-US" altLang="zh-TW" sz="2000" kern="0" dirty="0" err="1">
                <a:latin typeface="Courier New" panose="02070309020205020404" pitchFamily="49" charset="0"/>
              </a:rPr>
              <a:t>argv</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FILE *</a:t>
            </a:r>
            <a:r>
              <a:rPr lang="en-US" altLang="zh-TW" sz="2000" kern="0" dirty="0" err="1">
                <a:latin typeface="Courier New" panose="02070309020205020404" pitchFamily="49" charset="0"/>
              </a:rPr>
              <a:t>tmpfd</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static char </a:t>
            </a:r>
            <a:r>
              <a:rPr lang="en-US" altLang="zh-TW" sz="2000" kern="0" dirty="0" err="1">
                <a:solidFill>
                  <a:srgbClr val="FF0000"/>
                </a:solidFill>
                <a:latin typeface="Courier New" panose="02070309020205020404" pitchFamily="49" charset="0"/>
              </a:rPr>
              <a:t>buf</a:t>
            </a:r>
            <a:r>
              <a:rPr lang="en-US" altLang="zh-TW" sz="2000" kern="0" dirty="0">
                <a:latin typeface="Courier New" panose="02070309020205020404" pitchFamily="49" charset="0"/>
              </a:rPr>
              <a:t>[BUFSIZE], char *</a:t>
            </a:r>
            <a:r>
              <a:rPr lang="en-US" altLang="zh-TW" sz="2000" kern="0" dirty="0" err="1">
                <a:solidFill>
                  <a:srgbClr val="0000E6"/>
                </a:solidFill>
                <a:latin typeface="Courier New" panose="02070309020205020404" pitchFamily="49" charset="0"/>
              </a:rPr>
              <a:t>tmpfile</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r>
              <a:rPr lang="en-US" altLang="zh-TW" sz="2000" kern="0" dirty="0" err="1">
                <a:solidFill>
                  <a:srgbClr val="0000E6"/>
                </a:solidFill>
                <a:latin typeface="Courier New" panose="02070309020205020404" pitchFamily="49" charset="0"/>
              </a:rPr>
              <a:t>tmpfile</a:t>
            </a:r>
            <a:r>
              <a:rPr lang="en-US" altLang="zh-TW" sz="2000" kern="0" dirty="0">
                <a:latin typeface="Courier New" panose="02070309020205020404" pitchFamily="49" charset="0"/>
              </a:rPr>
              <a:t> = "/</a:t>
            </a:r>
            <a:r>
              <a:rPr lang="en-US" altLang="zh-TW" sz="2000" kern="0" dirty="0" err="1">
                <a:latin typeface="Courier New" panose="02070309020205020404" pitchFamily="49" charset="0"/>
              </a:rPr>
              <a:t>tmp</a:t>
            </a:r>
            <a:r>
              <a:rPr lang="en-US" altLang="zh-TW" sz="2000" kern="0" dirty="0">
                <a:latin typeface="Courier New" panose="02070309020205020404" pitchFamily="49" charset="0"/>
              </a:rPr>
              <a:t>/</a:t>
            </a:r>
            <a:r>
              <a:rPr lang="en-US" altLang="zh-TW" sz="2000" kern="0" dirty="0" err="1">
                <a:latin typeface="Courier New" panose="02070309020205020404" pitchFamily="49" charset="0"/>
              </a:rPr>
              <a:t>vulprog.tmp</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gets(</a:t>
            </a:r>
            <a:r>
              <a:rPr lang="en-US" altLang="zh-TW" sz="2000" kern="0" dirty="0" err="1">
                <a:solidFill>
                  <a:srgbClr val="FF0000"/>
                </a:solidFill>
                <a:latin typeface="Courier New" panose="02070309020205020404" pitchFamily="49" charset="0"/>
              </a:rPr>
              <a:t>buf</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r>
              <a:rPr lang="en-US" altLang="zh-TW" sz="2000" kern="0" dirty="0" err="1">
                <a:latin typeface="Courier New" panose="02070309020205020404" pitchFamily="49" charset="0"/>
              </a:rPr>
              <a:t>tmpfd</a:t>
            </a:r>
            <a:r>
              <a:rPr lang="en-US" altLang="zh-TW" sz="2000" kern="0" dirty="0">
                <a:latin typeface="Courier New" panose="02070309020205020404" pitchFamily="49" charset="0"/>
              </a:rPr>
              <a:t> = </a:t>
            </a:r>
            <a:r>
              <a:rPr lang="en-US" altLang="zh-TW" sz="2000" kern="0" dirty="0" err="1">
                <a:latin typeface="Courier New" panose="02070309020205020404" pitchFamily="49" charset="0"/>
              </a:rPr>
              <a:t>fopen</a:t>
            </a:r>
            <a:r>
              <a:rPr lang="en-US" altLang="zh-TW" sz="2000" kern="0" dirty="0">
                <a:latin typeface="Courier New" panose="02070309020205020404" pitchFamily="49" charset="0"/>
              </a:rPr>
              <a:t>(</a:t>
            </a:r>
            <a:r>
              <a:rPr lang="en-US" altLang="zh-TW" sz="2000" kern="0" dirty="0" err="1">
                <a:solidFill>
                  <a:srgbClr val="0000E6"/>
                </a:solidFill>
                <a:latin typeface="Courier New" panose="02070309020205020404" pitchFamily="49" charset="0"/>
              </a:rPr>
              <a:t>tmpfile</a:t>
            </a:r>
            <a:r>
              <a:rPr lang="en-US" altLang="zh-TW" sz="2000" kern="0" dirty="0">
                <a:latin typeface="Courier New" panose="02070309020205020404" pitchFamily="49" charset="0"/>
              </a:rPr>
              <a:t>, "w");</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endParaRPr lang="zh-TW" altLang="en-US" sz="2000" kern="0" dirty="0">
              <a:latin typeface="Courier New" panose="02070309020205020404" pitchFamily="49" charset="0"/>
            </a:endParaRPr>
          </a:p>
        </p:txBody>
      </p:sp>
      <p:sp>
        <p:nvSpPr>
          <p:cNvPr id="7" name="矩形 6">
            <a:extLst>
              <a:ext uri="{FF2B5EF4-FFF2-40B4-BE49-F238E27FC236}">
                <a16:creationId xmlns:a16="http://schemas.microsoft.com/office/drawing/2014/main" id="{3B7A07EA-57AB-40BA-8AE3-CF20075DA5D2}"/>
              </a:ext>
            </a:extLst>
          </p:cNvPr>
          <p:cNvSpPr>
            <a:spLocks noChangeArrowheads="1"/>
          </p:cNvSpPr>
          <p:nvPr/>
        </p:nvSpPr>
        <p:spPr bwMode="auto">
          <a:xfrm>
            <a:off x="6686550" y="3465513"/>
            <a:ext cx="1655763" cy="3133725"/>
          </a:xfrm>
          <a:prstGeom prst="rect">
            <a:avLst/>
          </a:prstGeom>
          <a:solidFill>
            <a:srgbClr val="66FF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8" name="文字方塊 5">
            <a:extLst>
              <a:ext uri="{FF2B5EF4-FFF2-40B4-BE49-F238E27FC236}">
                <a16:creationId xmlns:a16="http://schemas.microsoft.com/office/drawing/2014/main" id="{F5BCBAE1-4F9A-4877-92D7-6C06FA4D769F}"/>
              </a:ext>
            </a:extLst>
          </p:cNvPr>
          <p:cNvSpPr txBox="1">
            <a:spLocks noChangeArrowheads="1"/>
          </p:cNvSpPr>
          <p:nvPr/>
        </p:nvSpPr>
        <p:spPr bwMode="auto">
          <a:xfrm>
            <a:off x="6696075" y="5403849"/>
            <a:ext cx="1619250" cy="368300"/>
          </a:xfrm>
          <a:prstGeom prst="rect">
            <a:avLst/>
          </a:prstGeom>
          <a:noFill/>
          <a:ln w="19050">
            <a:solidFill>
              <a:srgbClr val="0000E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800" dirty="0" err="1"/>
              <a:t>tmpfile</a:t>
            </a:r>
            <a:endParaRPr lang="zh-TW" altLang="en-US" sz="1800" dirty="0"/>
          </a:p>
        </p:txBody>
      </p:sp>
      <p:sp>
        <p:nvSpPr>
          <p:cNvPr id="9" name="文字方塊 6">
            <a:extLst>
              <a:ext uri="{FF2B5EF4-FFF2-40B4-BE49-F238E27FC236}">
                <a16:creationId xmlns:a16="http://schemas.microsoft.com/office/drawing/2014/main" id="{C32FB1D0-BA9D-4CAE-AA0D-3A63AE92001F}"/>
              </a:ext>
            </a:extLst>
          </p:cNvPr>
          <p:cNvSpPr txBox="1">
            <a:spLocks noChangeArrowheads="1"/>
          </p:cNvSpPr>
          <p:nvPr/>
        </p:nvSpPr>
        <p:spPr bwMode="auto">
          <a:xfrm>
            <a:off x="6696075" y="5768975"/>
            <a:ext cx="1619250" cy="8302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en-US" altLang="zh-TW" sz="1800" baseline="30000">
              <a:solidFill>
                <a:srgbClr val="FF0000"/>
              </a:solidFill>
            </a:endParaRPr>
          </a:p>
          <a:p>
            <a:pPr eaLnBrk="1" hangingPunct="1">
              <a:spcBef>
                <a:spcPct val="0"/>
              </a:spcBef>
              <a:buClrTx/>
              <a:buSzTx/>
              <a:buFontTx/>
              <a:buNone/>
            </a:pPr>
            <a:endParaRPr lang="en-US" altLang="zh-TW" sz="1800" baseline="30000">
              <a:solidFill>
                <a:srgbClr val="FF0000"/>
              </a:solidFill>
            </a:endParaRPr>
          </a:p>
          <a:p>
            <a:pPr eaLnBrk="1" hangingPunct="1">
              <a:spcBef>
                <a:spcPct val="0"/>
              </a:spcBef>
              <a:buClrTx/>
              <a:buSzTx/>
              <a:buFontTx/>
              <a:buNone/>
            </a:pPr>
            <a:endParaRPr lang="en-US" altLang="zh-TW" sz="1800" baseline="30000">
              <a:solidFill>
                <a:srgbClr val="FF0000"/>
              </a:solidFill>
            </a:endParaRPr>
          </a:p>
          <a:p>
            <a:pPr eaLnBrk="1" hangingPunct="1">
              <a:spcBef>
                <a:spcPct val="0"/>
              </a:spcBef>
              <a:buClrTx/>
              <a:buSzTx/>
              <a:buFontTx/>
              <a:buNone/>
            </a:pPr>
            <a:r>
              <a:rPr lang="en-US" altLang="zh-TW" sz="1800" baseline="30000">
                <a:solidFill>
                  <a:srgbClr val="FF0000"/>
                </a:solidFill>
              </a:rPr>
              <a:t>buf</a:t>
            </a:r>
          </a:p>
        </p:txBody>
      </p:sp>
      <p:cxnSp>
        <p:nvCxnSpPr>
          <p:cNvPr id="10" name="直線接點 9">
            <a:extLst>
              <a:ext uri="{FF2B5EF4-FFF2-40B4-BE49-F238E27FC236}">
                <a16:creationId xmlns:a16="http://schemas.microsoft.com/office/drawing/2014/main" id="{1CA99A48-5225-4539-8465-9822B5158403}"/>
              </a:ext>
            </a:extLst>
          </p:cNvPr>
          <p:cNvCxnSpPr>
            <a:cxnSpLocks noChangeShapeType="1"/>
          </p:cNvCxnSpPr>
          <p:nvPr/>
        </p:nvCxnSpPr>
        <p:spPr bwMode="auto">
          <a:xfrm>
            <a:off x="6686550" y="6056313"/>
            <a:ext cx="1628775"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11" name="直線接點 10">
            <a:extLst>
              <a:ext uri="{FF2B5EF4-FFF2-40B4-BE49-F238E27FC236}">
                <a16:creationId xmlns:a16="http://schemas.microsoft.com/office/drawing/2014/main" id="{0BCBBFB7-4EF9-43F2-BC58-88AC60BC1556}"/>
              </a:ext>
            </a:extLst>
          </p:cNvPr>
          <p:cNvCxnSpPr>
            <a:cxnSpLocks noChangeShapeType="1"/>
          </p:cNvCxnSpPr>
          <p:nvPr/>
        </p:nvCxnSpPr>
        <p:spPr bwMode="auto">
          <a:xfrm>
            <a:off x="6686550" y="6272213"/>
            <a:ext cx="1592263" cy="0"/>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sp>
        <p:nvSpPr>
          <p:cNvPr id="12" name="文字方塊 11">
            <a:extLst>
              <a:ext uri="{FF2B5EF4-FFF2-40B4-BE49-F238E27FC236}">
                <a16:creationId xmlns:a16="http://schemas.microsoft.com/office/drawing/2014/main" id="{4F87AC73-D0E8-4934-ACA0-B56616F5696D}"/>
              </a:ext>
            </a:extLst>
          </p:cNvPr>
          <p:cNvSpPr txBox="1">
            <a:spLocks noChangeArrowheads="1"/>
          </p:cNvSpPr>
          <p:nvPr/>
        </p:nvSpPr>
        <p:spPr bwMode="auto">
          <a:xfrm>
            <a:off x="6659563" y="1196975"/>
            <a:ext cx="1619250" cy="1785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en-US" altLang="zh-TW" sz="1000" b="1" dirty="0"/>
              <a:t>\0</a:t>
            </a:r>
          </a:p>
          <a:p>
            <a:pPr algn="ctr" eaLnBrk="1" hangingPunct="1">
              <a:spcBef>
                <a:spcPct val="0"/>
              </a:spcBef>
              <a:buClrTx/>
              <a:buSzTx/>
              <a:buFontTx/>
              <a:buNone/>
            </a:pPr>
            <a:r>
              <a:rPr lang="en-US" altLang="zh-TW" sz="1000" b="1" dirty="0"/>
              <a:t>p</a:t>
            </a:r>
          </a:p>
          <a:p>
            <a:pPr algn="ctr" eaLnBrk="1" hangingPunct="1">
              <a:spcBef>
                <a:spcPct val="0"/>
              </a:spcBef>
              <a:buClrTx/>
              <a:buSzTx/>
              <a:buFontTx/>
              <a:buNone/>
            </a:pPr>
            <a:r>
              <a:rPr lang="en-US" altLang="zh-TW" sz="1000" b="1" dirty="0"/>
              <a:t>m</a:t>
            </a:r>
          </a:p>
          <a:p>
            <a:pPr algn="ctr" eaLnBrk="1" hangingPunct="1">
              <a:spcBef>
                <a:spcPct val="0"/>
              </a:spcBef>
              <a:buClrTx/>
              <a:buSzTx/>
              <a:buFontTx/>
              <a:buNone/>
            </a:pPr>
            <a:r>
              <a:rPr lang="en-US" altLang="zh-TW" sz="1000" b="1" dirty="0"/>
              <a:t>t</a:t>
            </a:r>
          </a:p>
          <a:p>
            <a:pPr algn="ctr" eaLnBrk="1" hangingPunct="1">
              <a:spcBef>
                <a:spcPct val="0"/>
              </a:spcBef>
              <a:buClrTx/>
              <a:buSzTx/>
              <a:buFontTx/>
              <a:buNone/>
            </a:pPr>
            <a:r>
              <a:rPr lang="en-US" altLang="zh-TW" sz="1000" b="1" dirty="0"/>
              <a:t>.</a:t>
            </a:r>
          </a:p>
          <a:p>
            <a:pPr algn="ctr" eaLnBrk="1" hangingPunct="1">
              <a:spcBef>
                <a:spcPct val="0"/>
              </a:spcBef>
              <a:buClrTx/>
              <a:buSzTx/>
              <a:buFontTx/>
              <a:buNone/>
            </a:pPr>
            <a:r>
              <a:rPr lang="en-US" altLang="zh-TW" sz="1000" b="1" dirty="0"/>
              <a:t>g</a:t>
            </a:r>
          </a:p>
          <a:p>
            <a:pPr algn="ctr" eaLnBrk="1" hangingPunct="1">
              <a:spcBef>
                <a:spcPct val="0"/>
              </a:spcBef>
              <a:buClrTx/>
              <a:buSzTx/>
              <a:buFontTx/>
              <a:buNone/>
            </a:pPr>
            <a:r>
              <a:rPr lang="en-US" altLang="zh-TW" sz="1000" b="1" dirty="0"/>
              <a:t>..</a:t>
            </a:r>
          </a:p>
          <a:p>
            <a:pPr algn="ctr" eaLnBrk="1" hangingPunct="1">
              <a:spcBef>
                <a:spcPct val="0"/>
              </a:spcBef>
              <a:buClrTx/>
              <a:buSzTx/>
              <a:buFontTx/>
              <a:buNone/>
            </a:pPr>
            <a:r>
              <a:rPr lang="en-US" altLang="zh-CN" sz="1000" b="1" dirty="0"/>
              <a:t>P</a:t>
            </a:r>
          </a:p>
          <a:p>
            <a:pPr algn="ctr" eaLnBrk="1" hangingPunct="1">
              <a:spcBef>
                <a:spcPct val="0"/>
              </a:spcBef>
              <a:buClrTx/>
              <a:buSzTx/>
              <a:buFontTx/>
              <a:buNone/>
            </a:pPr>
            <a:r>
              <a:rPr lang="en-US" altLang="zh-TW" sz="1000" b="1" dirty="0"/>
              <a:t>m</a:t>
            </a:r>
          </a:p>
          <a:p>
            <a:pPr algn="ctr" eaLnBrk="1" hangingPunct="1">
              <a:spcBef>
                <a:spcPct val="0"/>
              </a:spcBef>
              <a:buClrTx/>
              <a:buSzTx/>
              <a:buFontTx/>
              <a:buNone/>
            </a:pPr>
            <a:r>
              <a:rPr lang="en-US" altLang="zh-TW" sz="1000" b="1" dirty="0"/>
              <a:t>t</a:t>
            </a:r>
          </a:p>
          <a:p>
            <a:pPr algn="ctr" eaLnBrk="1" hangingPunct="1">
              <a:spcBef>
                <a:spcPct val="0"/>
              </a:spcBef>
              <a:buClrTx/>
              <a:buSzTx/>
              <a:buFontTx/>
              <a:buNone/>
            </a:pPr>
            <a:r>
              <a:rPr lang="en-US" altLang="zh-TW" sz="1000" b="1" dirty="0"/>
              <a:t>/</a:t>
            </a:r>
            <a:endParaRPr lang="zh-TW" altLang="en-US" sz="1800" dirty="0"/>
          </a:p>
        </p:txBody>
      </p:sp>
      <p:cxnSp>
        <p:nvCxnSpPr>
          <p:cNvPr id="13" name="直線接點 13">
            <a:extLst>
              <a:ext uri="{FF2B5EF4-FFF2-40B4-BE49-F238E27FC236}">
                <a16:creationId xmlns:a16="http://schemas.microsoft.com/office/drawing/2014/main" id="{EF75EE5B-309A-4A76-B00E-4DC50F551541}"/>
              </a:ext>
            </a:extLst>
          </p:cNvPr>
          <p:cNvCxnSpPr>
            <a:cxnSpLocks noChangeShapeType="1"/>
          </p:cNvCxnSpPr>
          <p:nvPr/>
        </p:nvCxnSpPr>
        <p:spPr bwMode="auto">
          <a:xfrm>
            <a:off x="6659563" y="140176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 name="直線接點 14">
            <a:extLst>
              <a:ext uri="{FF2B5EF4-FFF2-40B4-BE49-F238E27FC236}">
                <a16:creationId xmlns:a16="http://schemas.microsoft.com/office/drawing/2014/main" id="{C9CF1FC3-D5FE-4EFB-8E02-AB55DE0681FF}"/>
              </a:ext>
            </a:extLst>
          </p:cNvPr>
          <p:cNvCxnSpPr>
            <a:cxnSpLocks noChangeShapeType="1"/>
          </p:cNvCxnSpPr>
          <p:nvPr/>
        </p:nvCxnSpPr>
        <p:spPr bwMode="auto">
          <a:xfrm>
            <a:off x="6659563" y="155416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 name="直線接點 15">
            <a:extLst>
              <a:ext uri="{FF2B5EF4-FFF2-40B4-BE49-F238E27FC236}">
                <a16:creationId xmlns:a16="http://schemas.microsoft.com/office/drawing/2014/main" id="{F2BA5F6A-8B28-4DFF-827D-5DF19D5E8122}"/>
              </a:ext>
            </a:extLst>
          </p:cNvPr>
          <p:cNvCxnSpPr>
            <a:cxnSpLocks noChangeShapeType="1"/>
          </p:cNvCxnSpPr>
          <p:nvPr/>
        </p:nvCxnSpPr>
        <p:spPr bwMode="auto">
          <a:xfrm>
            <a:off x="6659563" y="172561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 name="直線接點 16">
            <a:extLst>
              <a:ext uri="{FF2B5EF4-FFF2-40B4-BE49-F238E27FC236}">
                <a16:creationId xmlns:a16="http://schemas.microsoft.com/office/drawing/2014/main" id="{A2A5AB9B-6DC3-4E0A-B2FD-C2E1C638D539}"/>
              </a:ext>
            </a:extLst>
          </p:cNvPr>
          <p:cNvCxnSpPr>
            <a:cxnSpLocks noChangeShapeType="1"/>
          </p:cNvCxnSpPr>
          <p:nvPr/>
        </p:nvCxnSpPr>
        <p:spPr bwMode="auto">
          <a:xfrm>
            <a:off x="6659563" y="18700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 name="直線接點 17">
            <a:extLst>
              <a:ext uri="{FF2B5EF4-FFF2-40B4-BE49-F238E27FC236}">
                <a16:creationId xmlns:a16="http://schemas.microsoft.com/office/drawing/2014/main" id="{DAD213F5-D05A-4725-B3A9-FED0B7E536AF}"/>
              </a:ext>
            </a:extLst>
          </p:cNvPr>
          <p:cNvCxnSpPr>
            <a:cxnSpLocks noChangeShapeType="1"/>
          </p:cNvCxnSpPr>
          <p:nvPr/>
        </p:nvCxnSpPr>
        <p:spPr bwMode="auto">
          <a:xfrm>
            <a:off x="6659563" y="2012950"/>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 name="直線接點 18">
            <a:extLst>
              <a:ext uri="{FF2B5EF4-FFF2-40B4-BE49-F238E27FC236}">
                <a16:creationId xmlns:a16="http://schemas.microsoft.com/office/drawing/2014/main" id="{0557CC7A-E629-48A4-A81D-2DF74AF1B943}"/>
              </a:ext>
            </a:extLst>
          </p:cNvPr>
          <p:cNvCxnSpPr>
            <a:cxnSpLocks noChangeShapeType="1"/>
          </p:cNvCxnSpPr>
          <p:nvPr/>
        </p:nvCxnSpPr>
        <p:spPr bwMode="auto">
          <a:xfrm>
            <a:off x="6659563" y="215741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 name="直線接點 19">
            <a:extLst>
              <a:ext uri="{FF2B5EF4-FFF2-40B4-BE49-F238E27FC236}">
                <a16:creationId xmlns:a16="http://schemas.microsoft.com/office/drawing/2014/main" id="{F11F9D28-240D-4B56-80C2-D9D08502E6A6}"/>
              </a:ext>
            </a:extLst>
          </p:cNvPr>
          <p:cNvCxnSpPr>
            <a:cxnSpLocks noChangeShapeType="1"/>
          </p:cNvCxnSpPr>
          <p:nvPr/>
        </p:nvCxnSpPr>
        <p:spPr bwMode="auto">
          <a:xfrm>
            <a:off x="6659563" y="23018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 name="直線接點 20">
            <a:extLst>
              <a:ext uri="{FF2B5EF4-FFF2-40B4-BE49-F238E27FC236}">
                <a16:creationId xmlns:a16="http://schemas.microsoft.com/office/drawing/2014/main" id="{CE105FB8-1CC6-4831-9A10-B5BC77C482CE}"/>
              </a:ext>
            </a:extLst>
          </p:cNvPr>
          <p:cNvCxnSpPr>
            <a:cxnSpLocks noChangeShapeType="1"/>
          </p:cNvCxnSpPr>
          <p:nvPr/>
        </p:nvCxnSpPr>
        <p:spPr bwMode="auto">
          <a:xfrm>
            <a:off x="6659563" y="2446338"/>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1" name="直線接點 21">
            <a:extLst>
              <a:ext uri="{FF2B5EF4-FFF2-40B4-BE49-F238E27FC236}">
                <a16:creationId xmlns:a16="http://schemas.microsoft.com/office/drawing/2014/main" id="{3C8EE9EF-F390-4246-8F3D-4149411C93AF}"/>
              </a:ext>
            </a:extLst>
          </p:cNvPr>
          <p:cNvCxnSpPr>
            <a:cxnSpLocks noChangeShapeType="1"/>
          </p:cNvCxnSpPr>
          <p:nvPr/>
        </p:nvCxnSpPr>
        <p:spPr bwMode="auto">
          <a:xfrm>
            <a:off x="6659563" y="258921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2" name="文字方塊 43">
            <a:extLst>
              <a:ext uri="{FF2B5EF4-FFF2-40B4-BE49-F238E27FC236}">
                <a16:creationId xmlns:a16="http://schemas.microsoft.com/office/drawing/2014/main" id="{42AA62F6-C2C3-44A5-B039-9D8C517FC287}"/>
              </a:ext>
            </a:extLst>
          </p:cNvPr>
          <p:cNvSpPr txBox="1">
            <a:spLocks noChangeArrowheads="1"/>
          </p:cNvSpPr>
          <p:nvPr/>
        </p:nvSpPr>
        <p:spPr bwMode="auto">
          <a:xfrm>
            <a:off x="6696075" y="3465513"/>
            <a:ext cx="1619250" cy="1938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FontTx/>
              <a:buNone/>
            </a:pPr>
            <a:r>
              <a:rPr lang="en-US" altLang="zh-TW" sz="1000" b="1"/>
              <a:t>\0</a:t>
            </a:r>
          </a:p>
          <a:p>
            <a:pPr algn="ctr" eaLnBrk="1" hangingPunct="1">
              <a:spcBef>
                <a:spcPct val="0"/>
              </a:spcBef>
              <a:buClrTx/>
              <a:buSzTx/>
              <a:buFontTx/>
              <a:buNone/>
            </a:pPr>
            <a:r>
              <a:rPr lang="en-US" altLang="zh-TW" sz="1000" b="1"/>
              <a:t>d</a:t>
            </a:r>
          </a:p>
          <a:p>
            <a:pPr algn="ctr" eaLnBrk="1" hangingPunct="1">
              <a:spcBef>
                <a:spcPct val="0"/>
              </a:spcBef>
              <a:buClrTx/>
              <a:buSzTx/>
              <a:buFontTx/>
              <a:buNone/>
            </a:pPr>
            <a:r>
              <a:rPr lang="en-US" altLang="zh-TW" sz="1000" b="1"/>
              <a:t>w</a:t>
            </a:r>
          </a:p>
          <a:p>
            <a:pPr algn="ctr" eaLnBrk="1" hangingPunct="1">
              <a:spcBef>
                <a:spcPct val="0"/>
              </a:spcBef>
              <a:buClrTx/>
              <a:buSzTx/>
              <a:buFontTx/>
              <a:buNone/>
            </a:pPr>
            <a:r>
              <a:rPr lang="en-US" altLang="zh-TW" sz="1000" b="1"/>
              <a:t>s</a:t>
            </a:r>
          </a:p>
          <a:p>
            <a:pPr algn="ctr" eaLnBrk="1" hangingPunct="1">
              <a:spcBef>
                <a:spcPct val="0"/>
              </a:spcBef>
              <a:buClrTx/>
              <a:buSzTx/>
              <a:buFontTx/>
              <a:buNone/>
            </a:pPr>
            <a:r>
              <a:rPr lang="en-US" altLang="zh-TW" sz="1000" b="1"/>
              <a:t>s</a:t>
            </a:r>
          </a:p>
          <a:p>
            <a:pPr algn="ctr" eaLnBrk="1" hangingPunct="1">
              <a:spcBef>
                <a:spcPct val="0"/>
              </a:spcBef>
              <a:buClrTx/>
              <a:buSzTx/>
              <a:buFontTx/>
              <a:buNone/>
            </a:pPr>
            <a:r>
              <a:rPr lang="en-US" altLang="zh-TW" sz="1000" b="1"/>
              <a:t>a</a:t>
            </a:r>
          </a:p>
          <a:p>
            <a:pPr algn="ctr" eaLnBrk="1" hangingPunct="1">
              <a:spcBef>
                <a:spcPct val="0"/>
              </a:spcBef>
              <a:buClrTx/>
              <a:buSzTx/>
              <a:buFontTx/>
              <a:buNone/>
            </a:pPr>
            <a:r>
              <a:rPr lang="en-US" altLang="zh-TW" sz="1000" b="1"/>
              <a:t>p</a:t>
            </a:r>
          </a:p>
          <a:p>
            <a:pPr algn="ctr" eaLnBrk="1" hangingPunct="1">
              <a:spcBef>
                <a:spcPct val="0"/>
              </a:spcBef>
              <a:buClrTx/>
              <a:buSzTx/>
              <a:buFontTx/>
              <a:buNone/>
            </a:pPr>
            <a:r>
              <a:rPr lang="en-US" altLang="zh-TW" sz="1000" b="1"/>
              <a:t>/</a:t>
            </a:r>
          </a:p>
          <a:p>
            <a:pPr algn="ctr" eaLnBrk="1" hangingPunct="1">
              <a:spcBef>
                <a:spcPct val="0"/>
              </a:spcBef>
              <a:buClrTx/>
              <a:buSzTx/>
              <a:buFontTx/>
              <a:buNone/>
            </a:pPr>
            <a:r>
              <a:rPr lang="en-US" altLang="zh-TW" sz="1000" b="1"/>
              <a:t>c</a:t>
            </a:r>
          </a:p>
          <a:p>
            <a:pPr algn="ctr" eaLnBrk="1" hangingPunct="1">
              <a:spcBef>
                <a:spcPct val="0"/>
              </a:spcBef>
              <a:buClrTx/>
              <a:buSzTx/>
              <a:buFontTx/>
              <a:buNone/>
            </a:pPr>
            <a:r>
              <a:rPr lang="en-US" altLang="zh-TW" sz="1000" b="1"/>
              <a:t>t</a:t>
            </a:r>
          </a:p>
          <a:p>
            <a:pPr algn="ctr" eaLnBrk="1" hangingPunct="1">
              <a:spcBef>
                <a:spcPct val="0"/>
              </a:spcBef>
              <a:buClrTx/>
              <a:buSzTx/>
              <a:buFontTx/>
              <a:buNone/>
            </a:pPr>
            <a:r>
              <a:rPr lang="en-US" altLang="zh-TW" sz="1000" b="1"/>
              <a:t>e</a:t>
            </a:r>
          </a:p>
          <a:p>
            <a:pPr algn="ctr" eaLnBrk="1" hangingPunct="1">
              <a:spcBef>
                <a:spcPct val="0"/>
              </a:spcBef>
              <a:buClrTx/>
              <a:buSzTx/>
              <a:buFontTx/>
              <a:buNone/>
            </a:pPr>
            <a:r>
              <a:rPr lang="en-US" altLang="zh-TW" sz="1000" b="1"/>
              <a:t>/</a:t>
            </a:r>
            <a:endParaRPr lang="zh-TW" altLang="en-US" sz="1800"/>
          </a:p>
        </p:txBody>
      </p:sp>
      <p:cxnSp>
        <p:nvCxnSpPr>
          <p:cNvPr id="23" name="直線接點 44">
            <a:extLst>
              <a:ext uri="{FF2B5EF4-FFF2-40B4-BE49-F238E27FC236}">
                <a16:creationId xmlns:a16="http://schemas.microsoft.com/office/drawing/2014/main" id="{DDF99FE8-FB8F-46E1-BE43-346A020F2C0B}"/>
              </a:ext>
            </a:extLst>
          </p:cNvPr>
          <p:cNvCxnSpPr>
            <a:cxnSpLocks noChangeShapeType="1"/>
          </p:cNvCxnSpPr>
          <p:nvPr/>
        </p:nvCxnSpPr>
        <p:spPr bwMode="auto">
          <a:xfrm>
            <a:off x="6696075" y="42576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 name="直線接點 45">
            <a:extLst>
              <a:ext uri="{FF2B5EF4-FFF2-40B4-BE49-F238E27FC236}">
                <a16:creationId xmlns:a16="http://schemas.microsoft.com/office/drawing/2014/main" id="{C99B503D-E740-48DF-B2AF-4849BA899304}"/>
              </a:ext>
            </a:extLst>
          </p:cNvPr>
          <p:cNvCxnSpPr>
            <a:cxnSpLocks noChangeShapeType="1"/>
          </p:cNvCxnSpPr>
          <p:nvPr/>
        </p:nvCxnSpPr>
        <p:spPr bwMode="auto">
          <a:xfrm>
            <a:off x="6696075" y="44100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5" name="直線接點 46">
            <a:extLst>
              <a:ext uri="{FF2B5EF4-FFF2-40B4-BE49-F238E27FC236}">
                <a16:creationId xmlns:a16="http://schemas.microsoft.com/office/drawing/2014/main" id="{B02902D1-FC23-43C9-9499-0C4EF767CF37}"/>
              </a:ext>
            </a:extLst>
          </p:cNvPr>
          <p:cNvCxnSpPr>
            <a:cxnSpLocks noChangeShapeType="1"/>
          </p:cNvCxnSpPr>
          <p:nvPr/>
        </p:nvCxnSpPr>
        <p:spPr bwMode="auto">
          <a:xfrm>
            <a:off x="6696075" y="458152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 name="直線接點 47">
            <a:extLst>
              <a:ext uri="{FF2B5EF4-FFF2-40B4-BE49-F238E27FC236}">
                <a16:creationId xmlns:a16="http://schemas.microsoft.com/office/drawing/2014/main" id="{7620F1C8-2B8C-49E2-8C70-686AB9B878E2}"/>
              </a:ext>
            </a:extLst>
          </p:cNvPr>
          <p:cNvCxnSpPr>
            <a:cxnSpLocks noChangeShapeType="1"/>
          </p:cNvCxnSpPr>
          <p:nvPr/>
        </p:nvCxnSpPr>
        <p:spPr bwMode="auto">
          <a:xfrm>
            <a:off x="6696075" y="4725988"/>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7" name="直線接點 48">
            <a:extLst>
              <a:ext uri="{FF2B5EF4-FFF2-40B4-BE49-F238E27FC236}">
                <a16:creationId xmlns:a16="http://schemas.microsoft.com/office/drawing/2014/main" id="{EC21B446-D2DF-4206-A3CB-18A18C29CC06}"/>
              </a:ext>
            </a:extLst>
          </p:cNvPr>
          <p:cNvCxnSpPr>
            <a:cxnSpLocks noChangeShapeType="1"/>
          </p:cNvCxnSpPr>
          <p:nvPr/>
        </p:nvCxnSpPr>
        <p:spPr bwMode="auto">
          <a:xfrm>
            <a:off x="6696075" y="486886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 name="直線接點 49">
            <a:extLst>
              <a:ext uri="{FF2B5EF4-FFF2-40B4-BE49-F238E27FC236}">
                <a16:creationId xmlns:a16="http://schemas.microsoft.com/office/drawing/2014/main" id="{942E36AD-C928-4088-9A3E-20722014CC5B}"/>
              </a:ext>
            </a:extLst>
          </p:cNvPr>
          <p:cNvCxnSpPr>
            <a:cxnSpLocks noChangeShapeType="1"/>
          </p:cNvCxnSpPr>
          <p:nvPr/>
        </p:nvCxnSpPr>
        <p:spPr bwMode="auto">
          <a:xfrm>
            <a:off x="6696075" y="501332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 name="直線接點 50">
            <a:extLst>
              <a:ext uri="{FF2B5EF4-FFF2-40B4-BE49-F238E27FC236}">
                <a16:creationId xmlns:a16="http://schemas.microsoft.com/office/drawing/2014/main" id="{21911E6B-E41E-4701-88BB-46C265159E0F}"/>
              </a:ext>
            </a:extLst>
          </p:cNvPr>
          <p:cNvCxnSpPr>
            <a:cxnSpLocks noChangeShapeType="1"/>
          </p:cNvCxnSpPr>
          <p:nvPr/>
        </p:nvCxnSpPr>
        <p:spPr bwMode="auto">
          <a:xfrm>
            <a:off x="6696075" y="3644900"/>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 name="直線接點 51">
            <a:extLst>
              <a:ext uri="{FF2B5EF4-FFF2-40B4-BE49-F238E27FC236}">
                <a16:creationId xmlns:a16="http://schemas.microsoft.com/office/drawing/2014/main" id="{8D486A90-9DB5-434A-A490-70C9D21F8EA1}"/>
              </a:ext>
            </a:extLst>
          </p:cNvPr>
          <p:cNvCxnSpPr>
            <a:cxnSpLocks noChangeShapeType="1"/>
          </p:cNvCxnSpPr>
          <p:nvPr/>
        </p:nvCxnSpPr>
        <p:spPr bwMode="auto">
          <a:xfrm>
            <a:off x="6696075" y="38258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1" name="直線接點 52">
            <a:extLst>
              <a:ext uri="{FF2B5EF4-FFF2-40B4-BE49-F238E27FC236}">
                <a16:creationId xmlns:a16="http://schemas.microsoft.com/office/drawing/2014/main" id="{9355F222-E981-4A97-B4C6-B9B3431295DE}"/>
              </a:ext>
            </a:extLst>
          </p:cNvPr>
          <p:cNvCxnSpPr>
            <a:cxnSpLocks noChangeShapeType="1"/>
          </p:cNvCxnSpPr>
          <p:nvPr/>
        </p:nvCxnSpPr>
        <p:spPr bwMode="auto">
          <a:xfrm>
            <a:off x="6696075" y="3968750"/>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2" name="直線接點 53">
            <a:extLst>
              <a:ext uri="{FF2B5EF4-FFF2-40B4-BE49-F238E27FC236}">
                <a16:creationId xmlns:a16="http://schemas.microsoft.com/office/drawing/2014/main" id="{E51E4DE3-A368-40E0-AA8E-2CA79E34198E}"/>
              </a:ext>
            </a:extLst>
          </p:cNvPr>
          <p:cNvCxnSpPr>
            <a:cxnSpLocks noChangeShapeType="1"/>
          </p:cNvCxnSpPr>
          <p:nvPr/>
        </p:nvCxnSpPr>
        <p:spPr bwMode="auto">
          <a:xfrm>
            <a:off x="6696075" y="4113213"/>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3" name="手繪多邊形 55">
            <a:extLst>
              <a:ext uri="{FF2B5EF4-FFF2-40B4-BE49-F238E27FC236}">
                <a16:creationId xmlns:a16="http://schemas.microsoft.com/office/drawing/2014/main" id="{2AB582EF-4FDB-4BFB-8988-FF393400041B}"/>
              </a:ext>
            </a:extLst>
          </p:cNvPr>
          <p:cNvSpPr>
            <a:spLocks/>
          </p:cNvSpPr>
          <p:nvPr/>
        </p:nvSpPr>
        <p:spPr bwMode="auto">
          <a:xfrm>
            <a:off x="8275638" y="2982913"/>
            <a:ext cx="355600" cy="2484437"/>
          </a:xfrm>
          <a:custGeom>
            <a:avLst/>
            <a:gdLst>
              <a:gd name="T0" fmla="*/ 100398 w 257175"/>
              <a:gd name="T1" fmla="*/ 201000510 h 276225"/>
              <a:gd name="T2" fmla="*/ 677691 w 257175"/>
              <a:gd name="T3" fmla="*/ 201000510 h 276225"/>
              <a:gd name="T4" fmla="*/ 677691 w 257175"/>
              <a:gd name="T5" fmla="*/ 6931051 h 276225"/>
              <a:gd name="T6" fmla="*/ 0 w 257175"/>
              <a:gd name="T7" fmla="*/ 0 h 276225"/>
              <a:gd name="T8" fmla="*/ 0 60000 65536"/>
              <a:gd name="T9" fmla="*/ 0 60000 65536"/>
              <a:gd name="T10" fmla="*/ 0 60000 65536"/>
              <a:gd name="T11" fmla="*/ 0 60000 65536"/>
              <a:gd name="T12" fmla="*/ 0 w 257175"/>
              <a:gd name="T13" fmla="*/ 0 h 276225"/>
              <a:gd name="T14" fmla="*/ 257175 w 257175"/>
              <a:gd name="T15" fmla="*/ 276225 h 276225"/>
            </a:gdLst>
            <a:ahLst/>
            <a:cxnLst>
              <a:cxn ang="T8">
                <a:pos x="T0" y="T1"/>
              </a:cxn>
              <a:cxn ang="T9">
                <a:pos x="T2" y="T3"/>
              </a:cxn>
              <a:cxn ang="T10">
                <a:pos x="T4" y="T5"/>
              </a:cxn>
              <a:cxn ang="T11">
                <a:pos x="T6" y="T7"/>
              </a:cxn>
            </a:cxnLst>
            <a:rect l="T12" t="T13" r="T14" b="T15"/>
            <a:pathLst>
              <a:path w="257175" h="276225">
                <a:moveTo>
                  <a:pt x="38100" y="276225"/>
                </a:moveTo>
                <a:lnTo>
                  <a:pt x="257175" y="276225"/>
                </a:lnTo>
                <a:lnTo>
                  <a:pt x="257175" y="9525"/>
                </a:lnTo>
                <a:lnTo>
                  <a:pt x="0" y="0"/>
                </a:lnTo>
              </a:path>
            </a:pathLst>
          </a:custGeom>
          <a:noFill/>
          <a:ln w="9525" cap="flat" cmpd="sng" algn="ctr">
            <a:solidFill>
              <a:schemeClr val="tx1"/>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4" name="手繪多邊形 56">
            <a:extLst>
              <a:ext uri="{FF2B5EF4-FFF2-40B4-BE49-F238E27FC236}">
                <a16:creationId xmlns:a16="http://schemas.microsoft.com/office/drawing/2014/main" id="{BE561DD7-D03B-43DF-A4FC-C969D6C10EF2}"/>
              </a:ext>
            </a:extLst>
          </p:cNvPr>
          <p:cNvSpPr>
            <a:spLocks/>
          </p:cNvSpPr>
          <p:nvPr/>
        </p:nvSpPr>
        <p:spPr bwMode="auto">
          <a:xfrm>
            <a:off x="8275638" y="5278438"/>
            <a:ext cx="409575" cy="203200"/>
          </a:xfrm>
          <a:custGeom>
            <a:avLst/>
            <a:gdLst>
              <a:gd name="T0" fmla="*/ 28575 w 409575"/>
              <a:gd name="T1" fmla="*/ 1547 h 2333625"/>
              <a:gd name="T2" fmla="*/ 409575 w 409575"/>
              <a:gd name="T3" fmla="*/ 1547 h 2333625"/>
              <a:gd name="T4" fmla="*/ 390525 w 409575"/>
              <a:gd name="T5" fmla="*/ 0 h 2333625"/>
              <a:gd name="T6" fmla="*/ 0 w 409575"/>
              <a:gd name="T7" fmla="*/ 0 h 2333625"/>
              <a:gd name="T8" fmla="*/ 0 60000 65536"/>
              <a:gd name="T9" fmla="*/ 0 60000 65536"/>
              <a:gd name="T10" fmla="*/ 0 60000 65536"/>
              <a:gd name="T11" fmla="*/ 0 60000 65536"/>
              <a:gd name="T12" fmla="*/ 0 w 409575"/>
              <a:gd name="T13" fmla="*/ 0 h 2333625"/>
              <a:gd name="T14" fmla="*/ 409575 w 409575"/>
              <a:gd name="T15" fmla="*/ 2333625 h 2333625"/>
            </a:gdLst>
            <a:ahLst/>
            <a:cxnLst>
              <a:cxn ang="T8">
                <a:pos x="T0" y="T1"/>
              </a:cxn>
              <a:cxn ang="T9">
                <a:pos x="T2" y="T3"/>
              </a:cxn>
              <a:cxn ang="T10">
                <a:pos x="T4" y="T5"/>
              </a:cxn>
              <a:cxn ang="T11">
                <a:pos x="T6" y="T7"/>
              </a:cxn>
            </a:cxnLst>
            <a:rect l="T12" t="T13" r="T14" b="T15"/>
            <a:pathLst>
              <a:path w="409575" h="2333625">
                <a:moveTo>
                  <a:pt x="28575" y="2333625"/>
                </a:moveTo>
                <a:lnTo>
                  <a:pt x="409575" y="2333625"/>
                </a:lnTo>
                <a:lnTo>
                  <a:pt x="390525" y="0"/>
                </a:lnTo>
                <a:lnTo>
                  <a:pt x="0" y="0"/>
                </a:lnTo>
              </a:path>
            </a:pathLst>
          </a:custGeom>
          <a:noFill/>
          <a:ln w="38100" cap="flat" cmpd="sng" algn="ctr">
            <a:solidFill>
              <a:srgbClr val="66FF33"/>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35" name="直線接點 21">
            <a:extLst>
              <a:ext uri="{FF2B5EF4-FFF2-40B4-BE49-F238E27FC236}">
                <a16:creationId xmlns:a16="http://schemas.microsoft.com/office/drawing/2014/main" id="{5ABA64FB-562C-4947-AC6D-C93241D798F1}"/>
              </a:ext>
            </a:extLst>
          </p:cNvPr>
          <p:cNvCxnSpPr>
            <a:cxnSpLocks noChangeShapeType="1"/>
          </p:cNvCxnSpPr>
          <p:nvPr/>
        </p:nvCxnSpPr>
        <p:spPr bwMode="auto">
          <a:xfrm>
            <a:off x="6659563" y="2746375"/>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 name="直線接點 49">
            <a:extLst>
              <a:ext uri="{FF2B5EF4-FFF2-40B4-BE49-F238E27FC236}">
                <a16:creationId xmlns:a16="http://schemas.microsoft.com/office/drawing/2014/main" id="{1CCAADFB-1078-448B-97B0-3BC22C09E9A4}"/>
              </a:ext>
            </a:extLst>
          </p:cNvPr>
          <p:cNvCxnSpPr>
            <a:cxnSpLocks noChangeShapeType="1"/>
          </p:cNvCxnSpPr>
          <p:nvPr/>
        </p:nvCxnSpPr>
        <p:spPr bwMode="auto">
          <a:xfrm>
            <a:off x="6696075" y="5157788"/>
            <a:ext cx="161925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7" name="文字方塊 34">
            <a:extLst>
              <a:ext uri="{FF2B5EF4-FFF2-40B4-BE49-F238E27FC236}">
                <a16:creationId xmlns:a16="http://schemas.microsoft.com/office/drawing/2014/main" id="{C8FFB7FD-2F0E-4970-B2D0-693A585B18EF}"/>
              </a:ext>
            </a:extLst>
          </p:cNvPr>
          <p:cNvSpPr txBox="1">
            <a:spLocks noChangeArrowheads="1"/>
          </p:cNvSpPr>
          <p:nvPr/>
        </p:nvSpPr>
        <p:spPr bwMode="auto">
          <a:xfrm>
            <a:off x="5976938" y="5154613"/>
            <a:ext cx="5762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000" b="1"/>
              <a:t>0x100</a:t>
            </a:r>
            <a:endParaRPr lang="zh-TW" altLang="en-US" sz="1000" b="1"/>
          </a:p>
        </p:txBody>
      </p:sp>
      <p:sp>
        <p:nvSpPr>
          <p:cNvPr id="38" name="文字方塊 35">
            <a:extLst>
              <a:ext uri="{FF2B5EF4-FFF2-40B4-BE49-F238E27FC236}">
                <a16:creationId xmlns:a16="http://schemas.microsoft.com/office/drawing/2014/main" id="{D32E2C21-794D-4F20-9CEA-AD790B062214}"/>
              </a:ext>
            </a:extLst>
          </p:cNvPr>
          <p:cNvSpPr txBox="1">
            <a:spLocks noChangeArrowheads="1"/>
          </p:cNvSpPr>
          <p:nvPr/>
        </p:nvSpPr>
        <p:spPr bwMode="auto">
          <a:xfrm>
            <a:off x="8342313" y="2736850"/>
            <a:ext cx="5762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000" b="1"/>
              <a:t>0x200</a:t>
            </a:r>
            <a:endParaRPr lang="zh-TW" altLang="en-US" sz="1000" b="1"/>
          </a:p>
        </p:txBody>
      </p:sp>
      <p:sp>
        <p:nvSpPr>
          <p:cNvPr id="39" name="文字方塊 37">
            <a:extLst>
              <a:ext uri="{FF2B5EF4-FFF2-40B4-BE49-F238E27FC236}">
                <a16:creationId xmlns:a16="http://schemas.microsoft.com/office/drawing/2014/main" id="{C8DB0F72-A9C6-4ADF-B786-3645D4DE4C36}"/>
              </a:ext>
            </a:extLst>
          </p:cNvPr>
          <p:cNvSpPr txBox="1">
            <a:spLocks noChangeArrowheads="1"/>
          </p:cNvSpPr>
          <p:nvPr/>
        </p:nvSpPr>
        <p:spPr bwMode="auto">
          <a:xfrm>
            <a:off x="7790497" y="5466556"/>
            <a:ext cx="5762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000" b="1"/>
              <a:t>0x200</a:t>
            </a:r>
            <a:endParaRPr lang="zh-TW" altLang="en-US" sz="1000" b="1"/>
          </a:p>
        </p:txBody>
      </p:sp>
      <p:sp>
        <p:nvSpPr>
          <p:cNvPr id="40" name="文字方塊 38">
            <a:extLst>
              <a:ext uri="{FF2B5EF4-FFF2-40B4-BE49-F238E27FC236}">
                <a16:creationId xmlns:a16="http://schemas.microsoft.com/office/drawing/2014/main" id="{3267DF54-1B8A-45D9-8F65-0A804C8148FC}"/>
              </a:ext>
            </a:extLst>
          </p:cNvPr>
          <p:cNvSpPr txBox="1">
            <a:spLocks noChangeArrowheads="1"/>
          </p:cNvSpPr>
          <p:nvPr/>
        </p:nvSpPr>
        <p:spPr bwMode="auto">
          <a:xfrm>
            <a:off x="7785417" y="5464175"/>
            <a:ext cx="5762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en-US" altLang="zh-TW" sz="1000" b="1" dirty="0"/>
              <a:t>0x100</a:t>
            </a:r>
            <a:endParaRPr lang="zh-TW" altLang="en-US" sz="1000" b="1" dirty="0"/>
          </a:p>
        </p:txBody>
      </p:sp>
    </p:spTree>
    <p:extLst>
      <p:ext uri="{BB962C8B-B14F-4D97-AF65-F5344CB8AC3E}">
        <p14:creationId xmlns:p14="http://schemas.microsoft.com/office/powerpoint/2010/main" val="376662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xit" presetSubtype="4" fill="hold" nodeType="afterEffect">
                                  <p:stCondLst>
                                    <p:cond delay="0"/>
                                  </p:stCondLst>
                                  <p:childTnLst>
                                    <p:animEffect transition="out" filter="wipe(down)">
                                      <p:cBhvr>
                                        <p:cTn id="10" dur="500"/>
                                        <p:tgtEl>
                                          <p:spTgt spid="33"/>
                                        </p:tgtEl>
                                      </p:cBhvr>
                                    </p:animEffect>
                                    <p:set>
                                      <p:cBhvr>
                                        <p:cTn id="11" dur="1" fill="hold">
                                          <p:stCondLst>
                                            <p:cond delay="499"/>
                                          </p:stCondLst>
                                        </p:cTn>
                                        <p:tgtEl>
                                          <p:spTgt spid="33"/>
                                        </p:tgtEl>
                                        <p:attrNameLst>
                                          <p:attrName>style.visibility</p:attrName>
                                        </p:attrNameLst>
                                      </p:cBhvr>
                                      <p:to>
                                        <p:strVal val="hidden"/>
                                      </p:to>
                                    </p:set>
                                  </p:childTnLst>
                                </p:cTn>
                              </p:par>
                              <p:par>
                                <p:cTn id="12" presetID="22" presetClass="exit" presetSubtype="4" fill="hold" grpId="0" nodeType="withEffect">
                                  <p:stCondLst>
                                    <p:cond delay="0"/>
                                  </p:stCondLst>
                                  <p:childTnLst>
                                    <p:animEffect transition="out" filter="wipe(down)">
                                      <p:cBhvr>
                                        <p:cTn id="13" dur="500"/>
                                        <p:tgtEl>
                                          <p:spTgt spid="39"/>
                                        </p:tgtEl>
                                      </p:cBhvr>
                                    </p:animEffect>
                                    <p:set>
                                      <p:cBhvr>
                                        <p:cTn id="14" dur="1" fill="hold">
                                          <p:stCondLst>
                                            <p:cond delay="499"/>
                                          </p:stCondLst>
                                        </p:cTn>
                                        <p:tgtEl>
                                          <p:spTgt spid="39"/>
                                        </p:tgtEl>
                                        <p:attrNameLst>
                                          <p:attrName>style.visibility</p:attrName>
                                        </p:attrNameLst>
                                      </p:cBhvr>
                                      <p:to>
                                        <p:strVal val="hidden"/>
                                      </p:to>
                                    </p:se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8D541D7-B9EC-497A-85E9-FC724BF42C33}"/>
              </a:ext>
            </a:extLst>
          </p:cNvPr>
          <p:cNvSpPr>
            <a:spLocks noGrp="1"/>
          </p:cNvSpPr>
          <p:nvPr>
            <p:ph type="sldNum" sz="quarter" idx="10"/>
          </p:nvPr>
        </p:nvSpPr>
        <p:spPr/>
        <p:txBody>
          <a:bodyPr/>
          <a:lstStyle/>
          <a:p>
            <a:pPr>
              <a:defRPr/>
            </a:pPr>
            <a:fld id="{C9D1E93E-F34F-496D-BF1C-D8229D0E4D84}" type="slidenum">
              <a:rPr lang="en-US" smtClean="0"/>
              <a:pPr>
                <a:defRPr/>
              </a:pPr>
              <a:t>35</a:t>
            </a:fld>
            <a:endParaRPr lang="en-US"/>
          </a:p>
        </p:txBody>
      </p:sp>
      <p:sp>
        <p:nvSpPr>
          <p:cNvPr id="5" name="Rectangle 2">
            <a:extLst>
              <a:ext uri="{FF2B5EF4-FFF2-40B4-BE49-F238E27FC236}">
                <a16:creationId xmlns:a16="http://schemas.microsoft.com/office/drawing/2014/main" id="{343FADF4-C52F-4044-B1B7-FB22EF7E88A8}"/>
              </a:ext>
            </a:extLst>
          </p:cNvPr>
          <p:cNvSpPr>
            <a:spLocks noGrp="1" noChangeArrowheads="1"/>
          </p:cNvSpPr>
          <p:nvPr>
            <p:ph type="title"/>
          </p:nvPr>
        </p:nvSpPr>
        <p:spPr>
          <a:xfrm>
            <a:off x="685800" y="228600"/>
            <a:ext cx="7772400" cy="1143000"/>
          </a:xfrm>
        </p:spPr>
        <p:txBody>
          <a:bodyPr/>
          <a:lstStyle/>
          <a:p>
            <a:pPr eaLnBrk="1" hangingPunct="1"/>
            <a:r>
              <a:rPr lang="en-US" altLang="zh-TW" sz="4000" b="1" dirty="0"/>
              <a:t>BSS</a:t>
            </a:r>
            <a:r>
              <a:rPr lang="en-US" altLang="zh-TW" sz="4000" dirty="0"/>
              <a:t> </a:t>
            </a:r>
            <a:r>
              <a:rPr lang="zh-CN" altLang="en-US" sz="4000" dirty="0"/>
              <a:t>溢出举例</a:t>
            </a:r>
            <a:endParaRPr lang="zh-TW" altLang="en-US" sz="4000" dirty="0"/>
          </a:p>
        </p:txBody>
      </p:sp>
      <p:sp>
        <p:nvSpPr>
          <p:cNvPr id="6" name="Rectangle 3">
            <a:extLst>
              <a:ext uri="{FF2B5EF4-FFF2-40B4-BE49-F238E27FC236}">
                <a16:creationId xmlns:a16="http://schemas.microsoft.com/office/drawing/2014/main" id="{B1D05906-0278-4005-A65D-7468CE54ABB0}"/>
              </a:ext>
            </a:extLst>
          </p:cNvPr>
          <p:cNvSpPr txBox="1">
            <a:spLocks noChangeArrowheads="1"/>
          </p:cNvSpPr>
          <p:nvPr/>
        </p:nvSpPr>
        <p:spPr bwMode="auto">
          <a:xfrm>
            <a:off x="990600" y="1655762"/>
            <a:ext cx="7769225" cy="453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110000"/>
              <a:buFont typeface="Wingdings" pitchFamily="2" charset="2"/>
              <a:buChar char="§"/>
              <a:defRPr sz="28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400">
                <a:solidFill>
                  <a:schemeClr val="tx1"/>
                </a:solidFill>
                <a:latin typeface="Calibri" pitchFamily="34" charset="0"/>
              </a:defRPr>
            </a:lvl2pPr>
            <a:lvl3pPr marL="1143000" indent="-228600" algn="l" rtl="0" eaLnBrk="1" fontAlgn="base" hangingPunct="1">
              <a:spcBef>
                <a:spcPct val="20000"/>
              </a:spcBef>
              <a:spcAft>
                <a:spcPct val="0"/>
              </a:spcAft>
              <a:buChar char="•"/>
              <a:defRPr sz="22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Wingdings" pitchFamily="2" charset="2"/>
              <a:buNone/>
            </a:pPr>
            <a:r>
              <a:rPr lang="en-US" altLang="zh-TW" sz="2000" kern="0" dirty="0">
                <a:latin typeface="Courier New" panose="02070309020205020404" pitchFamily="49" charset="0"/>
              </a:rPr>
              <a:t>int </a:t>
            </a:r>
            <a:r>
              <a:rPr lang="en-US" altLang="zh-TW" sz="2000" kern="0" dirty="0" err="1">
                <a:latin typeface="Courier New" panose="02070309020205020404" pitchFamily="49" charset="0"/>
              </a:rPr>
              <a:t>goodfunc</a:t>
            </a:r>
            <a:r>
              <a:rPr lang="en-US" altLang="zh-TW" sz="2000" kern="0" dirty="0">
                <a:latin typeface="Courier New" panose="02070309020205020404" pitchFamily="49" charset="0"/>
              </a:rPr>
              <a:t>(const char *str); </a:t>
            </a:r>
          </a:p>
          <a:p>
            <a:pPr>
              <a:buFont typeface="Wingdings" pitchFamily="2" charset="2"/>
              <a:buNone/>
            </a:pPr>
            <a:r>
              <a:rPr lang="en-US" altLang="zh-TW" sz="2000" kern="0" dirty="0">
                <a:latin typeface="Courier New" panose="02070309020205020404" pitchFamily="49" charset="0"/>
              </a:rPr>
              <a:t>int main(int </a:t>
            </a:r>
            <a:r>
              <a:rPr lang="en-US" altLang="zh-TW" sz="2000" kern="0" dirty="0" err="1">
                <a:latin typeface="Courier New" panose="02070309020205020404" pitchFamily="49" charset="0"/>
              </a:rPr>
              <a:t>argc</a:t>
            </a:r>
            <a:r>
              <a:rPr lang="en-US" altLang="zh-TW" sz="2000" kern="0" dirty="0">
                <a:latin typeface="Courier New" panose="02070309020205020404" pitchFamily="49" charset="0"/>
              </a:rPr>
              <a:t>, char **</a:t>
            </a:r>
            <a:r>
              <a:rPr lang="en-US" altLang="zh-TW" sz="2000" kern="0" dirty="0" err="1">
                <a:latin typeface="Courier New" panose="02070309020205020404" pitchFamily="49" charset="0"/>
              </a:rPr>
              <a:t>argv</a:t>
            </a: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int  </a:t>
            </a:r>
            <a:r>
              <a:rPr lang="en-US" altLang="zh-TW" sz="2000" kern="0" dirty="0" err="1">
                <a:latin typeface="Courier New" panose="02070309020205020404" pitchFamily="49" charset="0"/>
              </a:rPr>
              <a:t>i</a:t>
            </a:r>
            <a:r>
              <a:rPr lang="en-US" altLang="zh-TW" sz="2000" kern="0" dirty="0">
                <a:latin typeface="Courier New" panose="02070309020205020404" pitchFamily="49" charset="0"/>
              </a:rPr>
              <a:t>=0;</a:t>
            </a:r>
          </a:p>
          <a:p>
            <a:pPr>
              <a:buFont typeface="Wingdings" pitchFamily="2" charset="2"/>
              <a:buNone/>
            </a:pPr>
            <a:r>
              <a:rPr lang="en-US" altLang="zh-TW" sz="2000" kern="0" dirty="0">
                <a:latin typeface="Courier New" panose="02070309020205020404" pitchFamily="49" charset="0"/>
              </a:rPr>
              <a:t>  static char </a:t>
            </a:r>
            <a:r>
              <a:rPr lang="en-US" altLang="zh-TW" sz="2000" kern="0" dirty="0" err="1">
                <a:solidFill>
                  <a:srgbClr val="FF0000"/>
                </a:solidFill>
                <a:latin typeface="Courier New" panose="02070309020205020404" pitchFamily="49" charset="0"/>
              </a:rPr>
              <a:t>buf</a:t>
            </a:r>
            <a:r>
              <a:rPr lang="en-US" altLang="zh-TW" sz="2000" kern="0" dirty="0">
                <a:latin typeface="Courier New" panose="02070309020205020404" pitchFamily="49" charset="0"/>
              </a:rPr>
              <a:t>[BUFSIZE]; </a:t>
            </a:r>
          </a:p>
          <a:p>
            <a:pPr>
              <a:buFont typeface="Wingdings" pitchFamily="2" charset="2"/>
              <a:buNone/>
            </a:pPr>
            <a:r>
              <a:rPr lang="en-US" altLang="zh-TW" sz="2000" kern="0" dirty="0">
                <a:latin typeface="Courier New" panose="02070309020205020404" pitchFamily="49" charset="0"/>
              </a:rPr>
              <a:t>  static int (*</a:t>
            </a:r>
            <a:r>
              <a:rPr lang="en-US" altLang="zh-TW" sz="2000" kern="0" dirty="0" err="1">
                <a:latin typeface="Courier New" panose="02070309020205020404" pitchFamily="49" charset="0"/>
              </a:rPr>
              <a:t>funcptr</a:t>
            </a:r>
            <a:r>
              <a:rPr lang="en-US" altLang="zh-TW" sz="2000" kern="0" dirty="0">
                <a:latin typeface="Courier New" panose="02070309020205020404" pitchFamily="49" charset="0"/>
              </a:rPr>
              <a:t>)(const char *str);</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while((*(</a:t>
            </a:r>
            <a:r>
              <a:rPr lang="en-US" altLang="zh-TW" sz="2000" kern="0" dirty="0" err="1">
                <a:solidFill>
                  <a:srgbClr val="FF0000"/>
                </a:solidFill>
                <a:latin typeface="Courier New" panose="02070309020205020404" pitchFamily="49" charset="0"/>
              </a:rPr>
              <a:t>buf</a:t>
            </a:r>
            <a:r>
              <a:rPr lang="en-US" altLang="zh-TW" sz="2000" kern="0" dirty="0" err="1">
                <a:latin typeface="Courier New" panose="02070309020205020404" pitchFamily="49" charset="0"/>
              </a:rPr>
              <a:t>+i</a:t>
            </a:r>
            <a:r>
              <a:rPr lang="en-US" altLang="zh-TW" sz="2000" kern="0" dirty="0">
                <a:latin typeface="Courier New" panose="02070309020205020404" pitchFamily="49" charset="0"/>
              </a:rPr>
              <a:t>)=</a:t>
            </a:r>
            <a:r>
              <a:rPr lang="en-US" altLang="zh-TW" sz="2000" kern="0" dirty="0" err="1">
                <a:latin typeface="Courier New" panose="02070309020205020404" pitchFamily="49" charset="0"/>
              </a:rPr>
              <a:t>getchar</a:t>
            </a:r>
            <a:r>
              <a:rPr lang="en-US" altLang="zh-TW" sz="2000" kern="0" dirty="0">
                <a:latin typeface="Courier New" panose="02070309020205020404" pitchFamily="49" charset="0"/>
              </a:rPr>
              <a:t>())!=EOF)</a:t>
            </a:r>
          </a:p>
          <a:p>
            <a:pPr>
              <a:buFont typeface="Wingdings" pitchFamily="2" charset="2"/>
              <a:buNone/>
            </a:pPr>
            <a:r>
              <a:rPr lang="en-US" altLang="zh-TW" sz="2000" kern="0" dirty="0">
                <a:latin typeface="Courier New" panose="02070309020205020404" pitchFamily="49" charset="0"/>
              </a:rPr>
              <a:t>   </a:t>
            </a:r>
            <a:r>
              <a:rPr lang="en-US" altLang="zh-TW" sz="2000" kern="0" dirty="0" err="1">
                <a:latin typeface="Courier New" panose="02070309020205020404" pitchFamily="49" charset="0"/>
              </a:rPr>
              <a:t>i</a:t>
            </a:r>
            <a:r>
              <a:rPr lang="en-US" altLang="zh-TW" sz="2000" kern="0" dirty="0">
                <a:latin typeface="Courier New" panose="02070309020205020404" pitchFamily="49" charset="0"/>
              </a:rPr>
              <a:t>++;</a:t>
            </a:r>
          </a:p>
          <a:p>
            <a:pPr>
              <a:buFont typeface="Wingdings" pitchFamily="2" charset="2"/>
              <a:buNone/>
            </a:pPr>
            <a:r>
              <a:rPr lang="en-US" altLang="zh-TW" sz="2000" kern="0" dirty="0">
                <a:latin typeface="Courier New" panose="02070309020205020404" pitchFamily="49" charset="0"/>
              </a:rPr>
              <a:t>               :</a:t>
            </a:r>
          </a:p>
          <a:p>
            <a:pPr>
              <a:buFont typeface="Wingdings" pitchFamily="2" charset="2"/>
              <a:buNone/>
            </a:pPr>
            <a:r>
              <a:rPr lang="en-US" altLang="zh-TW" sz="2000" kern="0" dirty="0">
                <a:latin typeface="Courier New" panose="02070309020205020404" pitchFamily="49" charset="0"/>
              </a:rPr>
              <a:t>} </a:t>
            </a:r>
            <a:r>
              <a:rPr lang="en-US" altLang="zh-TW" sz="2000" kern="0" dirty="0"/>
              <a:t> </a:t>
            </a:r>
            <a:endParaRPr lang="zh-TW" altLang="en-US" sz="2000" kern="0" dirty="0"/>
          </a:p>
        </p:txBody>
      </p:sp>
    </p:spTree>
    <p:extLst>
      <p:ext uri="{BB962C8B-B14F-4D97-AF65-F5344CB8AC3E}">
        <p14:creationId xmlns:p14="http://schemas.microsoft.com/office/powerpoint/2010/main" val="168562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pPr>
              <a:lnSpc>
                <a:spcPct val="125000"/>
              </a:lnSpc>
            </a:pPr>
            <a:r>
              <a:rPr lang="zh-CN" altLang="en-US" dirty="0"/>
              <a:t>控制流劫持攻击</a:t>
            </a:r>
            <a:endParaRPr lang="en-US" altLang="zh-CN" dirty="0"/>
          </a:p>
          <a:p>
            <a:pPr>
              <a:lnSpc>
                <a:spcPct val="125000"/>
              </a:lnSpc>
            </a:pPr>
            <a:r>
              <a:rPr lang="zh-CN" altLang="en-US" dirty="0">
                <a:solidFill>
                  <a:srgbClr val="FF0000"/>
                </a:solidFill>
              </a:rPr>
              <a:t>防御方法简介</a:t>
            </a:r>
            <a:endParaRPr lang="en-US" altLang="zh-CN" dirty="0">
              <a:solidFill>
                <a:srgbClr val="FF0000"/>
              </a:solidFill>
            </a:endParaRPr>
          </a:p>
          <a:p>
            <a:pPr>
              <a:lnSpc>
                <a:spcPct val="125000"/>
              </a:lnSpc>
            </a:pPr>
            <a:r>
              <a:rPr lang="en-US" altLang="zh-CN" dirty="0"/>
              <a:t>Return</a:t>
            </a:r>
            <a:r>
              <a:rPr lang="zh-CN" altLang="en-US" dirty="0"/>
              <a:t> </a:t>
            </a:r>
            <a:r>
              <a:rPr lang="en-US" altLang="zh-CN" dirty="0"/>
              <a:t>to</a:t>
            </a:r>
            <a:r>
              <a:rPr lang="zh-CN" altLang="en-US" dirty="0"/>
              <a:t> </a:t>
            </a:r>
            <a:r>
              <a:rPr lang="en-US" altLang="zh-CN" dirty="0" err="1"/>
              <a:t>libc</a:t>
            </a:r>
            <a:r>
              <a:rPr lang="zh-CN" altLang="en-US" dirty="0"/>
              <a:t>及</a:t>
            </a:r>
            <a:r>
              <a:rPr lang="en-US" altLang="zh-CN" dirty="0"/>
              <a:t>ROP</a:t>
            </a:r>
          </a:p>
          <a:p>
            <a:pPr>
              <a:lnSpc>
                <a:spcPct val="125000"/>
              </a:lnSpc>
            </a:pPr>
            <a:r>
              <a:rPr lang="zh-CN" altLang="en-US" dirty="0"/>
              <a:t>控制流完整性（</a:t>
            </a:r>
            <a:r>
              <a:rPr lang="en-US" altLang="zh-CN" dirty="0"/>
              <a:t>CFI</a:t>
            </a:r>
            <a:r>
              <a:rPr lang="zh-CN" altLang="en-US" dirty="0"/>
              <a:t>）</a:t>
            </a:r>
            <a:endParaRPr lang="en-US" altLang="zh-CN" dirty="0"/>
          </a:p>
        </p:txBody>
      </p:sp>
      <p:sp>
        <p:nvSpPr>
          <p:cNvPr id="4" name="Slide Number Placeholder 3"/>
          <p:cNvSpPr>
            <a:spLocks noGrp="1"/>
          </p:cNvSpPr>
          <p:nvPr>
            <p:ph type="sldNum" sz="quarter" idx="10"/>
          </p:nvPr>
        </p:nvSpPr>
        <p:spPr/>
        <p:txBody>
          <a:bodyPr/>
          <a:lstStyle/>
          <a:p>
            <a:pPr>
              <a:defRPr/>
            </a:pPr>
            <a:fld id="{C9D1E93E-F34F-496D-BF1C-D8229D0E4D84}" type="slidenum">
              <a:rPr lang="en-US" smtClean="0"/>
              <a:pPr>
                <a:defRPr/>
              </a:pPr>
              <a:t>36</a:t>
            </a:fld>
            <a:endParaRPr lang="en-US"/>
          </a:p>
        </p:txBody>
      </p:sp>
    </p:spTree>
    <p:extLst>
      <p:ext uri="{BB962C8B-B14F-4D97-AF65-F5344CB8AC3E}">
        <p14:creationId xmlns:p14="http://schemas.microsoft.com/office/powerpoint/2010/main" val="4260218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dirty="0"/>
              <a:t>防御控制流劫持攻击</a:t>
            </a:r>
            <a:endParaRPr lang="en-US" dirty="0"/>
          </a:p>
        </p:txBody>
      </p:sp>
      <p:sp>
        <p:nvSpPr>
          <p:cNvPr id="22531" name="Rectangle 3" descr="Rectangle: Click to edit Master text styles&#10;Second level&#10;Third level&#10;Fourth level&#10;Fifth level"/>
          <p:cNvSpPr>
            <a:spLocks noGrp="1" noChangeArrowheads="1"/>
          </p:cNvSpPr>
          <p:nvPr>
            <p:ph idx="1"/>
          </p:nvPr>
        </p:nvSpPr>
        <p:spPr>
          <a:xfrm>
            <a:off x="685800" y="1447800"/>
            <a:ext cx="7772400" cy="4495800"/>
          </a:xfrm>
        </p:spPr>
        <p:txBody>
          <a:bodyPr/>
          <a:lstStyle/>
          <a:p>
            <a:pPr>
              <a:lnSpc>
                <a:spcPct val="125000"/>
              </a:lnSpc>
            </a:pPr>
            <a:r>
              <a:rPr lang="en-US" sz="2400" dirty="0"/>
              <a:t> Fix bugs:</a:t>
            </a:r>
          </a:p>
          <a:p>
            <a:pPr lvl="1">
              <a:lnSpc>
                <a:spcPct val="125000"/>
              </a:lnSpc>
            </a:pPr>
            <a:r>
              <a:rPr lang="zh-CN" altLang="en-US" sz="2000" dirty="0"/>
              <a:t>软件审查</a:t>
            </a:r>
            <a:endParaRPr lang="en-US" sz="2000" dirty="0"/>
          </a:p>
          <a:p>
            <a:pPr lvl="2">
              <a:lnSpc>
                <a:spcPct val="125000"/>
              </a:lnSpc>
            </a:pPr>
            <a:r>
              <a:rPr lang="zh-CN" altLang="en-US" sz="2000" dirty="0"/>
              <a:t>代码静态分析工具</a:t>
            </a:r>
            <a:r>
              <a:rPr lang="en-US" sz="2000" dirty="0"/>
              <a:t>:  </a:t>
            </a:r>
            <a:r>
              <a:rPr lang="en-US" sz="2000" dirty="0" err="1"/>
              <a:t>Coverity</a:t>
            </a:r>
            <a:r>
              <a:rPr lang="en-US" sz="2000" dirty="0"/>
              <a:t>, </a:t>
            </a:r>
            <a:r>
              <a:rPr lang="en-US" sz="2000" dirty="0" err="1"/>
              <a:t>Prefast</a:t>
            </a:r>
            <a:r>
              <a:rPr lang="en-US" sz="2000" dirty="0"/>
              <a:t>/Prefix, Fortify … </a:t>
            </a:r>
          </a:p>
          <a:p>
            <a:pPr lvl="1">
              <a:lnSpc>
                <a:spcPct val="125000"/>
              </a:lnSpc>
            </a:pPr>
            <a:r>
              <a:rPr lang="zh-CN" altLang="en-US" sz="2000" dirty="0"/>
              <a:t>使用类型安全的语言重写软件</a:t>
            </a:r>
            <a:r>
              <a:rPr lang="en-US" sz="2000" dirty="0"/>
              <a:t> (Java, ML)</a:t>
            </a:r>
          </a:p>
          <a:p>
            <a:pPr lvl="2">
              <a:lnSpc>
                <a:spcPct val="125000"/>
              </a:lnSpc>
            </a:pPr>
            <a:r>
              <a:rPr lang="zh-CN" altLang="en-US" sz="2000" dirty="0"/>
              <a:t>重写现有（遗留）软件比较困难</a:t>
            </a:r>
            <a:endParaRPr lang="en-US" sz="2000" dirty="0"/>
          </a:p>
          <a:p>
            <a:pPr>
              <a:lnSpc>
                <a:spcPct val="125000"/>
              </a:lnSpc>
            </a:pPr>
            <a:r>
              <a:rPr lang="zh-CN" altLang="en-US" sz="2400" dirty="0">
                <a:sym typeface="Gill Sans"/>
              </a:rPr>
              <a:t>允许溢出，防止</a:t>
            </a:r>
            <a:r>
              <a:rPr lang="en-US" altLang="zh-CN" sz="2400" dirty="0">
                <a:sym typeface="Gill Sans"/>
              </a:rPr>
              <a:t>shellcode</a:t>
            </a:r>
            <a:r>
              <a:rPr lang="zh-CN" altLang="en-US" sz="2400" dirty="0">
                <a:sym typeface="Gill Sans"/>
              </a:rPr>
              <a:t>执行</a:t>
            </a:r>
            <a:endParaRPr lang="en-US" altLang="zh-CN" sz="2400" dirty="0">
              <a:sym typeface="Gill Sans"/>
            </a:endParaRPr>
          </a:p>
          <a:p>
            <a:pPr lvl="1">
              <a:lnSpc>
                <a:spcPct val="125000"/>
              </a:lnSpc>
            </a:pPr>
            <a:r>
              <a:rPr lang="en-US" altLang="zh-CN" sz="2000" dirty="0">
                <a:sym typeface="Gill Sans"/>
              </a:rPr>
              <a:t>NX</a:t>
            </a:r>
            <a:r>
              <a:rPr lang="zh-CN" altLang="en-US" sz="2000" dirty="0">
                <a:sym typeface="Gill Sans"/>
              </a:rPr>
              <a:t>位</a:t>
            </a:r>
            <a:endParaRPr lang="en-US" sz="2000" dirty="0">
              <a:sym typeface="Gill Sans"/>
            </a:endParaRPr>
          </a:p>
          <a:p>
            <a:pPr>
              <a:lnSpc>
                <a:spcPct val="125000"/>
              </a:lnSpc>
            </a:pPr>
            <a:r>
              <a:rPr lang="zh-CN" altLang="en-US" sz="2400" dirty="0">
                <a:sym typeface="Gill Sans"/>
              </a:rPr>
              <a:t>添加运行时检查代码，检测溢出利用</a:t>
            </a:r>
            <a:endParaRPr lang="en-US" sz="2400" dirty="0">
              <a:sym typeface="Gill Sans"/>
            </a:endParaRPr>
          </a:p>
          <a:p>
            <a:pPr lvl="1">
              <a:lnSpc>
                <a:spcPct val="125000"/>
              </a:lnSpc>
            </a:pPr>
            <a:r>
              <a:rPr lang="zh-CN" altLang="en-US" sz="2000" dirty="0"/>
              <a:t>当检测到进程被攻击者用溢出漏洞攻击时挂起该进程</a:t>
            </a:r>
            <a:endParaRPr lang="en-US" sz="2000" dirty="0"/>
          </a:p>
          <a:p>
            <a:pPr lvl="1">
              <a:lnSpc>
                <a:spcPct val="125000"/>
              </a:lnSpc>
            </a:pPr>
            <a:r>
              <a:rPr lang="en-US" sz="2000" dirty="0" err="1"/>
              <a:t>StackGuard</a:t>
            </a:r>
            <a:r>
              <a:rPr lang="en-US" sz="2000" dirty="0"/>
              <a:t>,  </a:t>
            </a:r>
            <a:r>
              <a:rPr lang="en-US" altLang="zh-CN" sz="2000" dirty="0" err="1"/>
              <a:t>PointGuard</a:t>
            </a:r>
            <a:r>
              <a:rPr lang="en-US" altLang="zh-CN" sz="2000" dirty="0"/>
              <a:t>, </a:t>
            </a:r>
            <a:r>
              <a:rPr lang="en-US" sz="2000" dirty="0" err="1"/>
              <a:t>LibSafe</a:t>
            </a:r>
            <a:r>
              <a:rPr lang="en-US" sz="2000" dirty="0"/>
              <a:t>, …</a:t>
            </a:r>
          </a:p>
          <a:p>
            <a:pPr lvl="1">
              <a:lnSpc>
                <a:spcPct val="125000"/>
              </a:lnSpc>
            </a:pPr>
            <a:endParaRPr lang="en-US" sz="200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37</a:t>
            </a:fld>
            <a:endParaRPr lang="en-US"/>
          </a:p>
        </p:txBody>
      </p:sp>
    </p:spTree>
    <p:extLst>
      <p:ext uri="{BB962C8B-B14F-4D97-AF65-F5344CB8AC3E}">
        <p14:creationId xmlns:p14="http://schemas.microsoft.com/office/powerpoint/2010/main" val="295843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531">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31">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dirty="0"/>
              <a:t>防御控制流劫持攻击</a:t>
            </a:r>
            <a:endParaRPr lang="en-US" dirty="0"/>
          </a:p>
        </p:txBody>
      </p:sp>
      <p:sp>
        <p:nvSpPr>
          <p:cNvPr id="22531" name="Rectangle 3" descr="Rectangle: Click to edit Master text styles&#10;Second level&#10;Third level&#10;Fourth level&#10;Fifth level"/>
          <p:cNvSpPr>
            <a:spLocks noGrp="1" noChangeArrowheads="1"/>
          </p:cNvSpPr>
          <p:nvPr>
            <p:ph idx="1"/>
          </p:nvPr>
        </p:nvSpPr>
        <p:spPr/>
        <p:txBody>
          <a:bodyPr/>
          <a:lstStyle/>
          <a:p>
            <a:pPr>
              <a:lnSpc>
                <a:spcPct val="125000"/>
              </a:lnSpc>
            </a:pPr>
            <a:r>
              <a:rPr lang="en-US" dirty="0"/>
              <a:t> </a:t>
            </a:r>
            <a:r>
              <a:rPr lang="zh-CN" altLang="en-US" dirty="0"/>
              <a:t>较少攻击者进行缓冲区溢出的机会</a:t>
            </a:r>
            <a:r>
              <a:rPr lang="en-US" dirty="0"/>
              <a:t>:</a:t>
            </a:r>
          </a:p>
          <a:p>
            <a:pPr lvl="1">
              <a:lnSpc>
                <a:spcPct val="125000"/>
              </a:lnSpc>
            </a:pPr>
            <a:r>
              <a:rPr lang="zh-CN" altLang="en-US" dirty="0"/>
              <a:t>独立的控制栈，</a:t>
            </a:r>
            <a:r>
              <a:rPr lang="en-US" altLang="zh-CN" dirty="0"/>
              <a:t>Separate control stack</a:t>
            </a:r>
          </a:p>
          <a:p>
            <a:pPr lvl="1">
              <a:lnSpc>
                <a:spcPct val="125000"/>
              </a:lnSpc>
            </a:pPr>
            <a:r>
              <a:rPr lang="zh-CN" altLang="en-US" dirty="0"/>
              <a:t>随机化</a:t>
            </a:r>
            <a:endParaRPr lang="en-US" altLang="zh-CN" dirty="0"/>
          </a:p>
          <a:p>
            <a:pPr lvl="2">
              <a:lnSpc>
                <a:spcPct val="125000"/>
              </a:lnSpc>
            </a:pPr>
            <a:r>
              <a:rPr lang="en-US" altLang="zh-CN" dirty="0"/>
              <a:t>ASLR</a:t>
            </a:r>
            <a:r>
              <a:rPr lang="zh-CN" altLang="en-US" dirty="0"/>
              <a:t> </a:t>
            </a:r>
            <a:r>
              <a:rPr lang="en-US" altLang="zh-CN" dirty="0"/>
              <a:t>(Address</a:t>
            </a:r>
            <a:r>
              <a:rPr lang="zh-CN" altLang="en-US" dirty="0"/>
              <a:t> </a:t>
            </a:r>
            <a:r>
              <a:rPr lang="en-US" altLang="zh-CN" dirty="0"/>
              <a:t>Space</a:t>
            </a:r>
            <a:r>
              <a:rPr lang="zh-CN" altLang="en-US" dirty="0"/>
              <a:t> </a:t>
            </a:r>
            <a:r>
              <a:rPr lang="en-US" altLang="zh-CN" dirty="0"/>
              <a:t>Layout</a:t>
            </a:r>
            <a:r>
              <a:rPr lang="zh-CN" altLang="en-US" dirty="0"/>
              <a:t> </a:t>
            </a:r>
            <a:r>
              <a:rPr lang="en-US" altLang="zh-CN" dirty="0"/>
              <a:t>Randomization)</a:t>
            </a:r>
          </a:p>
          <a:p>
            <a:pPr lvl="1">
              <a:lnSpc>
                <a:spcPct val="125000"/>
              </a:lnSpc>
            </a:pPr>
            <a:r>
              <a:rPr lang="zh-CN" altLang="en-US" dirty="0"/>
              <a:t>控制流完整性，</a:t>
            </a:r>
            <a:r>
              <a:rPr lang="en-US" altLang="zh-CN" dirty="0"/>
              <a:t>Control flow integrity (CFI)</a:t>
            </a:r>
            <a:endParaRPr lang="en-US"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38</a:t>
            </a:fld>
            <a:endParaRPr lang="en-US"/>
          </a:p>
        </p:txBody>
      </p:sp>
    </p:spTree>
    <p:extLst>
      <p:ext uri="{BB962C8B-B14F-4D97-AF65-F5344CB8AC3E}">
        <p14:creationId xmlns:p14="http://schemas.microsoft.com/office/powerpoint/2010/main" val="581891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cs typeface="Calibri" pitchFamily="34" charset="0"/>
              </a:rPr>
              <a:t>Linux</a:t>
            </a:r>
            <a:r>
              <a:rPr lang="zh-CN" altLang="en-US" dirty="0">
                <a:cs typeface="Calibri" pitchFamily="34" charset="0"/>
              </a:rPr>
              <a:t>进程内存布局</a:t>
            </a:r>
            <a:endParaRPr lang="en-US" dirty="0">
              <a:cs typeface="Calibri" pitchFamily="34" charset="0"/>
            </a:endParaRPr>
          </a:p>
        </p:txBody>
      </p:sp>
      <p:sp>
        <p:nvSpPr>
          <p:cNvPr id="25603" name="Rectangle 3"/>
          <p:cNvSpPr>
            <a:spLocks noChangeArrowheads="1"/>
          </p:cNvSpPr>
          <p:nvPr/>
        </p:nvSpPr>
        <p:spPr bwMode="auto">
          <a:xfrm>
            <a:off x="2971800" y="6116422"/>
            <a:ext cx="2819400" cy="3810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a:solidFill>
                  <a:schemeClr val="tx2"/>
                </a:solidFill>
                <a:latin typeface="Calibri" pitchFamily="34" charset="0"/>
                <a:cs typeface="Calibri" pitchFamily="34" charset="0"/>
              </a:rPr>
              <a:t>unused</a:t>
            </a:r>
          </a:p>
        </p:txBody>
      </p:sp>
      <p:sp>
        <p:nvSpPr>
          <p:cNvPr id="25604" name="Text Box 4"/>
          <p:cNvSpPr txBox="1">
            <a:spLocks noChangeArrowheads="1"/>
          </p:cNvSpPr>
          <p:nvPr/>
        </p:nvSpPr>
        <p:spPr bwMode="auto">
          <a:xfrm>
            <a:off x="5846199" y="5849722"/>
            <a:ext cx="172515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latin typeface="Calibri" pitchFamily="34" charset="0"/>
                <a:cs typeface="Calibri" pitchFamily="34" charset="0"/>
              </a:rPr>
              <a:t>0x08048000</a:t>
            </a:r>
          </a:p>
        </p:txBody>
      </p:sp>
      <p:sp>
        <p:nvSpPr>
          <p:cNvPr id="25605" name="Rectangle 5"/>
          <p:cNvSpPr>
            <a:spLocks noChangeArrowheads="1"/>
          </p:cNvSpPr>
          <p:nvPr/>
        </p:nvSpPr>
        <p:spPr bwMode="auto">
          <a:xfrm>
            <a:off x="2971800" y="5468722"/>
            <a:ext cx="2825750" cy="6477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endParaRPr lang="en-US" sz="2400">
              <a:solidFill>
                <a:schemeClr val="bg2"/>
              </a:solidFill>
              <a:latin typeface="Calibri" pitchFamily="34" charset="0"/>
              <a:cs typeface="Calibri" pitchFamily="34" charset="0"/>
            </a:endParaRPr>
          </a:p>
        </p:txBody>
      </p:sp>
      <p:sp>
        <p:nvSpPr>
          <p:cNvPr id="25606" name="Rectangle 6"/>
          <p:cNvSpPr>
            <a:spLocks noChangeArrowheads="1"/>
          </p:cNvSpPr>
          <p:nvPr/>
        </p:nvSpPr>
        <p:spPr bwMode="auto">
          <a:xfrm>
            <a:off x="2971800" y="4630522"/>
            <a:ext cx="2819400" cy="8382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a:solidFill>
                  <a:schemeClr val="tx2"/>
                </a:solidFill>
                <a:latin typeface="Calibri" pitchFamily="34" charset="0"/>
                <a:cs typeface="Calibri" pitchFamily="34" charset="0"/>
              </a:rPr>
              <a:t>run time heap</a:t>
            </a:r>
          </a:p>
        </p:txBody>
      </p:sp>
      <p:sp>
        <p:nvSpPr>
          <p:cNvPr id="25607" name="Rectangle 7"/>
          <p:cNvSpPr>
            <a:spLocks noChangeArrowheads="1"/>
          </p:cNvSpPr>
          <p:nvPr/>
        </p:nvSpPr>
        <p:spPr bwMode="auto">
          <a:xfrm>
            <a:off x="2978150" y="3563722"/>
            <a:ext cx="2813050" cy="5334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a:solidFill>
                  <a:schemeClr val="tx2"/>
                </a:solidFill>
                <a:latin typeface="Calibri" pitchFamily="34" charset="0"/>
                <a:cs typeface="Calibri" pitchFamily="34" charset="0"/>
              </a:rPr>
              <a:t>shared libraries</a:t>
            </a:r>
          </a:p>
        </p:txBody>
      </p:sp>
      <p:sp>
        <p:nvSpPr>
          <p:cNvPr id="25608" name="Rectangle 8"/>
          <p:cNvSpPr>
            <a:spLocks noChangeArrowheads="1"/>
          </p:cNvSpPr>
          <p:nvPr/>
        </p:nvSpPr>
        <p:spPr bwMode="auto">
          <a:xfrm>
            <a:off x="2978150" y="1582522"/>
            <a:ext cx="2819400" cy="7620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a:solidFill>
                  <a:schemeClr val="tx2"/>
                </a:solidFill>
                <a:latin typeface="Calibri" pitchFamily="34" charset="0"/>
                <a:cs typeface="Calibri" pitchFamily="34" charset="0"/>
              </a:rPr>
              <a:t>user stack</a:t>
            </a:r>
          </a:p>
        </p:txBody>
      </p:sp>
      <p:sp>
        <p:nvSpPr>
          <p:cNvPr id="25609" name="Rectangle 9"/>
          <p:cNvSpPr>
            <a:spLocks noChangeArrowheads="1"/>
          </p:cNvSpPr>
          <p:nvPr/>
        </p:nvSpPr>
        <p:spPr bwMode="auto">
          <a:xfrm>
            <a:off x="2971800" y="4097122"/>
            <a:ext cx="2819400" cy="533400"/>
          </a:xfrm>
          <a:prstGeom prst="rect">
            <a:avLst/>
          </a:prstGeom>
          <a:solidFill>
            <a:srgbClr val="808080"/>
          </a:solidFill>
          <a:ln w="9525">
            <a:solidFill>
              <a:srgbClr val="6699FF"/>
            </a:solidFill>
            <a:miter lim="800000"/>
            <a:headEnd/>
            <a:tailEnd/>
          </a:ln>
        </p:spPr>
        <p:txBody>
          <a:bodyPr wrap="none" anchor="ctr"/>
          <a:lstStyle/>
          <a:p>
            <a:endParaRPr lang="en-US">
              <a:latin typeface="Calibri" pitchFamily="34" charset="0"/>
              <a:cs typeface="Calibri" pitchFamily="34" charset="0"/>
            </a:endParaRPr>
          </a:p>
        </p:txBody>
      </p:sp>
      <p:sp>
        <p:nvSpPr>
          <p:cNvPr id="25610" name="Rectangle 10"/>
          <p:cNvSpPr>
            <a:spLocks noChangeArrowheads="1"/>
          </p:cNvSpPr>
          <p:nvPr/>
        </p:nvSpPr>
        <p:spPr bwMode="auto">
          <a:xfrm>
            <a:off x="2971800" y="2344522"/>
            <a:ext cx="2819400" cy="1219200"/>
          </a:xfrm>
          <a:prstGeom prst="rect">
            <a:avLst/>
          </a:prstGeom>
          <a:solidFill>
            <a:srgbClr val="808080"/>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5611" name="Line 11"/>
          <p:cNvSpPr>
            <a:spLocks noChangeShapeType="1"/>
          </p:cNvSpPr>
          <p:nvPr/>
        </p:nvSpPr>
        <p:spPr bwMode="auto">
          <a:xfrm flipV="1">
            <a:off x="4343400" y="4097122"/>
            <a:ext cx="0" cy="533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12" name="Line 12"/>
          <p:cNvSpPr>
            <a:spLocks noChangeShapeType="1"/>
          </p:cNvSpPr>
          <p:nvPr/>
        </p:nvSpPr>
        <p:spPr bwMode="auto">
          <a:xfrm flipV="1">
            <a:off x="4343400" y="3030322"/>
            <a:ext cx="0" cy="533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13" name="Line 13"/>
          <p:cNvSpPr>
            <a:spLocks noChangeShapeType="1"/>
          </p:cNvSpPr>
          <p:nvPr/>
        </p:nvSpPr>
        <p:spPr bwMode="auto">
          <a:xfrm>
            <a:off x="4343400" y="2344522"/>
            <a:ext cx="0" cy="533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14" name="Text Box 14"/>
          <p:cNvSpPr txBox="1">
            <a:spLocks noChangeArrowheads="1"/>
          </p:cNvSpPr>
          <p:nvPr/>
        </p:nvSpPr>
        <p:spPr bwMode="auto">
          <a:xfrm>
            <a:off x="5839849" y="3868522"/>
            <a:ext cx="172515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latin typeface="Calibri" pitchFamily="34" charset="0"/>
                <a:cs typeface="Calibri" pitchFamily="34" charset="0"/>
              </a:rPr>
              <a:t>0x40000000</a:t>
            </a:r>
          </a:p>
        </p:txBody>
      </p:sp>
      <p:sp>
        <p:nvSpPr>
          <p:cNvPr id="25615" name="Text Box 15"/>
          <p:cNvSpPr txBox="1">
            <a:spLocks noChangeArrowheads="1"/>
          </p:cNvSpPr>
          <p:nvPr/>
        </p:nvSpPr>
        <p:spPr bwMode="auto">
          <a:xfrm>
            <a:off x="5843779" y="1353922"/>
            <a:ext cx="173316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2400">
                <a:latin typeface="Calibri" pitchFamily="34" charset="0"/>
                <a:cs typeface="Calibri" pitchFamily="34" charset="0"/>
              </a:rPr>
              <a:t>0xC0000000</a:t>
            </a:r>
          </a:p>
        </p:txBody>
      </p:sp>
      <p:sp>
        <p:nvSpPr>
          <p:cNvPr id="25616" name="Text Box 16"/>
          <p:cNvSpPr txBox="1">
            <a:spLocks noChangeArrowheads="1"/>
          </p:cNvSpPr>
          <p:nvPr/>
        </p:nvSpPr>
        <p:spPr bwMode="auto">
          <a:xfrm>
            <a:off x="1495109" y="2115922"/>
            <a:ext cx="85311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solidFill>
                  <a:schemeClr val="tx2"/>
                </a:solidFill>
                <a:latin typeface="Calibri" pitchFamily="34" charset="0"/>
                <a:cs typeface="Calibri" pitchFamily="34" charset="0"/>
              </a:rPr>
              <a:t>%esp</a:t>
            </a:r>
          </a:p>
        </p:txBody>
      </p:sp>
      <p:sp>
        <p:nvSpPr>
          <p:cNvPr id="25617" name="Line 17"/>
          <p:cNvSpPr>
            <a:spLocks noChangeShapeType="1"/>
          </p:cNvSpPr>
          <p:nvPr/>
        </p:nvSpPr>
        <p:spPr bwMode="auto">
          <a:xfrm>
            <a:off x="2395538" y="2344522"/>
            <a:ext cx="57626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18" name="Text Box 18"/>
          <p:cNvSpPr txBox="1">
            <a:spLocks noChangeArrowheads="1"/>
          </p:cNvSpPr>
          <p:nvPr/>
        </p:nvSpPr>
        <p:spPr bwMode="auto">
          <a:xfrm>
            <a:off x="1709738" y="4401922"/>
            <a:ext cx="6143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dirty="0" err="1">
                <a:solidFill>
                  <a:schemeClr val="tx2"/>
                </a:solidFill>
                <a:latin typeface="Calibri" pitchFamily="34" charset="0"/>
                <a:cs typeface="Calibri" pitchFamily="34" charset="0"/>
              </a:rPr>
              <a:t>brk</a:t>
            </a:r>
            <a:endParaRPr lang="en-US" sz="2400" dirty="0">
              <a:solidFill>
                <a:schemeClr val="tx2"/>
              </a:solidFill>
              <a:latin typeface="Calibri" pitchFamily="34" charset="0"/>
              <a:cs typeface="Calibri" pitchFamily="34" charset="0"/>
            </a:endParaRPr>
          </a:p>
        </p:txBody>
      </p:sp>
      <p:sp>
        <p:nvSpPr>
          <p:cNvPr id="25619" name="Line 19"/>
          <p:cNvSpPr>
            <a:spLocks noChangeShapeType="1"/>
          </p:cNvSpPr>
          <p:nvPr/>
        </p:nvSpPr>
        <p:spPr bwMode="auto">
          <a:xfrm>
            <a:off x="2319338" y="4630522"/>
            <a:ext cx="57626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20" name="AutoShape 20"/>
          <p:cNvSpPr>
            <a:spLocks/>
          </p:cNvSpPr>
          <p:nvPr/>
        </p:nvSpPr>
        <p:spPr bwMode="auto">
          <a:xfrm>
            <a:off x="2624138" y="5468722"/>
            <a:ext cx="271462" cy="647700"/>
          </a:xfrm>
          <a:prstGeom prst="leftBrace">
            <a:avLst>
              <a:gd name="adj1" fmla="val 1988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25621" name="Text Box 21"/>
          <p:cNvSpPr txBox="1">
            <a:spLocks noChangeArrowheads="1"/>
          </p:cNvSpPr>
          <p:nvPr/>
        </p:nvSpPr>
        <p:spPr bwMode="auto">
          <a:xfrm>
            <a:off x="1295391" y="5376647"/>
            <a:ext cx="143988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solidFill>
                  <a:schemeClr val="tx2"/>
                </a:solidFill>
                <a:latin typeface="Calibri" pitchFamily="34" charset="0"/>
                <a:cs typeface="Calibri" pitchFamily="34" charset="0"/>
              </a:rPr>
              <a:t>Loaded </a:t>
            </a:r>
            <a:br>
              <a:rPr lang="en-US" sz="2400">
                <a:solidFill>
                  <a:schemeClr val="tx2"/>
                </a:solidFill>
                <a:latin typeface="Calibri" pitchFamily="34" charset="0"/>
                <a:cs typeface="Calibri" pitchFamily="34" charset="0"/>
              </a:rPr>
            </a:br>
            <a:r>
              <a:rPr lang="en-US" sz="2400">
                <a:solidFill>
                  <a:schemeClr val="tx2"/>
                </a:solidFill>
                <a:latin typeface="Calibri" pitchFamily="34" charset="0"/>
                <a:cs typeface="Calibri" pitchFamily="34" charset="0"/>
              </a:rPr>
              <a:t>from exec</a:t>
            </a:r>
          </a:p>
        </p:txBody>
      </p:sp>
      <p:sp>
        <p:nvSpPr>
          <p:cNvPr id="25622" name="Line 22"/>
          <p:cNvSpPr>
            <a:spLocks noChangeShapeType="1"/>
          </p:cNvSpPr>
          <p:nvPr/>
        </p:nvSpPr>
        <p:spPr bwMode="auto">
          <a:xfrm>
            <a:off x="2978150" y="5468722"/>
            <a:ext cx="2819400" cy="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23" name="Line 23"/>
          <p:cNvSpPr>
            <a:spLocks noChangeShapeType="1"/>
          </p:cNvSpPr>
          <p:nvPr/>
        </p:nvSpPr>
        <p:spPr bwMode="auto">
          <a:xfrm>
            <a:off x="2971800" y="4097122"/>
            <a:ext cx="2819400" cy="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24" name="Line 24"/>
          <p:cNvSpPr>
            <a:spLocks noChangeShapeType="1"/>
          </p:cNvSpPr>
          <p:nvPr/>
        </p:nvSpPr>
        <p:spPr bwMode="auto">
          <a:xfrm>
            <a:off x="2971800" y="1582522"/>
            <a:ext cx="2819400" cy="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5625" name="Text Box 25"/>
          <p:cNvSpPr txBox="1">
            <a:spLocks noChangeArrowheads="1"/>
          </p:cNvSpPr>
          <p:nvPr/>
        </p:nvSpPr>
        <p:spPr bwMode="auto">
          <a:xfrm>
            <a:off x="5791200" y="6306922"/>
            <a:ext cx="3508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latin typeface="Calibri" pitchFamily="34" charset="0"/>
                <a:cs typeface="Calibri" pitchFamily="34" charset="0"/>
              </a:rPr>
              <a:t>0</a:t>
            </a:r>
          </a:p>
        </p:txBody>
      </p:sp>
      <p:sp>
        <p:nvSpPr>
          <p:cNvPr id="25626" name="Line 26"/>
          <p:cNvSpPr>
            <a:spLocks noChangeShapeType="1"/>
          </p:cNvSpPr>
          <p:nvPr/>
        </p:nvSpPr>
        <p:spPr bwMode="auto">
          <a:xfrm>
            <a:off x="2971800" y="6078322"/>
            <a:ext cx="2819400" cy="0"/>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39</a:t>
            </a:fld>
            <a:endParaRPr lang="en-US"/>
          </a:p>
        </p:txBody>
      </p:sp>
    </p:spTree>
    <p:extLst>
      <p:ext uri="{BB962C8B-B14F-4D97-AF65-F5344CB8AC3E}">
        <p14:creationId xmlns:p14="http://schemas.microsoft.com/office/powerpoint/2010/main" val="171245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zh-CN" altLang="en-US" dirty="0"/>
              <a:t>函数栈</a:t>
            </a:r>
            <a:endParaRPr lang="en-US" dirty="0"/>
          </a:p>
        </p:txBody>
      </p:sp>
      <p:sp>
        <p:nvSpPr>
          <p:cNvPr id="3" name="Content Placeholder 2"/>
          <p:cNvSpPr>
            <a:spLocks noGrp="1"/>
          </p:cNvSpPr>
          <p:nvPr>
            <p:ph idx="1"/>
          </p:nvPr>
        </p:nvSpPr>
        <p:spPr/>
        <p:txBody>
          <a:bodyPr/>
          <a:lstStyle/>
          <a:p>
            <a:pPr>
              <a:buFontTx/>
              <a:buNone/>
            </a:pPr>
            <a:r>
              <a:rPr lang="en-US" sz="2000" dirty="0">
                <a:latin typeface="Courier New" pitchFamily="49" charset="0"/>
                <a:cs typeface="Courier New" pitchFamily="49" charset="0"/>
              </a:rPr>
              <a:t>void main() </a:t>
            </a:r>
          </a:p>
          <a:p>
            <a:pPr>
              <a:buFontTx/>
              <a:buNone/>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(1,2,3);</a:t>
            </a:r>
          </a:p>
          <a:p>
            <a:pPr>
              <a:buFontTx/>
              <a:buNone/>
            </a:pPr>
            <a:r>
              <a:rPr lang="en-US" sz="2000" dirty="0">
                <a:latin typeface="Courier New" pitchFamily="49" charset="0"/>
                <a:cs typeface="Courier New" pitchFamily="49" charset="0"/>
              </a:rPr>
              <a:t>}</a:t>
            </a:r>
          </a:p>
          <a:p>
            <a:pPr>
              <a:buFontTx/>
              <a:buNone/>
            </a:pPr>
            <a:endParaRPr lang="en-US" sz="2000" dirty="0">
              <a:latin typeface="Courier New" pitchFamily="49" charset="0"/>
              <a:cs typeface="Courier New" pitchFamily="49" charset="0"/>
            </a:endParaRPr>
          </a:p>
          <a:p>
            <a:pPr>
              <a:buFontTx/>
              <a:buNone/>
            </a:pPr>
            <a:r>
              <a:rPr lang="en-US" sz="2000" dirty="0">
                <a:latin typeface="Courier New" pitchFamily="49" charset="0"/>
                <a:cs typeface="Courier New" pitchFamily="49" charset="0"/>
              </a:rPr>
              <a:t>void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a, </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b, </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c) </a:t>
            </a:r>
          </a:p>
          <a:p>
            <a:pPr>
              <a:buFontTx/>
              <a:buNone/>
            </a:pPr>
            <a:r>
              <a:rPr lang="en-US" sz="2000" dirty="0">
                <a:latin typeface="Courier New" pitchFamily="49" charset="0"/>
                <a:cs typeface="Courier New" pitchFamily="49" charset="0"/>
              </a:rPr>
              <a:t>{ char buffer1[5]; </a:t>
            </a:r>
          </a:p>
          <a:p>
            <a:pPr>
              <a:buFontTx/>
              <a:buNone/>
            </a:pPr>
            <a:r>
              <a:rPr lang="en-US" sz="2000" dirty="0">
                <a:latin typeface="Courier New" pitchFamily="49" charset="0"/>
                <a:cs typeface="Courier New" pitchFamily="49" charset="0"/>
              </a:rPr>
              <a:t>  char buffer2[10]; </a:t>
            </a:r>
          </a:p>
          <a:p>
            <a:pPr>
              <a:buFontTx/>
              <a:buNone/>
            </a:pPr>
            <a:r>
              <a:rPr lang="en-US" sz="2000" dirty="0">
                <a:latin typeface="Courier New" pitchFamily="49" charset="0"/>
                <a:cs typeface="Courier New" pitchFamily="49" charset="0"/>
              </a:rPr>
              <a:t>}</a:t>
            </a:r>
          </a:p>
          <a:p>
            <a:pPr>
              <a:buFontTx/>
              <a:buNone/>
            </a:pPr>
            <a:endParaRPr lang="en-US" sz="2400" dirty="0"/>
          </a:p>
          <a:p>
            <a:pPr>
              <a:buFontTx/>
              <a:buNone/>
            </a:pPr>
            <a:r>
              <a:rPr lang="zh-CN" altLang="en-US" sz="2000" dirty="0"/>
              <a:t>函数调用</a:t>
            </a:r>
            <a:r>
              <a:rPr lang="en-US" sz="2000" dirty="0"/>
              <a:t>: </a:t>
            </a:r>
            <a:r>
              <a:rPr lang="en-US" sz="2000" i="1" dirty="0"/>
              <a:t>push</a:t>
            </a:r>
          </a:p>
          <a:p>
            <a:pPr marL="288925" indent="-288925">
              <a:buSzPct val="100000"/>
              <a:buFont typeface="Arial" pitchFamily="34" charset="0"/>
              <a:buChar char="●"/>
            </a:pPr>
            <a:r>
              <a:rPr lang="en-US" sz="2000" dirty="0"/>
              <a:t>Parameters, current %EIP as return </a:t>
            </a:r>
            <a:br>
              <a:rPr lang="en-US" sz="2000" dirty="0"/>
            </a:br>
            <a:r>
              <a:rPr lang="en-US" sz="2000" dirty="0"/>
              <a:t>address, saved frame pointer, </a:t>
            </a:r>
            <a:br>
              <a:rPr lang="en-US" sz="2000" dirty="0"/>
            </a:br>
            <a:r>
              <a:rPr lang="en-US" sz="2000" dirty="0"/>
              <a:t>local </a:t>
            </a:r>
            <a:r>
              <a:rPr lang="en-US" sz="2000" dirty="0" err="1"/>
              <a:t>vars</a:t>
            </a:r>
            <a:endParaRPr lang="en-US" sz="2000" dirty="0"/>
          </a:p>
          <a:p>
            <a:pPr>
              <a:buFontTx/>
              <a:buNone/>
            </a:pPr>
            <a:endParaRPr lang="en-US" sz="2000" dirty="0"/>
          </a:p>
        </p:txBody>
      </p:sp>
      <p:sp>
        <p:nvSpPr>
          <p:cNvPr id="7" name="Rectangle 6"/>
          <p:cNvSpPr>
            <a:spLocks noChangeArrowheads="1"/>
          </p:cNvSpPr>
          <p:nvPr/>
        </p:nvSpPr>
        <p:spPr bwMode="auto">
          <a:xfrm>
            <a:off x="6477000" y="22098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c:3</a:t>
            </a:r>
          </a:p>
        </p:txBody>
      </p:sp>
      <p:sp>
        <p:nvSpPr>
          <p:cNvPr id="8" name="Rectangle 7"/>
          <p:cNvSpPr>
            <a:spLocks noChangeArrowheads="1"/>
          </p:cNvSpPr>
          <p:nvPr/>
        </p:nvSpPr>
        <p:spPr bwMode="auto">
          <a:xfrm>
            <a:off x="6477000" y="26670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b:2</a:t>
            </a:r>
          </a:p>
        </p:txBody>
      </p:sp>
      <p:sp>
        <p:nvSpPr>
          <p:cNvPr id="9" name="Rectangle 8"/>
          <p:cNvSpPr>
            <a:spLocks noChangeArrowheads="1"/>
          </p:cNvSpPr>
          <p:nvPr/>
        </p:nvSpPr>
        <p:spPr bwMode="auto">
          <a:xfrm>
            <a:off x="6477000" y="31242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a:1</a:t>
            </a:r>
          </a:p>
        </p:txBody>
      </p:sp>
      <p:sp>
        <p:nvSpPr>
          <p:cNvPr id="10" name="Rectangle 9"/>
          <p:cNvSpPr>
            <a:spLocks noChangeArrowheads="1"/>
          </p:cNvSpPr>
          <p:nvPr/>
        </p:nvSpPr>
        <p:spPr bwMode="auto">
          <a:xfrm>
            <a:off x="6477000" y="3581400"/>
            <a:ext cx="1143000" cy="457200"/>
          </a:xfrm>
          <a:prstGeom prst="rect">
            <a:avLst/>
          </a:prstGeom>
          <a:solidFill>
            <a:schemeClr val="accent1"/>
          </a:solidFill>
          <a:ln w="9525" algn="ctr">
            <a:solidFill>
              <a:schemeClr val="tx1"/>
            </a:solidFill>
            <a:round/>
            <a:headEnd/>
            <a:tailEnd/>
          </a:ln>
        </p:spPr>
        <p:txBody>
          <a:bodyPr/>
          <a:lstStyle/>
          <a:p>
            <a:pPr algn="ctr"/>
            <a:r>
              <a:rPr lang="en-US" sz="2400">
                <a:solidFill>
                  <a:schemeClr val="bg1"/>
                </a:solidFill>
                <a:latin typeface="Calibri" pitchFamily="34" charset="0"/>
              </a:rPr>
              <a:t>RET</a:t>
            </a:r>
          </a:p>
        </p:txBody>
      </p:sp>
      <p:sp>
        <p:nvSpPr>
          <p:cNvPr id="11" name="Rectangle 10"/>
          <p:cNvSpPr>
            <a:spLocks noChangeArrowheads="1"/>
          </p:cNvSpPr>
          <p:nvPr/>
        </p:nvSpPr>
        <p:spPr bwMode="auto">
          <a:xfrm>
            <a:off x="6477000" y="4038600"/>
            <a:ext cx="1143000" cy="457200"/>
          </a:xfrm>
          <a:prstGeom prst="rect">
            <a:avLst/>
          </a:prstGeom>
          <a:solidFill>
            <a:schemeClr val="accent1"/>
          </a:solidFill>
          <a:ln w="9525" algn="ctr">
            <a:solidFill>
              <a:schemeClr val="tx1"/>
            </a:solidFill>
            <a:round/>
            <a:headEnd/>
            <a:tailEnd/>
          </a:ln>
        </p:spPr>
        <p:txBody>
          <a:bodyPr/>
          <a:lstStyle/>
          <a:p>
            <a:pPr algn="ctr"/>
            <a:r>
              <a:rPr lang="en-US" sz="2400" dirty="0" err="1">
                <a:solidFill>
                  <a:schemeClr val="bg1"/>
                </a:solidFill>
                <a:latin typeface="Calibri" pitchFamily="34" charset="0"/>
              </a:rPr>
              <a:t>ebp</a:t>
            </a:r>
            <a:endParaRPr lang="en-US" sz="2400" dirty="0">
              <a:solidFill>
                <a:schemeClr val="bg1"/>
              </a:solidFill>
              <a:latin typeface="Calibri" pitchFamily="34" charset="0"/>
            </a:endParaRPr>
          </a:p>
        </p:txBody>
      </p:sp>
      <p:sp>
        <p:nvSpPr>
          <p:cNvPr id="12" name="Rectangle 11"/>
          <p:cNvSpPr>
            <a:spLocks noChangeArrowheads="1"/>
          </p:cNvSpPr>
          <p:nvPr/>
        </p:nvSpPr>
        <p:spPr bwMode="auto">
          <a:xfrm>
            <a:off x="6477000" y="4495800"/>
            <a:ext cx="1143000" cy="533400"/>
          </a:xfrm>
          <a:prstGeom prst="rect">
            <a:avLst/>
          </a:prstGeom>
          <a:solidFill>
            <a:schemeClr val="accent1"/>
          </a:solidFill>
          <a:ln w="9525" algn="ctr">
            <a:solidFill>
              <a:schemeClr val="tx1"/>
            </a:solidFill>
            <a:round/>
            <a:headEnd/>
            <a:tailEnd/>
          </a:ln>
        </p:spPr>
        <p:txBody>
          <a:bodyPr/>
          <a:lstStyle/>
          <a:p>
            <a:pPr algn="ctr"/>
            <a:r>
              <a:rPr lang="en-US" sz="2400">
                <a:solidFill>
                  <a:schemeClr val="bg1"/>
                </a:solidFill>
                <a:latin typeface="Calibri" pitchFamily="34" charset="0"/>
              </a:rPr>
              <a:t>buf1</a:t>
            </a:r>
          </a:p>
        </p:txBody>
      </p:sp>
      <p:sp>
        <p:nvSpPr>
          <p:cNvPr id="13" name="Rectangle 12"/>
          <p:cNvSpPr>
            <a:spLocks noChangeArrowheads="1"/>
          </p:cNvSpPr>
          <p:nvPr/>
        </p:nvSpPr>
        <p:spPr bwMode="auto">
          <a:xfrm>
            <a:off x="6477000" y="5029200"/>
            <a:ext cx="1143000" cy="533400"/>
          </a:xfrm>
          <a:prstGeom prst="rect">
            <a:avLst/>
          </a:prstGeom>
          <a:solidFill>
            <a:schemeClr val="accent1"/>
          </a:solidFill>
          <a:ln w="9525" algn="ctr">
            <a:solidFill>
              <a:schemeClr val="tx1"/>
            </a:solidFill>
            <a:round/>
            <a:headEnd/>
            <a:tailEnd/>
          </a:ln>
        </p:spPr>
        <p:txBody>
          <a:bodyPr/>
          <a:lstStyle/>
          <a:p>
            <a:pPr algn="ctr"/>
            <a:r>
              <a:rPr lang="en-US" sz="2400">
                <a:solidFill>
                  <a:schemeClr val="bg1"/>
                </a:solidFill>
                <a:latin typeface="Calibri" pitchFamily="34" charset="0"/>
              </a:rPr>
              <a:t>buf2</a:t>
            </a:r>
          </a:p>
        </p:txBody>
      </p:sp>
      <p:cxnSp>
        <p:nvCxnSpPr>
          <p:cNvPr id="15" name="Straight Arrow Connector 14"/>
          <p:cNvCxnSpPr>
            <a:cxnSpLocks noChangeShapeType="1"/>
          </p:cNvCxnSpPr>
          <p:nvPr/>
        </p:nvCxnSpPr>
        <p:spPr bwMode="auto">
          <a:xfrm>
            <a:off x="5867400" y="5562600"/>
            <a:ext cx="609600" cy="1588"/>
          </a:xfrm>
          <a:prstGeom prst="straightConnector1">
            <a:avLst/>
          </a:prstGeom>
          <a:noFill/>
          <a:ln w="19050" algn="ctr">
            <a:solidFill>
              <a:schemeClr val="tx1"/>
            </a:solidFill>
            <a:round/>
            <a:headEnd/>
            <a:tailEnd type="arrow" w="med" len="med"/>
          </a:ln>
        </p:spPr>
      </p:cxnSp>
      <p:sp>
        <p:nvSpPr>
          <p:cNvPr id="16" name="TextBox 15"/>
          <p:cNvSpPr txBox="1">
            <a:spLocks noChangeArrowheads="1"/>
          </p:cNvSpPr>
          <p:nvPr/>
        </p:nvSpPr>
        <p:spPr bwMode="auto">
          <a:xfrm>
            <a:off x="4876800" y="554349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sp>
        <p:nvSpPr>
          <p:cNvPr id="11277" name="Line 9"/>
          <p:cNvSpPr>
            <a:spLocks noChangeShapeType="1"/>
          </p:cNvSpPr>
          <p:nvPr/>
        </p:nvSpPr>
        <p:spPr bwMode="auto">
          <a:xfrm>
            <a:off x="7924800" y="12192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78" name="Text Box 20"/>
          <p:cNvSpPr txBox="1">
            <a:spLocks noChangeArrowheads="1"/>
          </p:cNvSpPr>
          <p:nvPr/>
        </p:nvSpPr>
        <p:spPr bwMode="auto">
          <a:xfrm>
            <a:off x="8088165" y="3581400"/>
            <a:ext cx="94961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000" dirty="0">
                <a:latin typeface="Calibri" pitchFamily="34" charset="0"/>
                <a:cs typeface="Calibri" pitchFamily="34" charset="0"/>
              </a:rPr>
              <a:t>Stack</a:t>
            </a:r>
          </a:p>
          <a:p>
            <a:pPr algn="ctr">
              <a:lnSpc>
                <a:spcPct val="20000"/>
              </a:lnSpc>
              <a:spcBef>
                <a:spcPct val="50000"/>
              </a:spcBef>
            </a:pPr>
            <a:r>
              <a:rPr lang="en-US" dirty="0">
                <a:latin typeface="Calibri" pitchFamily="34" charset="0"/>
                <a:cs typeface="Calibri" pitchFamily="34" charset="0"/>
              </a:rPr>
              <a:t>g</a:t>
            </a:r>
            <a:r>
              <a:rPr lang="en-US" sz="2000" dirty="0">
                <a:latin typeface="Calibri" pitchFamily="34" charset="0"/>
                <a:cs typeface="Calibri" pitchFamily="34" charset="0"/>
              </a:rPr>
              <a:t>rowth</a:t>
            </a:r>
          </a:p>
        </p:txBody>
      </p:sp>
      <p:sp>
        <p:nvSpPr>
          <p:cNvPr id="20" name="Rectangle 19"/>
          <p:cNvSpPr/>
          <p:nvPr/>
        </p:nvSpPr>
        <p:spPr bwMode="auto">
          <a:xfrm>
            <a:off x="6477000" y="1143000"/>
            <a:ext cx="1143000" cy="10668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cxnSp>
        <p:nvCxnSpPr>
          <p:cNvPr id="18" name="Straight Arrow Connector 17"/>
          <p:cNvCxnSpPr>
            <a:cxnSpLocks noChangeShapeType="1"/>
          </p:cNvCxnSpPr>
          <p:nvPr/>
        </p:nvCxnSpPr>
        <p:spPr bwMode="auto">
          <a:xfrm>
            <a:off x="5867400" y="2240756"/>
            <a:ext cx="609600" cy="1588"/>
          </a:xfrm>
          <a:prstGeom prst="straightConnector1">
            <a:avLst/>
          </a:prstGeom>
          <a:noFill/>
          <a:ln w="19050" algn="ctr">
            <a:solidFill>
              <a:schemeClr val="tx1"/>
            </a:solidFill>
            <a:round/>
            <a:headEnd/>
            <a:tailEnd type="arrow" w="med" len="med"/>
          </a:ln>
        </p:spPr>
      </p:cxnSp>
      <p:sp>
        <p:nvSpPr>
          <p:cNvPr id="19" name="TextBox 18"/>
          <p:cNvSpPr txBox="1">
            <a:spLocks noChangeArrowheads="1"/>
          </p:cNvSpPr>
          <p:nvPr/>
        </p:nvSpPr>
        <p:spPr bwMode="auto">
          <a:xfrm>
            <a:off x="4800600" y="182880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sp>
        <p:nvSpPr>
          <p:cNvPr id="21" name="Text Box 20"/>
          <p:cNvSpPr txBox="1">
            <a:spLocks noChangeArrowheads="1"/>
          </p:cNvSpPr>
          <p:nvPr/>
        </p:nvSpPr>
        <p:spPr bwMode="auto">
          <a:xfrm>
            <a:off x="8067326" y="5341915"/>
            <a:ext cx="102874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dirty="0">
                <a:latin typeface="Calibri" pitchFamily="34" charset="0"/>
                <a:cs typeface="Calibri" pitchFamily="34" charset="0"/>
              </a:rPr>
              <a:t>Smaller</a:t>
            </a:r>
            <a:br>
              <a:rPr lang="en-US" sz="1600" dirty="0">
                <a:latin typeface="Calibri" pitchFamily="34" charset="0"/>
                <a:cs typeface="Calibri" pitchFamily="34" charset="0"/>
              </a:rPr>
            </a:br>
            <a:r>
              <a:rPr lang="en-US" sz="1600" dirty="0">
                <a:latin typeface="Calibri" pitchFamily="34" charset="0"/>
                <a:cs typeface="Calibri" pitchFamily="34" charset="0"/>
              </a:rPr>
              <a:t>memory</a:t>
            </a:r>
            <a:br>
              <a:rPr lang="en-US" sz="1600" dirty="0">
                <a:latin typeface="Calibri" pitchFamily="34" charset="0"/>
                <a:cs typeface="Calibri" pitchFamily="34" charset="0"/>
              </a:rPr>
            </a:br>
            <a:r>
              <a:rPr lang="en-US" sz="1600" dirty="0">
                <a:latin typeface="Calibri" pitchFamily="34" charset="0"/>
                <a:cs typeface="Calibri" pitchFamily="34" charset="0"/>
              </a:rPr>
              <a:t>addresses</a:t>
            </a:r>
          </a:p>
        </p:txBody>
      </p:sp>
      <p:sp>
        <p:nvSpPr>
          <p:cNvPr id="23" name="Text Box 20"/>
          <p:cNvSpPr txBox="1">
            <a:spLocks noChangeArrowheads="1"/>
          </p:cNvSpPr>
          <p:nvPr/>
        </p:nvSpPr>
        <p:spPr bwMode="auto">
          <a:xfrm>
            <a:off x="8077200" y="997803"/>
            <a:ext cx="102874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dirty="0">
                <a:latin typeface="Calibri" pitchFamily="34" charset="0"/>
                <a:cs typeface="Calibri" pitchFamily="34" charset="0"/>
              </a:rPr>
              <a:t>Larger</a:t>
            </a:r>
            <a:br>
              <a:rPr lang="en-US" sz="1600" dirty="0">
                <a:latin typeface="Calibri" pitchFamily="34" charset="0"/>
                <a:cs typeface="Calibri" pitchFamily="34" charset="0"/>
              </a:rPr>
            </a:br>
            <a:r>
              <a:rPr lang="en-US" sz="1600" dirty="0">
                <a:latin typeface="Calibri" pitchFamily="34" charset="0"/>
                <a:cs typeface="Calibri" pitchFamily="34" charset="0"/>
              </a:rPr>
              <a:t>memory</a:t>
            </a:r>
            <a:br>
              <a:rPr lang="en-US" sz="1600" dirty="0">
                <a:latin typeface="Calibri" pitchFamily="34" charset="0"/>
                <a:cs typeface="Calibri" pitchFamily="34" charset="0"/>
              </a:rPr>
            </a:br>
            <a:r>
              <a:rPr lang="en-US" sz="1600" dirty="0">
                <a:latin typeface="Calibri" pitchFamily="34" charset="0"/>
                <a:cs typeface="Calibri" pitchFamily="34" charset="0"/>
              </a:rPr>
              <a:t>addresses</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a:t>
            </a:fld>
            <a:endParaRPr lang="en-US"/>
          </a:p>
        </p:txBody>
      </p:sp>
    </p:spTree>
    <p:extLst>
      <p:ext uri="{BB962C8B-B14F-4D97-AF65-F5344CB8AC3E}">
        <p14:creationId xmlns:p14="http://schemas.microsoft.com/office/powerpoint/2010/main" val="5437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xit" presetSubtype="0" fill="hold" nodeType="click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9EB06F5-94AF-44E3-A49C-AA78B8155FB4}"/>
              </a:ext>
            </a:extLst>
          </p:cNvPr>
          <p:cNvSpPr/>
          <p:nvPr/>
        </p:nvSpPr>
        <p:spPr>
          <a:xfrm>
            <a:off x="2895600" y="6063734"/>
            <a:ext cx="3631122" cy="369332"/>
          </a:xfrm>
          <a:prstGeom prst="rect">
            <a:avLst/>
          </a:prstGeom>
        </p:spPr>
        <p:txBody>
          <a:bodyPr wrap="none">
            <a:spAutoFit/>
          </a:bodyPr>
          <a:lstStyle/>
          <a:p>
            <a:r>
              <a:rPr lang="zh-CN" altLang="en-US" sz="1800" b="0" dirty="0"/>
              <a:t>https://en.wikipedia.org/wiki/JIT_spraying</a:t>
            </a:r>
          </a:p>
        </p:txBody>
      </p:sp>
      <p:pic>
        <p:nvPicPr>
          <p:cNvPr id="5" name="图片 4">
            <a:extLst>
              <a:ext uri="{FF2B5EF4-FFF2-40B4-BE49-F238E27FC236}">
                <a16:creationId xmlns:a16="http://schemas.microsoft.com/office/drawing/2014/main" id="{C7653ADC-210A-4D06-9B01-75A9E5D11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 y="5552973"/>
            <a:ext cx="9144000" cy="1021522"/>
          </a:xfrm>
          <a:prstGeom prst="rect">
            <a:avLst/>
          </a:prstGeom>
        </p:spPr>
      </p:pic>
      <p:sp>
        <p:nvSpPr>
          <p:cNvPr id="26626" name="Rectangle 2"/>
          <p:cNvSpPr>
            <a:spLocks noGrp="1" noChangeArrowheads="1"/>
          </p:cNvSpPr>
          <p:nvPr>
            <p:ph type="title"/>
          </p:nvPr>
        </p:nvSpPr>
        <p:spPr>
          <a:xfrm>
            <a:off x="0" y="228600"/>
            <a:ext cx="9144000" cy="1143000"/>
          </a:xfrm>
        </p:spPr>
        <p:txBody>
          <a:bodyPr/>
          <a:lstStyle/>
          <a:p>
            <a:r>
              <a:rPr lang="zh-CN" altLang="en-US" sz="3900" dirty="0"/>
              <a:t>将内存标记为不可执行</a:t>
            </a:r>
            <a:r>
              <a:rPr lang="en-US" sz="3900" dirty="0"/>
              <a:t>(W^X)</a:t>
            </a:r>
          </a:p>
        </p:txBody>
      </p:sp>
      <p:sp>
        <p:nvSpPr>
          <p:cNvPr id="70659" name="Rectangle 3" descr="Rectangle: Click to edit Master text styles&#10;Second level&#10;Third level&#10;Fourth level&#10;Fifth level"/>
          <p:cNvSpPr>
            <a:spLocks noGrp="1" noChangeArrowheads="1"/>
          </p:cNvSpPr>
          <p:nvPr>
            <p:ph idx="1"/>
          </p:nvPr>
        </p:nvSpPr>
        <p:spPr>
          <a:xfrm>
            <a:off x="685800" y="1447800"/>
            <a:ext cx="7772400" cy="4495800"/>
          </a:xfrm>
        </p:spPr>
        <p:txBody>
          <a:bodyPr/>
          <a:lstStyle/>
          <a:p>
            <a:pPr>
              <a:lnSpc>
                <a:spcPct val="90000"/>
              </a:lnSpc>
            </a:pPr>
            <a:r>
              <a:rPr lang="en-US" sz="2400" dirty="0"/>
              <a:t> </a:t>
            </a:r>
            <a:r>
              <a:rPr lang="zh-CN" altLang="en-US" sz="2400" dirty="0"/>
              <a:t>通过将栈和堆段内存标记为不可执行，来防止溢出代码执行</a:t>
            </a:r>
            <a:endParaRPr lang="en-US" sz="2400" dirty="0"/>
          </a:p>
          <a:p>
            <a:pPr lvl="1">
              <a:lnSpc>
                <a:spcPct val="90000"/>
              </a:lnSpc>
            </a:pPr>
            <a:r>
              <a:rPr lang="en-US" altLang="zh-CN" sz="2000" dirty="0"/>
              <a:t>AMD Athlon 64 </a:t>
            </a:r>
            <a:r>
              <a:rPr lang="zh-CN" altLang="en-US" sz="2000" dirty="0"/>
              <a:t>的</a:t>
            </a:r>
            <a:r>
              <a:rPr lang="en-US" sz="2000" dirty="0"/>
              <a:t>NX-bit, </a:t>
            </a:r>
            <a:r>
              <a:rPr lang="en-US" altLang="zh-CN" sz="2000" dirty="0"/>
              <a:t>Intel P4 Prescott </a:t>
            </a:r>
            <a:r>
              <a:rPr lang="zh-CN" altLang="en-US" sz="2000" dirty="0"/>
              <a:t>的</a:t>
            </a:r>
            <a:r>
              <a:rPr lang="en-US" sz="2000" dirty="0"/>
              <a:t>XD-bit</a:t>
            </a:r>
          </a:p>
          <a:p>
            <a:pPr lvl="2">
              <a:lnSpc>
                <a:spcPct val="90000"/>
              </a:lnSpc>
            </a:pPr>
            <a:r>
              <a:rPr lang="zh-CN" altLang="en-US" sz="1800" dirty="0"/>
              <a:t>每一个</a:t>
            </a:r>
            <a:r>
              <a:rPr lang="en-US" altLang="zh-CN" sz="1800" dirty="0"/>
              <a:t>Page Table Entry (PTE)</a:t>
            </a:r>
            <a:r>
              <a:rPr lang="zh-CN" altLang="en-US" sz="1800" dirty="0"/>
              <a:t>都有</a:t>
            </a:r>
            <a:r>
              <a:rPr lang="en-US" sz="1800" dirty="0"/>
              <a:t>NX</a:t>
            </a:r>
            <a:r>
              <a:rPr lang="zh-CN" altLang="en-US" sz="1800" dirty="0"/>
              <a:t>位</a:t>
            </a:r>
            <a:endParaRPr lang="en-US" sz="1800" dirty="0"/>
          </a:p>
          <a:p>
            <a:pPr lvl="1">
              <a:lnSpc>
                <a:spcPct val="90000"/>
              </a:lnSpc>
            </a:pPr>
            <a:r>
              <a:rPr lang="zh-CN" altLang="en-US" sz="2000" dirty="0"/>
              <a:t>系统部署</a:t>
            </a:r>
            <a:r>
              <a:rPr lang="en-US" sz="2000" dirty="0"/>
              <a:t>: </a:t>
            </a:r>
          </a:p>
          <a:p>
            <a:pPr lvl="2">
              <a:lnSpc>
                <a:spcPct val="90000"/>
              </a:lnSpc>
            </a:pPr>
            <a:r>
              <a:rPr lang="en-US" sz="1800" dirty="0"/>
              <a:t>Linux </a:t>
            </a:r>
            <a:r>
              <a:rPr lang="en-US" sz="1800" dirty="0" err="1"/>
              <a:t>PaX</a:t>
            </a:r>
            <a:r>
              <a:rPr lang="zh-CN" altLang="en-US" sz="1800" dirty="0"/>
              <a:t>项目</a:t>
            </a:r>
            <a:endParaRPr lang="en-US" sz="1800" dirty="0"/>
          </a:p>
          <a:p>
            <a:pPr lvl="2">
              <a:lnSpc>
                <a:spcPct val="90000"/>
              </a:lnSpc>
            </a:pPr>
            <a:r>
              <a:rPr lang="en-US" sz="1800" dirty="0"/>
              <a:t>Windows XP SP2</a:t>
            </a:r>
            <a:r>
              <a:rPr lang="zh-CN" altLang="en-US" sz="1800" dirty="0"/>
              <a:t>开始加入</a:t>
            </a:r>
            <a:r>
              <a:rPr lang="en-US" sz="1800" dirty="0"/>
              <a:t>DEP</a:t>
            </a:r>
            <a:r>
              <a:rPr lang="en-US" altLang="zh-CN" sz="1800" dirty="0"/>
              <a:t>(</a:t>
            </a:r>
            <a:r>
              <a:rPr lang="en-US" sz="1800" dirty="0">
                <a:latin typeface="Arial" pitchFamily="34" charset="0"/>
              </a:rPr>
              <a:t>data execute prevention</a:t>
            </a:r>
            <a:r>
              <a:rPr lang="en-US" altLang="zh-CN" sz="1800" dirty="0"/>
              <a:t>)</a:t>
            </a:r>
            <a:r>
              <a:rPr lang="zh-CN" altLang="en-US" sz="1800" dirty="0"/>
              <a:t>机制</a:t>
            </a:r>
            <a:endParaRPr lang="en-US" sz="1800" dirty="0"/>
          </a:p>
          <a:p>
            <a:pPr>
              <a:lnSpc>
                <a:spcPct val="90000"/>
              </a:lnSpc>
            </a:pPr>
            <a:r>
              <a:rPr lang="zh-CN" altLang="en-US" sz="2400" dirty="0"/>
              <a:t>优点</a:t>
            </a:r>
            <a:r>
              <a:rPr lang="en-US" sz="2400" dirty="0"/>
              <a:t>:</a:t>
            </a:r>
            <a:r>
              <a:rPr lang="zh-CN" altLang="en-US" sz="2400" dirty="0"/>
              <a:t>无需修改或重新编译</a:t>
            </a:r>
            <a:endParaRPr lang="en-US" altLang="zh-CN" sz="2400" dirty="0"/>
          </a:p>
          <a:p>
            <a:pPr>
              <a:lnSpc>
                <a:spcPct val="90000"/>
              </a:lnSpc>
            </a:pPr>
            <a:r>
              <a:rPr lang="zh-CN" altLang="en-US" sz="2400" dirty="0"/>
              <a:t>缺点：</a:t>
            </a:r>
            <a:endParaRPr lang="en-US" altLang="zh-CN" sz="2400" dirty="0"/>
          </a:p>
          <a:p>
            <a:pPr lvl="1">
              <a:lnSpc>
                <a:spcPct val="90000"/>
              </a:lnSpc>
            </a:pPr>
            <a:r>
              <a:rPr lang="zh-CN" altLang="en-US" sz="2000" dirty="0"/>
              <a:t>需要硬件支持</a:t>
            </a:r>
            <a:endParaRPr lang="en-US" sz="2000" dirty="0"/>
          </a:p>
          <a:p>
            <a:pPr lvl="1">
              <a:lnSpc>
                <a:spcPct val="90000"/>
              </a:lnSpc>
            </a:pPr>
            <a:r>
              <a:rPr lang="zh-CN" altLang="en-US" sz="1800" dirty="0"/>
              <a:t>一些程序需要堆内存可执行</a:t>
            </a:r>
            <a:r>
              <a:rPr lang="en-US" sz="1800" dirty="0"/>
              <a:t>(e.g., JITs)</a:t>
            </a:r>
          </a:p>
          <a:p>
            <a:pPr lvl="1">
              <a:lnSpc>
                <a:spcPct val="90000"/>
              </a:lnSpc>
            </a:pPr>
            <a:r>
              <a:rPr lang="en-US" sz="1800" dirty="0"/>
              <a:t>W^X</a:t>
            </a:r>
            <a:r>
              <a:rPr lang="zh-CN" altLang="en-US" sz="1800" dirty="0"/>
              <a:t>不能防御</a:t>
            </a:r>
            <a:r>
              <a:rPr lang="en-US" sz="1800" dirty="0"/>
              <a:t>return-to-</a:t>
            </a:r>
            <a:r>
              <a:rPr lang="en-US" sz="1800" dirty="0" err="1"/>
              <a:t>libc</a:t>
            </a:r>
            <a:r>
              <a:rPr lang="en-US" altLang="zh-CN" sz="1800" dirty="0"/>
              <a:t>/ROP</a:t>
            </a:r>
            <a:r>
              <a:rPr lang="zh-CN" altLang="en-US" sz="1800" dirty="0"/>
              <a:t>攻击</a:t>
            </a:r>
            <a:endParaRPr lang="en-US" sz="180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40</a:t>
            </a:fld>
            <a:endParaRPr lang="en-US"/>
          </a:p>
        </p:txBody>
      </p:sp>
    </p:spTree>
    <p:extLst>
      <p:ext uri="{BB962C8B-B14F-4D97-AF65-F5344CB8AC3E}">
        <p14:creationId xmlns:p14="http://schemas.microsoft.com/office/powerpoint/2010/main" val="199843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59">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659">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Vista</a:t>
            </a:r>
            <a:r>
              <a:rPr lang="zh-CN" altLang="en-US" dirty="0"/>
              <a:t>中的</a:t>
            </a:r>
            <a:r>
              <a:rPr lang="en-US" altLang="zh-CN" dirty="0"/>
              <a:t>DEP</a:t>
            </a:r>
            <a:r>
              <a:rPr lang="zh-CN" altLang="en-US" dirty="0"/>
              <a:t>控件</a:t>
            </a:r>
            <a:endParaRPr lang="en-US" dirty="0"/>
          </a:p>
        </p:txBody>
      </p:sp>
      <p:sp>
        <p:nvSpPr>
          <p:cNvPr id="3" name="Content Placeholder 2"/>
          <p:cNvSpPr>
            <a:spLocks noGrp="1"/>
          </p:cNvSpPr>
          <p:nvPr>
            <p:ph idx="1"/>
          </p:nvPr>
        </p:nvSpPr>
        <p:spPr/>
        <p:txBody>
          <a:bodyPr/>
          <a:lstStyle/>
          <a:p>
            <a:endParaRPr lang="en-US" dirty="0"/>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3590925" cy="513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type="none" w="lg" len="med"/>
              </a14:hiddenLine>
            </a:ext>
          </a:extLst>
        </p:spPr>
      </p:pic>
      <p:pic>
        <p:nvPicPr>
          <p:cNvPr id="942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925" y="2819400"/>
            <a:ext cx="4105275" cy="239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type="none" w="lg" len="med"/>
              </a14:hiddenLine>
            </a:ext>
          </a:extLst>
        </p:spPr>
      </p:pic>
      <p:sp>
        <p:nvSpPr>
          <p:cNvPr id="94215" name="Text Box 7"/>
          <p:cNvSpPr txBox="1">
            <a:spLocks noChangeArrowheads="1"/>
          </p:cNvSpPr>
          <p:nvPr/>
        </p:nvSpPr>
        <p:spPr bwMode="auto">
          <a:xfrm>
            <a:off x="5822053" y="5257800"/>
            <a:ext cx="195919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type="none" w="lg" len="me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dirty="0">
                <a:latin typeface="Calibri" pitchFamily="34" charset="0"/>
              </a:rPr>
              <a:t>DEP</a:t>
            </a:r>
            <a:r>
              <a:rPr lang="zh-CN" altLang="en-US" sz="1600" dirty="0">
                <a:latin typeface="Calibri" pitchFamily="34" charset="0"/>
              </a:rPr>
              <a:t>终止了一个程序</a:t>
            </a:r>
            <a:endParaRPr lang="en-US" sz="1600" dirty="0">
              <a:latin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41</a:t>
            </a:fld>
            <a:endParaRPr lang="en-US"/>
          </a:p>
        </p:txBody>
      </p:sp>
    </p:spTree>
    <p:extLst>
      <p:ext uri="{BB962C8B-B14F-4D97-AF65-F5344CB8AC3E}">
        <p14:creationId xmlns:p14="http://schemas.microsoft.com/office/powerpoint/2010/main" val="2426812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03545" y="669933"/>
            <a:ext cx="8520600" cy="572700"/>
          </a:xfrm>
          <a:prstGeom prst="rect">
            <a:avLst/>
          </a:prstGeom>
        </p:spPr>
        <p:txBody>
          <a:bodyPr vert="horz" wrap="square" lIns="91425" tIns="91425" rIns="91425" bIns="91425" rtlCol="0" anchor="t" anchorCtr="0">
            <a:noAutofit/>
          </a:bodyPr>
          <a:lstStyle/>
          <a:p>
            <a:r>
              <a:rPr lang="en-GB" dirty="0"/>
              <a:t>Non-executable </a:t>
            </a:r>
            <a:r>
              <a:rPr lang="zh-CN" altLang="en-US" dirty="0"/>
              <a:t>栈</a:t>
            </a:r>
            <a:endParaRPr lang="en-GB" dirty="0"/>
          </a:p>
        </p:txBody>
      </p:sp>
      <p:sp>
        <p:nvSpPr>
          <p:cNvPr id="66" name="Shape 66"/>
          <p:cNvSpPr txBox="1">
            <a:spLocks noGrp="1"/>
          </p:cNvSpPr>
          <p:nvPr>
            <p:ph type="body" idx="1"/>
          </p:nvPr>
        </p:nvSpPr>
        <p:spPr>
          <a:xfrm>
            <a:off x="456025" y="1765119"/>
            <a:ext cx="5200192" cy="572700"/>
          </a:xfrm>
          <a:prstGeom prst="rect">
            <a:avLst/>
          </a:prstGeom>
        </p:spPr>
        <p:txBody>
          <a:bodyPr vert="horz" wrap="square" lIns="91425" tIns="91425" rIns="91425" bIns="91425" rtlCol="0" anchor="t" anchorCtr="0">
            <a:noAutofit/>
          </a:bodyPr>
          <a:lstStyle/>
          <a:p>
            <a:pPr marL="0" indent="0">
              <a:buNone/>
            </a:pPr>
            <a:r>
              <a:rPr lang="zh-CN" altLang="en-US" dirty="0"/>
              <a:t>在</a:t>
            </a:r>
            <a:r>
              <a:rPr lang="en-GB" dirty="0"/>
              <a:t>C </a:t>
            </a:r>
            <a:r>
              <a:rPr lang="zh-CN" altLang="en-US" dirty="0"/>
              <a:t>程序中运行</a:t>
            </a:r>
            <a:r>
              <a:rPr lang="en-US" altLang="zh-CN" dirty="0"/>
              <a:t>shellcode</a:t>
            </a:r>
            <a:endParaRPr lang="en-GB" dirty="0"/>
          </a:p>
        </p:txBody>
      </p:sp>
      <p:pic>
        <p:nvPicPr>
          <p:cNvPr id="67" name="Shape 67"/>
          <p:cNvPicPr preferRelativeResize="0"/>
          <p:nvPr/>
        </p:nvPicPr>
        <p:blipFill>
          <a:blip r:embed="rId3">
            <a:alphaModFix/>
          </a:blip>
          <a:stretch>
            <a:fillRect/>
          </a:stretch>
        </p:blipFill>
        <p:spPr>
          <a:xfrm>
            <a:off x="311700" y="2480901"/>
            <a:ext cx="5227226" cy="3101075"/>
          </a:xfrm>
          <a:prstGeom prst="rect">
            <a:avLst/>
          </a:prstGeom>
          <a:noFill/>
          <a:ln>
            <a:noFill/>
          </a:ln>
        </p:spPr>
      </p:pic>
      <p:cxnSp>
        <p:nvCxnSpPr>
          <p:cNvPr id="68" name="Shape 68"/>
          <p:cNvCxnSpPr/>
          <p:nvPr/>
        </p:nvCxnSpPr>
        <p:spPr>
          <a:xfrm rot="10800000">
            <a:off x="3591450" y="5256800"/>
            <a:ext cx="2187600" cy="0"/>
          </a:xfrm>
          <a:prstGeom prst="straightConnector1">
            <a:avLst/>
          </a:prstGeom>
          <a:noFill/>
          <a:ln w="9525" cap="flat" cmpd="sng">
            <a:solidFill>
              <a:srgbClr val="FF0000"/>
            </a:solidFill>
            <a:prstDash val="solid"/>
            <a:round/>
            <a:headEnd type="none" w="lg" len="lg"/>
            <a:tailEnd type="triangle" w="lg" len="lg"/>
          </a:ln>
        </p:spPr>
      </p:cxnSp>
      <p:sp>
        <p:nvSpPr>
          <p:cNvPr id="69" name="Shape 69"/>
          <p:cNvSpPr txBox="1"/>
          <p:nvPr/>
        </p:nvSpPr>
        <p:spPr>
          <a:xfrm>
            <a:off x="5867725" y="5049900"/>
            <a:ext cx="3074400" cy="443400"/>
          </a:xfrm>
          <a:prstGeom prst="rect">
            <a:avLst/>
          </a:prstGeom>
          <a:noFill/>
          <a:ln>
            <a:noFill/>
          </a:ln>
        </p:spPr>
        <p:txBody>
          <a:bodyPr wrap="square" lIns="91425" tIns="91425" rIns="91425" bIns="91425" anchor="t" anchorCtr="0">
            <a:noAutofit/>
          </a:bodyPr>
          <a:lstStyle/>
          <a:p>
            <a:r>
              <a:rPr lang="zh-CN" altLang="en-US" dirty="0"/>
              <a:t>调用</a:t>
            </a:r>
            <a:r>
              <a:rPr lang="en-GB" dirty="0"/>
              <a:t>shellcode</a:t>
            </a:r>
          </a:p>
        </p:txBody>
      </p:sp>
      <p:sp>
        <p:nvSpPr>
          <p:cNvPr id="2" name="Slide Number Placeholder 1"/>
          <p:cNvSpPr>
            <a:spLocks noGrp="1"/>
          </p:cNvSpPr>
          <p:nvPr>
            <p:ph type="sldNum" idx="12"/>
          </p:nvPr>
        </p:nvSpPr>
        <p:spPr/>
        <p:txBody>
          <a:bodyPr/>
          <a:lstStyle/>
          <a:p>
            <a:fld id="{00000000-1234-1234-1234-123412341234}" type="slidenum">
              <a:rPr lang="en-GB" smtClean="0"/>
              <a:pPr/>
              <a:t>42</a:t>
            </a:fld>
            <a:endParaRPr lang="en-GB"/>
          </a:p>
        </p:txBody>
      </p:sp>
    </p:spTree>
    <p:extLst>
      <p:ext uri="{BB962C8B-B14F-4D97-AF65-F5344CB8AC3E}">
        <p14:creationId xmlns:p14="http://schemas.microsoft.com/office/powerpoint/2010/main" val="71611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302650" y="1931348"/>
            <a:ext cx="8610600" cy="3720000"/>
          </a:xfrm>
          <a:prstGeom prst="rect">
            <a:avLst/>
          </a:prstGeom>
        </p:spPr>
        <p:txBody>
          <a:bodyPr vert="horz" wrap="square" lIns="91425" tIns="91425" rIns="91425" bIns="91425" rtlCol="0" anchor="t" anchorCtr="0">
            <a:noAutofit/>
          </a:bodyPr>
          <a:lstStyle/>
          <a:p>
            <a:pPr marL="571500" indent="-457200">
              <a:buFont typeface="Wingdings" panose="05000000000000000000" pitchFamily="2" charset="2"/>
              <a:buChar char="p"/>
            </a:pPr>
            <a:r>
              <a:rPr lang="zh-CN" altLang="en-US" dirty="0"/>
              <a:t>使用可执行栈</a:t>
            </a:r>
            <a:endParaRPr lang="en-US" altLang="zh-CN" dirty="0"/>
          </a:p>
          <a:p>
            <a:pPr marL="457200" indent="-342900"/>
            <a:endParaRPr lang="en-GB" dirty="0"/>
          </a:p>
          <a:p>
            <a:pPr marL="457200" indent="-342900"/>
            <a:endParaRPr lang="en-GB" dirty="0"/>
          </a:p>
          <a:p>
            <a:pPr marL="0" indent="0">
              <a:buNone/>
            </a:pPr>
            <a:endParaRPr dirty="0"/>
          </a:p>
          <a:p>
            <a:pPr marL="571500" indent="-457200">
              <a:buFont typeface="Wingdings" panose="05000000000000000000" pitchFamily="2" charset="2"/>
              <a:buChar char="p"/>
            </a:pPr>
            <a:r>
              <a:rPr lang="zh-CN" altLang="en-US" dirty="0"/>
              <a:t>使用不可执行栈</a:t>
            </a:r>
            <a:endParaRPr lang="en-GB" dirty="0"/>
          </a:p>
          <a:p>
            <a:pPr marL="0" indent="0">
              <a:buNone/>
            </a:pPr>
            <a:endParaRPr dirty="0"/>
          </a:p>
        </p:txBody>
      </p:sp>
      <p:pic>
        <p:nvPicPr>
          <p:cNvPr id="75" name="Shape 75"/>
          <p:cNvPicPr preferRelativeResize="0"/>
          <p:nvPr/>
        </p:nvPicPr>
        <p:blipFill>
          <a:blip r:embed="rId3">
            <a:alphaModFix/>
          </a:blip>
          <a:stretch>
            <a:fillRect/>
          </a:stretch>
        </p:blipFill>
        <p:spPr>
          <a:xfrm>
            <a:off x="844300" y="2743200"/>
            <a:ext cx="6850049" cy="837802"/>
          </a:xfrm>
          <a:prstGeom prst="rect">
            <a:avLst/>
          </a:prstGeom>
          <a:noFill/>
          <a:ln>
            <a:noFill/>
          </a:ln>
        </p:spPr>
      </p:pic>
      <p:pic>
        <p:nvPicPr>
          <p:cNvPr id="76" name="Shape 76"/>
          <p:cNvPicPr preferRelativeResize="0"/>
          <p:nvPr/>
        </p:nvPicPr>
        <p:blipFill>
          <a:blip r:embed="rId4">
            <a:alphaModFix/>
          </a:blip>
          <a:stretch>
            <a:fillRect/>
          </a:stretch>
        </p:blipFill>
        <p:spPr>
          <a:xfrm>
            <a:off x="872951" y="4653792"/>
            <a:ext cx="6213649" cy="908808"/>
          </a:xfrm>
          <a:prstGeom prst="rect">
            <a:avLst/>
          </a:prstGeom>
          <a:noFill/>
          <a:ln>
            <a:noFill/>
          </a:ln>
        </p:spPr>
      </p:pic>
      <p:sp>
        <p:nvSpPr>
          <p:cNvPr id="5" name="Shape 65"/>
          <p:cNvSpPr txBox="1">
            <a:spLocks noGrp="1"/>
          </p:cNvSpPr>
          <p:nvPr>
            <p:ph type="title"/>
          </p:nvPr>
        </p:nvSpPr>
        <p:spPr>
          <a:xfrm>
            <a:off x="347650" y="740723"/>
            <a:ext cx="8520600" cy="572700"/>
          </a:xfrm>
          <a:prstGeom prst="rect">
            <a:avLst/>
          </a:prstGeom>
        </p:spPr>
        <p:txBody>
          <a:bodyPr vert="horz" wrap="square" lIns="91425" tIns="91425" rIns="91425" bIns="91425" rtlCol="0" anchor="t" anchorCtr="0">
            <a:noAutofit/>
          </a:bodyPr>
          <a:lstStyle/>
          <a:p>
            <a:r>
              <a:rPr lang="en-GB" dirty="0"/>
              <a:t>Non-executable </a:t>
            </a:r>
            <a:r>
              <a:rPr lang="zh-CN" altLang="en-US" dirty="0"/>
              <a:t>栈</a:t>
            </a:r>
            <a:endParaRPr lang="en-GB" dirty="0"/>
          </a:p>
        </p:txBody>
      </p:sp>
      <p:sp>
        <p:nvSpPr>
          <p:cNvPr id="2" name="Slide Number Placeholder 1"/>
          <p:cNvSpPr>
            <a:spLocks noGrp="1"/>
          </p:cNvSpPr>
          <p:nvPr>
            <p:ph type="sldNum" idx="12"/>
          </p:nvPr>
        </p:nvSpPr>
        <p:spPr/>
        <p:txBody>
          <a:bodyPr/>
          <a:lstStyle/>
          <a:p>
            <a:fld id="{00000000-1234-1234-1234-123412341234}" type="slidenum">
              <a:rPr lang="en-GB" smtClean="0"/>
              <a:pPr/>
              <a:t>43</a:t>
            </a:fld>
            <a:endParaRPr lang="en-GB"/>
          </a:p>
        </p:txBody>
      </p:sp>
    </p:spTree>
    <p:extLst>
      <p:ext uri="{BB962C8B-B14F-4D97-AF65-F5344CB8AC3E}">
        <p14:creationId xmlns:p14="http://schemas.microsoft.com/office/powerpoint/2010/main" val="667433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8"/>
          <p:cNvSpPr>
            <a:spLocks noChangeShapeType="1"/>
          </p:cNvSpPr>
          <p:nvPr/>
        </p:nvSpPr>
        <p:spPr bwMode="auto">
          <a:xfrm flipV="1">
            <a:off x="7694793" y="5533262"/>
            <a:ext cx="34131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4" name="Line 21"/>
          <p:cNvSpPr>
            <a:spLocks noChangeShapeType="1"/>
          </p:cNvSpPr>
          <p:nvPr/>
        </p:nvSpPr>
        <p:spPr bwMode="auto">
          <a:xfrm flipH="1" flipV="1">
            <a:off x="228600" y="5533587"/>
            <a:ext cx="4524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70" name="Rectangle 2"/>
          <p:cNvSpPr>
            <a:spLocks noGrp="1" noChangeArrowheads="1"/>
          </p:cNvSpPr>
          <p:nvPr>
            <p:ph type="title"/>
          </p:nvPr>
        </p:nvSpPr>
        <p:spPr/>
        <p:txBody>
          <a:bodyPr/>
          <a:lstStyle/>
          <a:p>
            <a:r>
              <a:rPr lang="zh-CN" altLang="en-US" dirty="0"/>
              <a:t>运行时检查</a:t>
            </a:r>
            <a:r>
              <a:rPr lang="en-US" dirty="0"/>
              <a:t>: </a:t>
            </a:r>
            <a:r>
              <a:rPr lang="en-US" dirty="0" err="1"/>
              <a:t>StackGuard</a:t>
            </a:r>
            <a:endParaRPr lang="en-US" sz="2000" dirty="0"/>
          </a:p>
        </p:txBody>
      </p:sp>
      <p:sp>
        <p:nvSpPr>
          <p:cNvPr id="32771" name="Rectangle 3" descr="Rectangle: Click to edit Master text styles&#10;Second level&#10;Third level&#10;Fourth level&#10;Fifth level"/>
          <p:cNvSpPr>
            <a:spLocks noGrp="1" noChangeArrowheads="1"/>
          </p:cNvSpPr>
          <p:nvPr>
            <p:ph idx="1"/>
          </p:nvPr>
        </p:nvSpPr>
        <p:spPr/>
        <p:txBody>
          <a:bodyPr/>
          <a:lstStyle/>
          <a:p>
            <a:r>
              <a:rPr lang="zh-CN" altLang="en-US" sz="2400" dirty="0"/>
              <a:t>许多运行时检查技术</a:t>
            </a:r>
            <a:r>
              <a:rPr lang="en-US" sz="2400" dirty="0"/>
              <a:t> …</a:t>
            </a:r>
          </a:p>
          <a:p>
            <a:pPr>
              <a:spcBef>
                <a:spcPts val="2400"/>
              </a:spcBef>
            </a:pPr>
            <a:r>
              <a:rPr lang="zh-CN" altLang="en-US" sz="2400" i="1" dirty="0"/>
              <a:t>方案</a:t>
            </a:r>
            <a:r>
              <a:rPr lang="en-US" sz="2400" i="1" dirty="0"/>
              <a:t> 1</a:t>
            </a:r>
            <a:r>
              <a:rPr lang="en-US" sz="2400" dirty="0"/>
              <a:t>:  </a:t>
            </a:r>
            <a:r>
              <a:rPr lang="en-US" sz="2400" dirty="0" err="1"/>
              <a:t>StackGuard</a:t>
            </a:r>
            <a:endParaRPr lang="en-US" sz="2400" dirty="0"/>
          </a:p>
          <a:p>
            <a:pPr lvl="1"/>
            <a:r>
              <a:rPr lang="zh-CN" altLang="en-US" dirty="0"/>
              <a:t>运行时检测栈的完整性</a:t>
            </a:r>
            <a:endParaRPr lang="en-US" dirty="0"/>
          </a:p>
          <a:p>
            <a:pPr lvl="1"/>
            <a:r>
              <a:rPr lang="zh-CN" altLang="en-US" dirty="0"/>
              <a:t>在栈帧中嵌入</a:t>
            </a:r>
            <a:r>
              <a:rPr lang="en-US" dirty="0"/>
              <a:t>“canaries”</a:t>
            </a:r>
            <a:r>
              <a:rPr lang="zh-CN" altLang="en-US" dirty="0"/>
              <a:t>，在函数</a:t>
            </a:r>
            <a:r>
              <a:rPr lang="zh-CN" altLang="en-US" dirty="0">
                <a:solidFill>
                  <a:srgbClr val="FF0000"/>
                </a:solidFill>
              </a:rPr>
              <a:t>返回前</a:t>
            </a:r>
            <a:r>
              <a:rPr lang="zh-CN" altLang="en-US" dirty="0"/>
              <a:t>校验“</a:t>
            </a:r>
            <a:r>
              <a:rPr lang="en-US" altLang="zh-CN" dirty="0"/>
              <a:t>canaries</a:t>
            </a:r>
            <a:r>
              <a:rPr lang="zh-CN" altLang="en-US" dirty="0"/>
              <a:t>”是否被改变，从而保证栈的完整性</a:t>
            </a:r>
            <a:endParaRPr lang="en-US" dirty="0"/>
          </a:p>
        </p:txBody>
      </p:sp>
      <p:sp>
        <p:nvSpPr>
          <p:cNvPr id="32772" name="Rectangle 4"/>
          <p:cNvSpPr>
            <a:spLocks noChangeArrowheads="1"/>
          </p:cNvSpPr>
          <p:nvPr/>
        </p:nvSpPr>
        <p:spPr bwMode="auto">
          <a:xfrm>
            <a:off x="7230883" y="5133152"/>
            <a:ext cx="463910"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str</a:t>
            </a:r>
            <a:endParaRPr kumimoji="1" lang="en-US">
              <a:solidFill>
                <a:schemeClr val="bg2"/>
              </a:solidFill>
              <a:latin typeface="Calibri" pitchFamily="34" charset="0"/>
              <a:cs typeface="Calibri" pitchFamily="34" charset="0"/>
              <a:sym typeface="Symbol" pitchFamily="18" charset="2"/>
            </a:endParaRPr>
          </a:p>
        </p:txBody>
      </p:sp>
      <p:sp>
        <p:nvSpPr>
          <p:cNvPr id="32773" name="Rectangle 5"/>
          <p:cNvSpPr>
            <a:spLocks noChangeArrowheads="1"/>
          </p:cNvSpPr>
          <p:nvPr/>
        </p:nvSpPr>
        <p:spPr bwMode="auto">
          <a:xfrm>
            <a:off x="6754573" y="5133152"/>
            <a:ext cx="489429"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ret</a:t>
            </a:r>
            <a:endParaRPr kumimoji="1" lang="en-US">
              <a:solidFill>
                <a:schemeClr val="bg2"/>
              </a:solidFill>
              <a:latin typeface="Calibri" pitchFamily="34" charset="0"/>
              <a:cs typeface="Calibri" pitchFamily="34" charset="0"/>
              <a:sym typeface="Symbol" pitchFamily="18" charset="2"/>
            </a:endParaRPr>
          </a:p>
        </p:txBody>
      </p:sp>
      <p:sp>
        <p:nvSpPr>
          <p:cNvPr id="32774" name="Rectangle 6"/>
          <p:cNvSpPr>
            <a:spLocks noChangeArrowheads="1"/>
          </p:cNvSpPr>
          <p:nvPr/>
        </p:nvSpPr>
        <p:spPr bwMode="auto">
          <a:xfrm>
            <a:off x="6262723" y="5133152"/>
            <a:ext cx="504754"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sfp</a:t>
            </a:r>
            <a:endParaRPr kumimoji="1" lang="en-US">
              <a:solidFill>
                <a:schemeClr val="bg2"/>
              </a:solidFill>
              <a:latin typeface="Calibri" pitchFamily="34" charset="0"/>
              <a:cs typeface="Calibri" pitchFamily="34" charset="0"/>
              <a:sym typeface="Symbol" pitchFamily="18" charset="2"/>
            </a:endParaRPr>
          </a:p>
        </p:txBody>
      </p:sp>
      <p:sp>
        <p:nvSpPr>
          <p:cNvPr id="32775" name="Rectangle 7"/>
          <p:cNvSpPr>
            <a:spLocks noChangeArrowheads="1"/>
          </p:cNvSpPr>
          <p:nvPr/>
        </p:nvSpPr>
        <p:spPr bwMode="auto">
          <a:xfrm>
            <a:off x="4198938" y="5133336"/>
            <a:ext cx="1047750" cy="400251"/>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a:latin typeface="Calibri" pitchFamily="34" charset="0"/>
                <a:cs typeface="Calibri" pitchFamily="34" charset="0"/>
              </a:rPr>
              <a:t>local</a:t>
            </a:r>
          </a:p>
        </p:txBody>
      </p:sp>
      <p:sp>
        <p:nvSpPr>
          <p:cNvPr id="32776" name="Line 8"/>
          <p:cNvSpPr>
            <a:spLocks noChangeShapeType="1"/>
          </p:cNvSpPr>
          <p:nvPr/>
        </p:nvSpPr>
        <p:spPr bwMode="auto">
          <a:xfrm flipV="1">
            <a:off x="7689850" y="5133336"/>
            <a:ext cx="34131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78" name="Line 11"/>
          <p:cNvSpPr>
            <a:spLocks noChangeShapeType="1"/>
          </p:cNvSpPr>
          <p:nvPr/>
        </p:nvSpPr>
        <p:spPr bwMode="auto">
          <a:xfrm flipH="1">
            <a:off x="676275" y="5899150"/>
            <a:ext cx="701357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79" name="Line 12"/>
          <p:cNvSpPr>
            <a:spLocks noChangeShapeType="1"/>
          </p:cNvSpPr>
          <p:nvPr/>
        </p:nvSpPr>
        <p:spPr bwMode="auto">
          <a:xfrm>
            <a:off x="7689850" y="4908550"/>
            <a:ext cx="0" cy="7493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80" name="Rectangle 13"/>
          <p:cNvSpPr>
            <a:spLocks noChangeArrowheads="1"/>
          </p:cNvSpPr>
          <p:nvPr/>
        </p:nvSpPr>
        <p:spPr bwMode="auto">
          <a:xfrm>
            <a:off x="5246688" y="5133336"/>
            <a:ext cx="1020762" cy="400251"/>
          </a:xfrm>
          <a:prstGeom prst="rect">
            <a:avLst/>
          </a:prstGeom>
          <a:solidFill>
            <a:schemeClr val="hlink"/>
          </a:solidFill>
          <a:ln w="9525">
            <a:solidFill>
              <a:schemeClr val="tx1"/>
            </a:solidFill>
            <a:miter lim="800000"/>
            <a:headEnd/>
            <a:tailEnd/>
          </a:ln>
        </p:spPr>
        <p:txBody>
          <a:bodyPr wrap="none" anchor="ctr"/>
          <a:lstStyle/>
          <a:p>
            <a:pPr algn="ctr">
              <a:spcBef>
                <a:spcPct val="50000"/>
              </a:spcBef>
            </a:pPr>
            <a:r>
              <a:rPr lang="en-US">
                <a:latin typeface="Calibri" pitchFamily="34" charset="0"/>
                <a:cs typeface="Calibri" pitchFamily="34" charset="0"/>
              </a:rPr>
              <a:t>canary</a:t>
            </a:r>
          </a:p>
        </p:txBody>
      </p:sp>
      <p:sp>
        <p:nvSpPr>
          <p:cNvPr id="32781" name="Rectangle 14"/>
          <p:cNvSpPr>
            <a:spLocks noChangeArrowheads="1"/>
          </p:cNvSpPr>
          <p:nvPr/>
        </p:nvSpPr>
        <p:spPr bwMode="auto">
          <a:xfrm>
            <a:off x="3698696" y="5133152"/>
            <a:ext cx="463910"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str</a:t>
            </a:r>
            <a:endParaRPr kumimoji="1" lang="en-US">
              <a:solidFill>
                <a:schemeClr val="bg2"/>
              </a:solidFill>
              <a:latin typeface="Calibri" pitchFamily="34" charset="0"/>
              <a:cs typeface="Calibri" pitchFamily="34" charset="0"/>
              <a:sym typeface="Symbol" pitchFamily="18" charset="2"/>
            </a:endParaRPr>
          </a:p>
        </p:txBody>
      </p:sp>
      <p:sp>
        <p:nvSpPr>
          <p:cNvPr id="32782" name="Rectangle 15"/>
          <p:cNvSpPr>
            <a:spLocks noChangeArrowheads="1"/>
          </p:cNvSpPr>
          <p:nvPr/>
        </p:nvSpPr>
        <p:spPr bwMode="auto">
          <a:xfrm>
            <a:off x="3222386" y="5133152"/>
            <a:ext cx="489429"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ret</a:t>
            </a:r>
            <a:endParaRPr kumimoji="1" lang="en-US">
              <a:solidFill>
                <a:schemeClr val="bg2"/>
              </a:solidFill>
              <a:latin typeface="Calibri" pitchFamily="34" charset="0"/>
              <a:cs typeface="Calibri" pitchFamily="34" charset="0"/>
              <a:sym typeface="Symbol" pitchFamily="18" charset="2"/>
            </a:endParaRPr>
          </a:p>
        </p:txBody>
      </p:sp>
      <p:sp>
        <p:nvSpPr>
          <p:cNvPr id="32783" name="Rectangle 16"/>
          <p:cNvSpPr>
            <a:spLocks noChangeArrowheads="1"/>
          </p:cNvSpPr>
          <p:nvPr/>
        </p:nvSpPr>
        <p:spPr bwMode="auto">
          <a:xfrm>
            <a:off x="2730536" y="5133152"/>
            <a:ext cx="504754" cy="400110"/>
          </a:xfrm>
          <a:prstGeom prst="rect">
            <a:avLst/>
          </a:prstGeom>
          <a:solidFill>
            <a:schemeClr val="accent1"/>
          </a:solidFill>
          <a:ln w="9525">
            <a:solidFill>
              <a:schemeClr val="tx1"/>
            </a:solidFill>
            <a:miter lim="800000"/>
            <a:headEnd/>
            <a:tailEnd/>
          </a:ln>
        </p:spPr>
        <p:txBody>
          <a:bodyPr wrap="none" anchor="ctr">
            <a:spAutoFit/>
          </a:bodyPr>
          <a:lstStyle/>
          <a:p>
            <a:pPr algn="ctr">
              <a:spcBef>
                <a:spcPct val="50000"/>
              </a:spcBef>
            </a:pPr>
            <a:r>
              <a:rPr lang="en-US">
                <a:latin typeface="Calibri" pitchFamily="34" charset="0"/>
                <a:cs typeface="Calibri" pitchFamily="34" charset="0"/>
              </a:rPr>
              <a:t>sfp</a:t>
            </a:r>
            <a:endParaRPr kumimoji="1" lang="en-US">
              <a:solidFill>
                <a:schemeClr val="bg2"/>
              </a:solidFill>
              <a:latin typeface="Calibri" pitchFamily="34" charset="0"/>
              <a:cs typeface="Calibri" pitchFamily="34" charset="0"/>
              <a:sym typeface="Symbol" pitchFamily="18" charset="2"/>
            </a:endParaRPr>
          </a:p>
        </p:txBody>
      </p:sp>
      <p:sp>
        <p:nvSpPr>
          <p:cNvPr id="32784" name="Rectangle 17"/>
          <p:cNvSpPr>
            <a:spLocks noChangeArrowheads="1"/>
          </p:cNvSpPr>
          <p:nvPr/>
        </p:nvSpPr>
        <p:spPr bwMode="auto">
          <a:xfrm>
            <a:off x="676275" y="5132938"/>
            <a:ext cx="1047750" cy="400324"/>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dirty="0">
                <a:latin typeface="Calibri" pitchFamily="34" charset="0"/>
                <a:cs typeface="Calibri" pitchFamily="34" charset="0"/>
              </a:rPr>
              <a:t>local</a:t>
            </a:r>
          </a:p>
        </p:txBody>
      </p:sp>
      <p:sp>
        <p:nvSpPr>
          <p:cNvPr id="32785" name="Line 18"/>
          <p:cNvSpPr>
            <a:spLocks noChangeShapeType="1"/>
          </p:cNvSpPr>
          <p:nvPr/>
        </p:nvSpPr>
        <p:spPr bwMode="auto">
          <a:xfrm>
            <a:off x="4173538" y="4908550"/>
            <a:ext cx="0" cy="7493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86" name="Rectangle 19"/>
          <p:cNvSpPr>
            <a:spLocks noChangeArrowheads="1"/>
          </p:cNvSpPr>
          <p:nvPr/>
        </p:nvSpPr>
        <p:spPr bwMode="auto">
          <a:xfrm>
            <a:off x="1714500" y="5133152"/>
            <a:ext cx="1020763" cy="400110"/>
          </a:xfrm>
          <a:prstGeom prst="rect">
            <a:avLst/>
          </a:prstGeom>
          <a:solidFill>
            <a:schemeClr val="hlink"/>
          </a:solidFill>
          <a:ln w="9525">
            <a:solidFill>
              <a:schemeClr val="tx1"/>
            </a:solidFill>
            <a:miter lim="800000"/>
            <a:headEnd/>
            <a:tailEnd/>
          </a:ln>
        </p:spPr>
        <p:txBody>
          <a:bodyPr wrap="none" anchor="ctr"/>
          <a:lstStyle/>
          <a:p>
            <a:pPr algn="ctr">
              <a:spcBef>
                <a:spcPct val="50000"/>
              </a:spcBef>
            </a:pPr>
            <a:r>
              <a:rPr lang="en-US" dirty="0">
                <a:latin typeface="Calibri" pitchFamily="34" charset="0"/>
                <a:cs typeface="Calibri" pitchFamily="34" charset="0"/>
              </a:rPr>
              <a:t>canary</a:t>
            </a:r>
          </a:p>
        </p:txBody>
      </p:sp>
      <p:sp>
        <p:nvSpPr>
          <p:cNvPr id="32788" name="Line 21"/>
          <p:cNvSpPr>
            <a:spLocks noChangeShapeType="1"/>
          </p:cNvSpPr>
          <p:nvPr/>
        </p:nvSpPr>
        <p:spPr bwMode="auto">
          <a:xfrm flipH="1" flipV="1">
            <a:off x="228600" y="5133336"/>
            <a:ext cx="4524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32789" name="Text Box 22"/>
          <p:cNvSpPr txBox="1">
            <a:spLocks noChangeArrowheads="1"/>
          </p:cNvSpPr>
          <p:nvPr/>
        </p:nvSpPr>
        <p:spPr bwMode="auto">
          <a:xfrm>
            <a:off x="5474482" y="4724400"/>
            <a:ext cx="10398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a:latin typeface="Calibri" pitchFamily="34" charset="0"/>
                <a:cs typeface="Calibri" pitchFamily="34" charset="0"/>
              </a:rPr>
              <a:t>Frame 1</a:t>
            </a:r>
          </a:p>
        </p:txBody>
      </p:sp>
      <p:sp>
        <p:nvSpPr>
          <p:cNvPr id="32790" name="Text Box 23"/>
          <p:cNvSpPr txBox="1">
            <a:spLocks noChangeArrowheads="1"/>
          </p:cNvSpPr>
          <p:nvPr/>
        </p:nvSpPr>
        <p:spPr bwMode="auto">
          <a:xfrm>
            <a:off x="2215345" y="4724400"/>
            <a:ext cx="10398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a:latin typeface="Calibri" pitchFamily="34" charset="0"/>
                <a:cs typeface="Calibri" pitchFamily="34" charset="0"/>
              </a:rPr>
              <a:t>Frame 2</a:t>
            </a:r>
          </a:p>
        </p:txBody>
      </p:sp>
      <p:sp>
        <p:nvSpPr>
          <p:cNvPr id="32791" name="Line 24"/>
          <p:cNvSpPr>
            <a:spLocks noChangeShapeType="1"/>
          </p:cNvSpPr>
          <p:nvPr/>
        </p:nvSpPr>
        <p:spPr bwMode="auto">
          <a:xfrm>
            <a:off x="681038" y="4908550"/>
            <a:ext cx="0" cy="7493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44</a:t>
            </a:fld>
            <a:endParaRPr lang="en-US"/>
          </a:p>
        </p:txBody>
      </p:sp>
    </p:spTree>
    <p:extLst>
      <p:ext uri="{BB962C8B-B14F-4D97-AF65-F5344CB8AC3E}">
        <p14:creationId xmlns:p14="http://schemas.microsoft.com/office/powerpoint/2010/main" val="23913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7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7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7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7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7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7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7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7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7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32772" grpId="0" animBg="1"/>
      <p:bldP spid="32773" grpId="0" animBg="1"/>
      <p:bldP spid="32774" grpId="0" animBg="1"/>
      <p:bldP spid="32775" grpId="0" animBg="1"/>
      <p:bldP spid="32776" grpId="0" animBg="1"/>
      <p:bldP spid="32778" grpId="0" animBg="1"/>
      <p:bldP spid="32779" grpId="0" animBg="1"/>
      <p:bldP spid="32780" grpId="0" animBg="1"/>
      <p:bldP spid="32781" grpId="0" animBg="1"/>
      <p:bldP spid="32782" grpId="0" animBg="1"/>
      <p:bldP spid="32783" grpId="0" animBg="1"/>
      <p:bldP spid="32784" grpId="0" animBg="1"/>
      <p:bldP spid="32785" grpId="0" animBg="1"/>
      <p:bldP spid="32786" grpId="0" animBg="1"/>
      <p:bldP spid="32788" grpId="0" animBg="1"/>
      <p:bldP spid="32789" grpId="0"/>
      <p:bldP spid="32790" grpId="0"/>
      <p:bldP spid="3279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Canary </a:t>
            </a:r>
            <a:r>
              <a:rPr lang="zh-CN" altLang="en-US" dirty="0"/>
              <a:t>类型</a:t>
            </a:r>
            <a:endParaRPr lang="en-US" dirty="0"/>
          </a:p>
        </p:txBody>
      </p:sp>
      <p:sp>
        <p:nvSpPr>
          <p:cNvPr id="33795" name="Rectangle 3" descr="Rectangle: Click to edit Master text styles&#10;Second level&#10;Third level&#10;Fourth level&#10;Fifth level"/>
          <p:cNvSpPr>
            <a:spLocks noGrp="1" noChangeArrowheads="1"/>
          </p:cNvSpPr>
          <p:nvPr>
            <p:ph idx="1"/>
          </p:nvPr>
        </p:nvSpPr>
        <p:spPr>
          <a:xfrm>
            <a:off x="685800" y="1524000"/>
            <a:ext cx="7772400" cy="4495800"/>
          </a:xfrm>
        </p:spPr>
        <p:txBody>
          <a:bodyPr/>
          <a:lstStyle/>
          <a:p>
            <a:pPr>
              <a:lnSpc>
                <a:spcPct val="120000"/>
              </a:lnSpc>
              <a:tabLst>
                <a:tab pos="1146175" algn="l"/>
              </a:tabLst>
            </a:pPr>
            <a:r>
              <a:rPr lang="zh-CN" altLang="en-US" sz="2400" i="1" dirty="0"/>
              <a:t>随机的</a:t>
            </a:r>
            <a:r>
              <a:rPr lang="en-US" sz="2400" i="1" dirty="0"/>
              <a:t> canary:</a:t>
            </a:r>
          </a:p>
          <a:p>
            <a:pPr lvl="1">
              <a:lnSpc>
                <a:spcPct val="120000"/>
              </a:lnSpc>
              <a:tabLst>
                <a:tab pos="1146175" algn="l"/>
              </a:tabLst>
            </a:pPr>
            <a:r>
              <a:rPr lang="zh-CN" altLang="en-US" dirty="0"/>
              <a:t>程序启动时选择一个随机的字符串（</a:t>
            </a:r>
            <a:r>
              <a:rPr lang="en-US" altLang="zh-CN" dirty="0"/>
              <a:t>canary</a:t>
            </a:r>
            <a:r>
              <a:rPr lang="zh-CN" altLang="en-US" dirty="0"/>
              <a:t>）</a:t>
            </a:r>
            <a:endParaRPr lang="en-US" dirty="0"/>
          </a:p>
          <a:p>
            <a:pPr lvl="1">
              <a:lnSpc>
                <a:spcPct val="120000"/>
              </a:lnSpc>
              <a:tabLst>
                <a:tab pos="1146175" algn="l"/>
              </a:tabLst>
            </a:pPr>
            <a:r>
              <a:rPr lang="zh-CN" altLang="en-US" dirty="0"/>
              <a:t>每一个栈中插入一个 “</a:t>
            </a:r>
            <a:r>
              <a:rPr lang="en-US" dirty="0"/>
              <a:t>canary</a:t>
            </a:r>
            <a:r>
              <a:rPr lang="zh-CN" altLang="en-US" dirty="0"/>
              <a:t>”</a:t>
            </a:r>
            <a:endParaRPr lang="en-US" dirty="0"/>
          </a:p>
          <a:p>
            <a:pPr lvl="1">
              <a:lnSpc>
                <a:spcPct val="120000"/>
              </a:lnSpc>
              <a:tabLst>
                <a:tab pos="1146175" algn="l"/>
              </a:tabLst>
            </a:pPr>
            <a:r>
              <a:rPr lang="zh-CN" altLang="en-US" dirty="0"/>
              <a:t>函数返回前检查</a:t>
            </a:r>
            <a:r>
              <a:rPr lang="en-US" dirty="0"/>
              <a:t>canary</a:t>
            </a:r>
            <a:r>
              <a:rPr lang="zh-CN" altLang="en-US" dirty="0"/>
              <a:t>是否被破坏（覆盖）</a:t>
            </a:r>
            <a:endParaRPr lang="en-US" dirty="0"/>
          </a:p>
          <a:p>
            <a:pPr>
              <a:lnSpc>
                <a:spcPct val="120000"/>
              </a:lnSpc>
              <a:spcBef>
                <a:spcPct val="140000"/>
              </a:spcBef>
              <a:tabLst>
                <a:tab pos="1146175" algn="l"/>
              </a:tabLst>
            </a:pPr>
            <a:r>
              <a:rPr lang="en-US" sz="2400" i="1" dirty="0"/>
              <a:t>Terminator canary:</a:t>
            </a:r>
            <a:br>
              <a:rPr lang="en-US" sz="2400" u="sng" dirty="0"/>
            </a:br>
            <a:r>
              <a:rPr lang="en-US" sz="2400" dirty="0"/>
              <a:t>	</a:t>
            </a:r>
            <a:r>
              <a:rPr lang="en-US" sz="2000" dirty="0"/>
              <a:t>Canary =  0, newline, linefeed, EOF</a:t>
            </a:r>
          </a:p>
          <a:p>
            <a:pPr lvl="1">
              <a:lnSpc>
                <a:spcPct val="120000"/>
              </a:lnSpc>
              <a:tabLst>
                <a:tab pos="1146175" algn="l"/>
              </a:tabLst>
            </a:pPr>
            <a:r>
              <a:rPr lang="zh-CN" altLang="en-US" dirty="0"/>
              <a:t>字符串函数不会复制超出终止符的内容</a:t>
            </a:r>
            <a:endParaRPr lang="en-US" dirty="0"/>
          </a:p>
          <a:p>
            <a:pPr lvl="1">
              <a:lnSpc>
                <a:spcPct val="120000"/>
              </a:lnSpc>
              <a:tabLst>
                <a:tab pos="1146175" algn="l"/>
              </a:tabLst>
            </a:pPr>
            <a:r>
              <a:rPr lang="zh-CN" altLang="en-US" dirty="0"/>
              <a:t>攻击者无法使用字符串函数来破坏堆栈</a:t>
            </a:r>
            <a:endParaRPr lang="en-US"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45</a:t>
            </a:fld>
            <a:endParaRPr lang="en-US"/>
          </a:p>
        </p:txBody>
      </p:sp>
    </p:spTree>
    <p:extLst>
      <p:ext uri="{BB962C8B-B14F-4D97-AF65-F5344CB8AC3E}">
        <p14:creationId xmlns:p14="http://schemas.microsoft.com/office/powerpoint/2010/main" val="176724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err="1"/>
              <a:t>StackGuard</a:t>
            </a:r>
            <a:r>
              <a:rPr lang="en-US" dirty="0"/>
              <a:t> (cont.)</a:t>
            </a:r>
          </a:p>
        </p:txBody>
      </p:sp>
      <p:sp>
        <p:nvSpPr>
          <p:cNvPr id="34819" name="Rectangle 3" descr="Rectangle: Click to edit Master text styles&#10;Second level&#10;Third level&#10;Fourth level&#10;Fifth level"/>
          <p:cNvSpPr>
            <a:spLocks noGrp="1" noChangeArrowheads="1"/>
          </p:cNvSpPr>
          <p:nvPr>
            <p:ph idx="1"/>
          </p:nvPr>
        </p:nvSpPr>
        <p:spPr>
          <a:xfrm>
            <a:off x="685800" y="1447800"/>
            <a:ext cx="8229600" cy="5257800"/>
          </a:xfrm>
        </p:spPr>
        <p:txBody>
          <a:bodyPr/>
          <a:lstStyle/>
          <a:p>
            <a:pPr>
              <a:lnSpc>
                <a:spcPct val="125000"/>
              </a:lnSpc>
            </a:pPr>
            <a:r>
              <a:rPr lang="en-US" sz="2400" dirty="0" err="1"/>
              <a:t>StackGuard</a:t>
            </a:r>
            <a:r>
              <a:rPr lang="zh-CN" altLang="en-US" sz="2400" dirty="0"/>
              <a:t>实现为</a:t>
            </a:r>
            <a:r>
              <a:rPr lang="en-US" sz="2400" dirty="0"/>
              <a:t>GCC</a:t>
            </a:r>
            <a:r>
              <a:rPr lang="zh-CN" altLang="en-US" sz="2400" dirty="0"/>
              <a:t>补丁</a:t>
            </a:r>
            <a:endParaRPr lang="en-US" sz="2400" dirty="0"/>
          </a:p>
          <a:p>
            <a:pPr lvl="1">
              <a:lnSpc>
                <a:spcPct val="125000"/>
              </a:lnSpc>
            </a:pPr>
            <a:r>
              <a:rPr lang="zh-CN" altLang="en-US" dirty="0"/>
              <a:t>程序必须被重新编译</a:t>
            </a:r>
            <a:endParaRPr lang="en-US" altLang="zh-CN" dirty="0"/>
          </a:p>
          <a:p>
            <a:pPr lvl="1">
              <a:lnSpc>
                <a:spcPct val="125000"/>
              </a:lnSpc>
            </a:pPr>
            <a:r>
              <a:rPr lang="en-US" dirty="0"/>
              <a:t>GCC: -</a:t>
            </a:r>
            <a:r>
              <a:rPr lang="en-US" dirty="0" err="1"/>
              <a:t>fstack</a:t>
            </a:r>
            <a:r>
              <a:rPr lang="en-US" dirty="0"/>
              <a:t>-protector, -</a:t>
            </a:r>
            <a:r>
              <a:rPr lang="en-US" dirty="0" err="1"/>
              <a:t>fstack</a:t>
            </a:r>
            <a:r>
              <a:rPr lang="en-US" dirty="0"/>
              <a:t>-protector-strong</a:t>
            </a:r>
          </a:p>
          <a:p>
            <a:pPr>
              <a:lnSpc>
                <a:spcPct val="125000"/>
              </a:lnSpc>
            </a:pPr>
            <a:r>
              <a:rPr lang="zh-CN" altLang="en-US" sz="2400" dirty="0"/>
              <a:t>优点</a:t>
            </a:r>
            <a:r>
              <a:rPr lang="en-US" altLang="zh-CN" sz="2400" dirty="0"/>
              <a:t>: </a:t>
            </a:r>
            <a:r>
              <a:rPr lang="zh-CN" altLang="en-US" sz="2400" b="0" dirty="0"/>
              <a:t>无需改变代码，只需要重新编译</a:t>
            </a:r>
            <a:endParaRPr lang="en-US" altLang="zh-CN" sz="2400" b="0" dirty="0"/>
          </a:p>
          <a:p>
            <a:pPr>
              <a:lnSpc>
                <a:spcPct val="125000"/>
              </a:lnSpc>
            </a:pPr>
            <a:r>
              <a:rPr lang="zh-CN" altLang="en-US" sz="2400" dirty="0"/>
              <a:t>缺点：</a:t>
            </a:r>
            <a:endParaRPr lang="en-US" altLang="zh-CN" sz="2400" dirty="0"/>
          </a:p>
          <a:p>
            <a:pPr lvl="1">
              <a:lnSpc>
                <a:spcPct val="125000"/>
              </a:lnSpc>
            </a:pPr>
            <a:r>
              <a:rPr lang="zh-CN" altLang="en-US" sz="2000" dirty="0"/>
              <a:t>性能损失，如：</a:t>
            </a:r>
            <a:r>
              <a:rPr lang="en-US" altLang="zh-CN" sz="2000" dirty="0"/>
              <a:t>Apache</a:t>
            </a:r>
            <a:r>
              <a:rPr lang="zh-CN" altLang="en-US" sz="2000" dirty="0"/>
              <a:t> </a:t>
            </a:r>
            <a:r>
              <a:rPr lang="en-US" altLang="zh-CN" sz="2000" dirty="0" err="1"/>
              <a:t>httpd</a:t>
            </a:r>
            <a:r>
              <a:rPr lang="zh-CN" altLang="en-US" sz="2000" dirty="0"/>
              <a:t>额外开销为</a:t>
            </a:r>
            <a:r>
              <a:rPr lang="en-US" altLang="zh-CN" sz="2000" dirty="0"/>
              <a:t>8%</a:t>
            </a:r>
          </a:p>
          <a:p>
            <a:pPr lvl="1">
              <a:lnSpc>
                <a:spcPct val="125000"/>
              </a:lnSpc>
            </a:pPr>
            <a:r>
              <a:rPr lang="zh-CN" altLang="en-US" sz="2000" dirty="0"/>
              <a:t>只能针对</a:t>
            </a:r>
            <a:r>
              <a:rPr lang="en-US" altLang="zh-CN" sz="2000" dirty="0"/>
              <a:t>stack smashing</a:t>
            </a:r>
            <a:r>
              <a:rPr lang="zh-CN" altLang="en-US" sz="2000" dirty="0"/>
              <a:t>进行保护</a:t>
            </a:r>
            <a:endParaRPr lang="en-US" altLang="zh-CN" sz="2000" dirty="0"/>
          </a:p>
          <a:p>
            <a:pPr lvl="1">
              <a:lnSpc>
                <a:spcPct val="125000"/>
              </a:lnSpc>
            </a:pPr>
            <a:r>
              <a:rPr lang="zh-CN" altLang="en-US" sz="2000" dirty="0"/>
              <a:t>基于</a:t>
            </a:r>
            <a:r>
              <a:rPr lang="en-US" altLang="zh-CN" sz="2000" dirty="0">
                <a:solidFill>
                  <a:srgbClr val="FF0000"/>
                </a:solidFill>
              </a:rPr>
              <a:t>secret</a:t>
            </a:r>
            <a:r>
              <a:rPr lang="zh-CN" altLang="en-US" sz="2000" dirty="0"/>
              <a:t>，如果</a:t>
            </a:r>
            <a:r>
              <a:rPr lang="en-US" altLang="zh-CN" sz="2000" dirty="0"/>
              <a:t>attacker</a:t>
            </a:r>
            <a:r>
              <a:rPr lang="zh-CN" altLang="en-US" sz="2000" dirty="0"/>
              <a:t>可以读取</a:t>
            </a:r>
            <a:r>
              <a:rPr lang="en-US" altLang="zh-CN" sz="2000" dirty="0"/>
              <a:t>memory</a:t>
            </a:r>
            <a:r>
              <a:rPr lang="zh-CN" altLang="en-US" sz="2000" dirty="0"/>
              <a:t>，将会失败</a:t>
            </a:r>
            <a:endParaRPr lang="en-US" altLang="zh-CN" sz="2000" dirty="0"/>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46</a:t>
            </a:fld>
            <a:endParaRPr lang="en-US"/>
          </a:p>
        </p:txBody>
      </p:sp>
    </p:spTree>
    <p:extLst>
      <p:ext uri="{BB962C8B-B14F-4D97-AF65-F5344CB8AC3E}">
        <p14:creationId xmlns:p14="http://schemas.microsoft.com/office/powerpoint/2010/main" val="1890113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81000" y="635379"/>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dirty="0">
                <a:latin typeface="Arial"/>
                <a:ea typeface="Arial"/>
                <a:cs typeface="Arial"/>
                <a:sym typeface="Arial"/>
              </a:rPr>
              <a:t>Execution with </a:t>
            </a:r>
            <a:r>
              <a:rPr lang="en-US" dirty="0" err="1">
                <a:latin typeface="Arial"/>
                <a:ea typeface="Arial"/>
                <a:cs typeface="Arial"/>
                <a:sym typeface="Arial"/>
              </a:rPr>
              <a:t>StackGuard</a:t>
            </a:r>
            <a:endParaRPr lang="en-US" dirty="0">
              <a:latin typeface="Arial"/>
              <a:ea typeface="Arial"/>
              <a:cs typeface="Arial"/>
              <a:sym typeface="Arial"/>
            </a:endParaRPr>
          </a:p>
        </p:txBody>
      </p:sp>
      <p:pic>
        <p:nvPicPr>
          <p:cNvPr id="334" name="Shape 334"/>
          <p:cNvPicPr preferRelativeResize="0"/>
          <p:nvPr/>
        </p:nvPicPr>
        <p:blipFill>
          <a:blip r:embed="rId3">
            <a:alphaModFix/>
          </a:blip>
          <a:stretch>
            <a:fillRect/>
          </a:stretch>
        </p:blipFill>
        <p:spPr>
          <a:xfrm>
            <a:off x="628650" y="2226472"/>
            <a:ext cx="5817378" cy="1390307"/>
          </a:xfrm>
          <a:prstGeom prst="rect">
            <a:avLst/>
          </a:prstGeom>
          <a:noFill/>
          <a:ln>
            <a:noFill/>
          </a:ln>
        </p:spPr>
      </p:pic>
      <p:pic>
        <p:nvPicPr>
          <p:cNvPr id="335" name="Shape 335"/>
          <p:cNvPicPr preferRelativeResize="0"/>
          <p:nvPr/>
        </p:nvPicPr>
        <p:blipFill>
          <a:blip r:embed="rId4">
            <a:alphaModFix/>
          </a:blip>
          <a:stretch>
            <a:fillRect/>
          </a:stretch>
        </p:blipFill>
        <p:spPr>
          <a:xfrm>
            <a:off x="6574508" y="1484363"/>
            <a:ext cx="2543175" cy="4879181"/>
          </a:xfrm>
          <a:prstGeom prst="rect">
            <a:avLst/>
          </a:prstGeom>
          <a:noFill/>
          <a:ln>
            <a:noFill/>
          </a:ln>
        </p:spPr>
      </p:pic>
      <p:pic>
        <p:nvPicPr>
          <p:cNvPr id="336" name="Shape 336"/>
          <p:cNvPicPr preferRelativeResize="0"/>
          <p:nvPr/>
        </p:nvPicPr>
        <p:blipFill>
          <a:blip r:embed="rId5">
            <a:alphaModFix amt="26000"/>
          </a:blip>
          <a:stretch>
            <a:fillRect/>
          </a:stretch>
        </p:blipFill>
        <p:spPr>
          <a:xfrm>
            <a:off x="6578644" y="2981286"/>
            <a:ext cx="164306" cy="1905806"/>
          </a:xfrm>
          <a:prstGeom prst="rect">
            <a:avLst/>
          </a:prstGeom>
          <a:noFill/>
          <a:ln>
            <a:noFill/>
          </a:ln>
        </p:spPr>
      </p:pic>
      <p:cxnSp>
        <p:nvCxnSpPr>
          <p:cNvPr id="337" name="Shape 337"/>
          <p:cNvCxnSpPr/>
          <p:nvPr/>
        </p:nvCxnSpPr>
        <p:spPr>
          <a:xfrm rot="10800000" flipH="1">
            <a:off x="4692919" y="3923954"/>
            <a:ext cx="1885725" cy="20475"/>
          </a:xfrm>
          <a:prstGeom prst="straightConnector1">
            <a:avLst/>
          </a:prstGeom>
          <a:noFill/>
          <a:ln w="9525" cap="flat" cmpd="sng">
            <a:solidFill>
              <a:srgbClr val="FF0000"/>
            </a:solidFill>
            <a:prstDash val="solid"/>
            <a:round/>
            <a:headEnd type="none" w="lg" len="lg"/>
            <a:tailEnd type="triangle" w="lg" len="lg"/>
          </a:ln>
        </p:spPr>
      </p:cxnSp>
      <p:sp>
        <p:nvSpPr>
          <p:cNvPr id="338" name="Shape 338"/>
          <p:cNvSpPr txBox="1"/>
          <p:nvPr/>
        </p:nvSpPr>
        <p:spPr>
          <a:xfrm>
            <a:off x="1025644" y="3776138"/>
            <a:ext cx="3667275" cy="839025"/>
          </a:xfrm>
          <a:prstGeom prst="rect">
            <a:avLst/>
          </a:prstGeom>
          <a:noFill/>
          <a:ln>
            <a:noFill/>
          </a:ln>
        </p:spPr>
        <p:txBody>
          <a:bodyPr wrap="square" lIns="68569" tIns="68569" rIns="68569" bIns="68569" anchor="t" anchorCtr="0">
            <a:noAutofit/>
          </a:bodyPr>
          <a:lstStyle/>
          <a:p>
            <a:pPr>
              <a:spcBef>
                <a:spcPts val="0"/>
              </a:spcBef>
            </a:pPr>
            <a:r>
              <a:rPr lang="en-US" sz="1800"/>
              <a:t>Canary check done by compiler.</a:t>
            </a:r>
          </a:p>
        </p:txBody>
      </p:sp>
      <p:sp>
        <p:nvSpPr>
          <p:cNvPr id="2" name="灯片编号占位符 1">
            <a:extLst>
              <a:ext uri="{FF2B5EF4-FFF2-40B4-BE49-F238E27FC236}">
                <a16:creationId xmlns:a16="http://schemas.microsoft.com/office/drawing/2014/main" id="{F430B384-4457-47A9-9511-662921407376}"/>
              </a:ext>
            </a:extLst>
          </p:cNvPr>
          <p:cNvSpPr>
            <a:spLocks noGrp="1"/>
          </p:cNvSpPr>
          <p:nvPr>
            <p:ph type="sldNum" sz="quarter" idx="10"/>
          </p:nvPr>
        </p:nvSpPr>
        <p:spPr/>
        <p:txBody>
          <a:bodyPr/>
          <a:lstStyle/>
          <a:p>
            <a:pPr>
              <a:defRPr/>
            </a:pPr>
            <a:fld id="{C9D1E93E-F34F-496D-BF1C-D8229D0E4D84}" type="slidenum">
              <a:rPr lang="en-US" smtClean="0"/>
              <a:pPr>
                <a:defRPr/>
              </a:pPr>
              <a:t>47</a:t>
            </a:fld>
            <a:endParaRPr lang="en-US"/>
          </a:p>
        </p:txBody>
      </p:sp>
    </p:spTree>
    <p:extLst>
      <p:ext uri="{BB962C8B-B14F-4D97-AF65-F5344CB8AC3E}">
        <p14:creationId xmlns:p14="http://schemas.microsoft.com/office/powerpoint/2010/main" val="17569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err="1"/>
              <a:t>StackShield</a:t>
            </a:r>
            <a:endParaRPr lang="en-US" dirty="0"/>
          </a:p>
        </p:txBody>
      </p:sp>
      <p:sp>
        <p:nvSpPr>
          <p:cNvPr id="36867" name="Rectangle 3" descr="Rectangle: Click to edit Master text styles&#10;Second level&#10;Third level&#10;Fourth level&#10;Fifth level"/>
          <p:cNvSpPr>
            <a:spLocks noGrp="1" noChangeArrowheads="1"/>
          </p:cNvSpPr>
          <p:nvPr>
            <p:ph idx="1"/>
          </p:nvPr>
        </p:nvSpPr>
        <p:spPr>
          <a:xfrm>
            <a:off x="381000" y="1323474"/>
            <a:ext cx="8686800" cy="5257800"/>
          </a:xfrm>
        </p:spPr>
        <p:txBody>
          <a:bodyPr/>
          <a:lstStyle/>
          <a:p>
            <a:pPr>
              <a:buFont typeface="Wingdings" pitchFamily="2" charset="2"/>
              <a:buNone/>
            </a:pPr>
            <a:r>
              <a:rPr lang="en-US" sz="2400" dirty="0"/>
              <a:t> </a:t>
            </a:r>
          </a:p>
          <a:p>
            <a:r>
              <a:rPr lang="en-US" sz="3200" dirty="0" err="1"/>
              <a:t>StackShield</a:t>
            </a:r>
            <a:endParaRPr lang="en-US" sz="3200" dirty="0"/>
          </a:p>
          <a:p>
            <a:pPr lvl="1">
              <a:spcBef>
                <a:spcPct val="50000"/>
              </a:spcBef>
            </a:pPr>
            <a:r>
              <a:rPr lang="zh-CN" altLang="en-US" dirty="0"/>
              <a:t>函数调用前，将</a:t>
            </a:r>
            <a:r>
              <a:rPr lang="zh-CN" altLang="en-US" dirty="0">
                <a:solidFill>
                  <a:srgbClr val="FF0000"/>
                </a:solidFill>
              </a:rPr>
              <a:t>返回地址</a:t>
            </a:r>
            <a:r>
              <a:rPr lang="en-US" altLang="zh-CN" dirty="0"/>
              <a:t>RET</a:t>
            </a:r>
            <a:r>
              <a:rPr lang="zh-CN" altLang="en-US" dirty="0"/>
              <a:t>和</a:t>
            </a:r>
            <a:r>
              <a:rPr lang="en-US" altLang="zh-CN" dirty="0" err="1"/>
              <a:t>ebp</a:t>
            </a:r>
            <a:r>
              <a:rPr lang="zh-CN" altLang="en-US" dirty="0"/>
              <a:t>复制到“安全”位置</a:t>
            </a:r>
            <a:endParaRPr lang="en-US" dirty="0"/>
          </a:p>
          <a:p>
            <a:pPr lvl="1">
              <a:spcBef>
                <a:spcPct val="50000"/>
              </a:spcBef>
            </a:pPr>
            <a:r>
              <a:rPr lang="zh-CN" altLang="en-US" dirty="0"/>
              <a:t>函数返回前，恢复保存的</a:t>
            </a:r>
            <a:r>
              <a:rPr lang="en-US" altLang="zh-CN" dirty="0"/>
              <a:t>RET</a:t>
            </a:r>
            <a:r>
              <a:rPr lang="zh-CN" altLang="en-US" dirty="0"/>
              <a:t>和</a:t>
            </a:r>
            <a:r>
              <a:rPr lang="en-US" altLang="zh-CN" dirty="0" err="1"/>
              <a:t>ebp</a:t>
            </a:r>
            <a:endParaRPr lang="en-US" dirty="0"/>
          </a:p>
          <a:p>
            <a:pPr lvl="1">
              <a:spcBef>
                <a:spcPct val="50000"/>
              </a:spcBef>
            </a:pPr>
            <a:r>
              <a:rPr lang="zh-CN" altLang="en-US" dirty="0"/>
              <a:t>实现为</a:t>
            </a:r>
            <a:r>
              <a:rPr lang="en-US" dirty="0"/>
              <a:t>GCC</a:t>
            </a:r>
            <a:r>
              <a:rPr lang="zh-CN" altLang="en-US" dirty="0"/>
              <a:t>的扩展</a:t>
            </a:r>
            <a:endParaRPr lang="en-US" dirty="0"/>
          </a:p>
          <a:p>
            <a:pPr lvl="1"/>
            <a:endParaRPr lang="en-US" dirty="0"/>
          </a:p>
          <a:p>
            <a:pPr>
              <a:buFont typeface="Wingdings" pitchFamily="2" charset="2"/>
              <a:buNone/>
            </a:pPr>
            <a:endParaRPr lang="en-US" sz="2400" dirty="0">
              <a:solidFill>
                <a:schemeClr val="bg2"/>
              </a:solidFill>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48</a:t>
            </a:fld>
            <a:endParaRPr lang="en-US"/>
          </a:p>
        </p:txBody>
      </p:sp>
    </p:spTree>
    <p:extLst>
      <p:ext uri="{BB962C8B-B14F-4D97-AF65-F5344CB8AC3E}">
        <p14:creationId xmlns:p14="http://schemas.microsoft.com/office/powerpoint/2010/main" val="1996544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150FB-FA47-4314-BFC6-9DF69B29BCCD}"/>
              </a:ext>
            </a:extLst>
          </p:cNvPr>
          <p:cNvSpPr>
            <a:spLocks noGrp="1"/>
          </p:cNvSpPr>
          <p:nvPr>
            <p:ph type="title"/>
          </p:nvPr>
        </p:nvSpPr>
        <p:spPr/>
        <p:txBody>
          <a:bodyPr/>
          <a:lstStyle/>
          <a:p>
            <a:r>
              <a:rPr lang="en-US" altLang="zh-CN" dirty="0"/>
              <a:t>Separate Stack</a:t>
            </a:r>
            <a:endParaRPr lang="zh-CN" altLang="en-US" dirty="0"/>
          </a:p>
        </p:txBody>
      </p:sp>
      <p:sp>
        <p:nvSpPr>
          <p:cNvPr id="4" name="灯片编号占位符 3">
            <a:extLst>
              <a:ext uri="{FF2B5EF4-FFF2-40B4-BE49-F238E27FC236}">
                <a16:creationId xmlns:a16="http://schemas.microsoft.com/office/drawing/2014/main" id="{C3D3414E-8962-42E4-91D5-7733A6EC9D21}"/>
              </a:ext>
            </a:extLst>
          </p:cNvPr>
          <p:cNvSpPr>
            <a:spLocks noGrp="1"/>
          </p:cNvSpPr>
          <p:nvPr>
            <p:ph type="sldNum" sz="quarter" idx="10"/>
          </p:nvPr>
        </p:nvSpPr>
        <p:spPr/>
        <p:txBody>
          <a:bodyPr/>
          <a:lstStyle/>
          <a:p>
            <a:pPr>
              <a:defRPr/>
            </a:pPr>
            <a:fld id="{C9D1E93E-F34F-496D-BF1C-D8229D0E4D84}" type="slidenum">
              <a:rPr lang="en-US" smtClean="0"/>
              <a:pPr>
                <a:defRPr/>
              </a:pPr>
              <a:t>49</a:t>
            </a:fld>
            <a:endParaRPr lang="en-US"/>
          </a:p>
        </p:txBody>
      </p:sp>
      <p:sp>
        <p:nvSpPr>
          <p:cNvPr id="8" name="矩形 7">
            <a:extLst>
              <a:ext uri="{FF2B5EF4-FFF2-40B4-BE49-F238E27FC236}">
                <a16:creationId xmlns:a16="http://schemas.microsoft.com/office/drawing/2014/main" id="{67199F5A-07A6-4248-87F0-CAA1EE0BCBA2}"/>
              </a:ext>
            </a:extLst>
          </p:cNvPr>
          <p:cNvSpPr/>
          <p:nvPr/>
        </p:nvSpPr>
        <p:spPr>
          <a:xfrm>
            <a:off x="330059" y="2567800"/>
            <a:ext cx="5384941" cy="3610732"/>
          </a:xfrm>
          <a:prstGeom prst="rect">
            <a:avLst/>
          </a:prstGeom>
        </p:spPr>
        <p:txBody>
          <a:bodyPr wrap="square">
            <a:spAutoFit/>
          </a:bodyPr>
          <a:lstStyle/>
          <a:p>
            <a:pPr marL="285750" indent="-285750" algn="l">
              <a:lnSpc>
                <a:spcPct val="120000"/>
              </a:lnSpc>
              <a:buFont typeface="Wingdings" panose="05000000000000000000" pitchFamily="2" charset="2"/>
              <a:buChar char="ü"/>
            </a:pPr>
            <a:r>
              <a:rPr lang="en-US" altLang="zh-CN" sz="1600" b="0" dirty="0">
                <a:latin typeface="+mn-lt"/>
              </a:rPr>
              <a:t>“</a:t>
            </a:r>
            <a:r>
              <a:rPr lang="en-US" altLang="zh-CN" sz="1600" b="0" dirty="0" err="1">
                <a:solidFill>
                  <a:srgbClr val="FF0000"/>
                </a:solidFill>
                <a:latin typeface="+mn-lt"/>
              </a:rPr>
              <a:t>SafeStack</a:t>
            </a:r>
            <a:r>
              <a:rPr lang="en-US" altLang="zh-CN" sz="1600" b="0" dirty="0">
                <a:latin typeface="+mn-lt"/>
              </a:rPr>
              <a:t> is an instrumentation pass that protects programs against attacks based on </a:t>
            </a:r>
            <a:r>
              <a:rPr lang="en-US" altLang="zh-CN" sz="1600" b="0" dirty="0">
                <a:solidFill>
                  <a:srgbClr val="FF0000"/>
                </a:solidFill>
                <a:latin typeface="+mn-lt"/>
              </a:rPr>
              <a:t>stack buffer overflows</a:t>
            </a:r>
            <a:r>
              <a:rPr lang="en-US" altLang="zh-CN" sz="1600" b="0" dirty="0">
                <a:latin typeface="+mn-lt"/>
              </a:rPr>
              <a:t>, without introducing any measurable performance overhead. </a:t>
            </a:r>
          </a:p>
          <a:p>
            <a:pPr marL="285750" indent="-285750" algn="l">
              <a:lnSpc>
                <a:spcPct val="120000"/>
              </a:lnSpc>
              <a:buFont typeface="Wingdings" panose="05000000000000000000" pitchFamily="2" charset="2"/>
              <a:buChar char="ü"/>
            </a:pPr>
            <a:r>
              <a:rPr lang="en-US" altLang="zh-CN" sz="1600" b="0" dirty="0">
                <a:latin typeface="+mn-lt"/>
              </a:rPr>
              <a:t>It works by separating the program stack into </a:t>
            </a:r>
            <a:r>
              <a:rPr lang="en-US" altLang="zh-CN" sz="1600" b="0" dirty="0">
                <a:solidFill>
                  <a:srgbClr val="FF0000"/>
                </a:solidFill>
                <a:latin typeface="+mn-lt"/>
              </a:rPr>
              <a:t>two distinct regions</a:t>
            </a:r>
            <a:r>
              <a:rPr lang="en-US" altLang="zh-CN" sz="1600" b="0" dirty="0">
                <a:latin typeface="+mn-lt"/>
              </a:rPr>
              <a:t>: the safe stack and the unsafe stack. </a:t>
            </a:r>
          </a:p>
          <a:p>
            <a:pPr marL="285750" indent="-285750" algn="l">
              <a:lnSpc>
                <a:spcPct val="120000"/>
              </a:lnSpc>
              <a:buFont typeface="Wingdings" panose="05000000000000000000" pitchFamily="2" charset="2"/>
              <a:buChar char="ü"/>
            </a:pPr>
            <a:r>
              <a:rPr lang="en-US" altLang="zh-CN" sz="1600" b="0" dirty="0">
                <a:latin typeface="+mn-lt"/>
              </a:rPr>
              <a:t>The safe stack stores </a:t>
            </a:r>
            <a:r>
              <a:rPr lang="en-US" altLang="zh-CN" sz="1600" b="0" dirty="0">
                <a:solidFill>
                  <a:srgbClr val="FF0000"/>
                </a:solidFill>
                <a:latin typeface="+mn-lt"/>
              </a:rPr>
              <a:t>return addresses</a:t>
            </a:r>
            <a:r>
              <a:rPr lang="en-US" altLang="zh-CN" sz="1600" b="0" dirty="0">
                <a:latin typeface="+mn-lt"/>
              </a:rPr>
              <a:t>, </a:t>
            </a:r>
            <a:r>
              <a:rPr lang="en-US" altLang="zh-CN" sz="1600" b="0" dirty="0">
                <a:solidFill>
                  <a:srgbClr val="FF0000"/>
                </a:solidFill>
                <a:latin typeface="+mn-lt"/>
              </a:rPr>
              <a:t>register spills</a:t>
            </a:r>
            <a:r>
              <a:rPr lang="en-US" altLang="zh-CN" sz="1600" b="0" dirty="0">
                <a:latin typeface="+mn-lt"/>
              </a:rPr>
              <a:t>, and </a:t>
            </a:r>
            <a:r>
              <a:rPr lang="en-US" altLang="zh-CN" sz="1600" b="0" dirty="0">
                <a:solidFill>
                  <a:srgbClr val="FF0000"/>
                </a:solidFill>
                <a:latin typeface="+mn-lt"/>
              </a:rPr>
              <a:t>local variables </a:t>
            </a:r>
            <a:r>
              <a:rPr lang="en-US" altLang="zh-CN" sz="1600" b="0" dirty="0">
                <a:latin typeface="+mn-lt"/>
              </a:rPr>
              <a:t>that are always accessed in a safe way, while the unsafe stack stores everything else. </a:t>
            </a:r>
          </a:p>
          <a:p>
            <a:pPr marL="285750" indent="-285750" algn="l">
              <a:lnSpc>
                <a:spcPct val="120000"/>
              </a:lnSpc>
              <a:buFont typeface="Wingdings" panose="05000000000000000000" pitchFamily="2" charset="2"/>
              <a:buChar char="ü"/>
            </a:pPr>
            <a:r>
              <a:rPr lang="en-US" altLang="zh-CN" sz="1600" b="0" dirty="0">
                <a:latin typeface="+mn-lt"/>
              </a:rPr>
              <a:t>This separation ensures that buffer overflows on the unsafe stack cannot be used to overwrite anything on the safe stack.”</a:t>
            </a:r>
            <a:endParaRPr lang="zh-CN" altLang="en-US" sz="1600" b="0" dirty="0">
              <a:latin typeface="+mn-lt"/>
            </a:endParaRPr>
          </a:p>
        </p:txBody>
      </p:sp>
      <p:sp>
        <p:nvSpPr>
          <p:cNvPr id="11" name="矩形 10">
            <a:extLst>
              <a:ext uri="{FF2B5EF4-FFF2-40B4-BE49-F238E27FC236}">
                <a16:creationId xmlns:a16="http://schemas.microsoft.com/office/drawing/2014/main" id="{662E4253-AF17-49D1-9710-7D8FBC246078}"/>
              </a:ext>
            </a:extLst>
          </p:cNvPr>
          <p:cNvSpPr/>
          <p:nvPr/>
        </p:nvSpPr>
        <p:spPr>
          <a:xfrm>
            <a:off x="3469666" y="1682849"/>
            <a:ext cx="5009081" cy="369332"/>
          </a:xfrm>
          <a:prstGeom prst="rect">
            <a:avLst/>
          </a:prstGeom>
        </p:spPr>
        <p:txBody>
          <a:bodyPr wrap="square">
            <a:spAutoFit/>
          </a:bodyPr>
          <a:lstStyle/>
          <a:p>
            <a:pPr algn="l"/>
            <a:r>
              <a:rPr lang="en-US" altLang="zh-CN" sz="1800" b="0" dirty="0"/>
              <a:t>clang-3.7 -</a:t>
            </a:r>
            <a:r>
              <a:rPr lang="en-US" altLang="zh-CN" sz="1800" b="0" dirty="0" err="1"/>
              <a:t>fsanitize</a:t>
            </a:r>
            <a:r>
              <a:rPr lang="en-US" altLang="zh-CN" sz="1800" b="0" dirty="0"/>
              <a:t>=safe-stack -o </a:t>
            </a:r>
            <a:r>
              <a:rPr lang="en-US" altLang="zh-CN" sz="1800" b="0" dirty="0" err="1"/>
              <a:t>a.out</a:t>
            </a:r>
            <a:r>
              <a:rPr lang="en-US" altLang="zh-CN" sz="1800" b="0" dirty="0"/>
              <a:t> </a:t>
            </a:r>
            <a:r>
              <a:rPr lang="en-US" altLang="zh-CN" sz="1800" b="0" dirty="0" err="1"/>
              <a:t>test.c</a:t>
            </a:r>
            <a:endParaRPr lang="en-US" altLang="zh-CN" sz="1800" b="0" dirty="0"/>
          </a:p>
        </p:txBody>
      </p:sp>
      <p:sp>
        <p:nvSpPr>
          <p:cNvPr id="5" name="矩形 4">
            <a:extLst>
              <a:ext uri="{FF2B5EF4-FFF2-40B4-BE49-F238E27FC236}">
                <a16:creationId xmlns:a16="http://schemas.microsoft.com/office/drawing/2014/main" id="{F09A498C-E68C-4E37-B284-4441874B9903}"/>
              </a:ext>
            </a:extLst>
          </p:cNvPr>
          <p:cNvSpPr/>
          <p:nvPr/>
        </p:nvSpPr>
        <p:spPr>
          <a:xfrm>
            <a:off x="3240309" y="1209960"/>
            <a:ext cx="4423006" cy="400110"/>
          </a:xfrm>
          <a:prstGeom prst="rect">
            <a:avLst/>
          </a:prstGeom>
        </p:spPr>
        <p:txBody>
          <a:bodyPr wrap="none">
            <a:spAutoFit/>
          </a:bodyPr>
          <a:lstStyle/>
          <a:p>
            <a:r>
              <a:rPr lang="en-US" altLang="zh-CN" dirty="0"/>
              <a:t>https://clang.llvm.org/docs/SafeStack.html</a:t>
            </a:r>
            <a:endParaRPr lang="zh-CN" altLang="en-US" dirty="0"/>
          </a:p>
        </p:txBody>
      </p:sp>
      <p:pic>
        <p:nvPicPr>
          <p:cNvPr id="13" name="图片 12">
            <a:extLst>
              <a:ext uri="{FF2B5EF4-FFF2-40B4-BE49-F238E27FC236}">
                <a16:creationId xmlns:a16="http://schemas.microsoft.com/office/drawing/2014/main" id="{0742D7F2-EA0F-409C-95B7-CAAF3D5E9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86198"/>
            <a:ext cx="2533961" cy="1115376"/>
          </a:xfrm>
          <a:prstGeom prst="rect">
            <a:avLst/>
          </a:prstGeom>
        </p:spPr>
      </p:pic>
      <p:pic>
        <p:nvPicPr>
          <p:cNvPr id="6" name="图片 5">
            <a:extLst>
              <a:ext uri="{FF2B5EF4-FFF2-40B4-BE49-F238E27FC236}">
                <a16:creationId xmlns:a16="http://schemas.microsoft.com/office/drawing/2014/main" id="{66285527-BA20-4C6E-8C88-107F26725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2600794"/>
            <a:ext cx="3429884" cy="2574357"/>
          </a:xfrm>
          <a:prstGeom prst="rect">
            <a:avLst/>
          </a:prstGeom>
        </p:spPr>
      </p:pic>
    </p:spTree>
    <p:extLst>
      <p:ext uri="{BB962C8B-B14F-4D97-AF65-F5344CB8AC3E}">
        <p14:creationId xmlns:p14="http://schemas.microsoft.com/office/powerpoint/2010/main" val="2054797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zh-CN" altLang="en-US" dirty="0"/>
              <a:t>函数栈</a:t>
            </a:r>
            <a:endParaRPr lang="en-US" dirty="0"/>
          </a:p>
        </p:txBody>
      </p:sp>
      <p:sp>
        <p:nvSpPr>
          <p:cNvPr id="3" name="Content Placeholder 2"/>
          <p:cNvSpPr>
            <a:spLocks noGrp="1"/>
          </p:cNvSpPr>
          <p:nvPr>
            <p:ph idx="1"/>
          </p:nvPr>
        </p:nvSpPr>
        <p:spPr/>
        <p:txBody>
          <a:bodyPr/>
          <a:lstStyle/>
          <a:p>
            <a:pPr>
              <a:buFontTx/>
              <a:buNone/>
            </a:pPr>
            <a:r>
              <a:rPr lang="en-US" sz="2000" dirty="0">
                <a:latin typeface="Courier New" pitchFamily="49" charset="0"/>
                <a:cs typeface="Courier New" pitchFamily="49" charset="0"/>
              </a:rPr>
              <a:t>void main() </a:t>
            </a:r>
          </a:p>
          <a:p>
            <a:pPr>
              <a:buFontTx/>
              <a:buNone/>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(1,2,3);</a:t>
            </a:r>
          </a:p>
          <a:p>
            <a:pPr>
              <a:buFontTx/>
              <a:buNone/>
            </a:pPr>
            <a:r>
              <a:rPr lang="en-US" sz="2000" dirty="0">
                <a:latin typeface="Courier New" pitchFamily="49" charset="0"/>
                <a:cs typeface="Courier New" pitchFamily="49" charset="0"/>
              </a:rPr>
              <a:t>}</a:t>
            </a:r>
          </a:p>
          <a:p>
            <a:pPr>
              <a:buFontTx/>
              <a:buNone/>
            </a:pPr>
            <a:endParaRPr lang="en-US" sz="2000" dirty="0">
              <a:latin typeface="Courier New" pitchFamily="49" charset="0"/>
              <a:cs typeface="Courier New" pitchFamily="49" charset="0"/>
            </a:endParaRPr>
          </a:p>
          <a:p>
            <a:pPr>
              <a:buFontTx/>
              <a:buNone/>
            </a:pPr>
            <a:r>
              <a:rPr lang="en-US" sz="2000" dirty="0">
                <a:latin typeface="Courier New" pitchFamily="49" charset="0"/>
                <a:cs typeface="Courier New" pitchFamily="49" charset="0"/>
              </a:rPr>
              <a:t>void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a, </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b, </a:t>
            </a:r>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c) </a:t>
            </a:r>
          </a:p>
          <a:p>
            <a:pPr>
              <a:buFontTx/>
              <a:buNone/>
            </a:pPr>
            <a:r>
              <a:rPr lang="en-US" sz="2000" dirty="0">
                <a:latin typeface="Courier New" pitchFamily="49" charset="0"/>
                <a:cs typeface="Courier New" pitchFamily="49" charset="0"/>
              </a:rPr>
              <a:t>{ char buffer1[5]; </a:t>
            </a:r>
          </a:p>
          <a:p>
            <a:pPr>
              <a:buFontTx/>
              <a:buNone/>
            </a:pPr>
            <a:r>
              <a:rPr lang="en-US" sz="2000" dirty="0">
                <a:latin typeface="Courier New" pitchFamily="49" charset="0"/>
                <a:cs typeface="Courier New" pitchFamily="49" charset="0"/>
              </a:rPr>
              <a:t>  char buffer2[10]; </a:t>
            </a:r>
          </a:p>
          <a:p>
            <a:pPr>
              <a:buFontTx/>
              <a:buNone/>
            </a:pPr>
            <a:r>
              <a:rPr lang="en-US" sz="2000" dirty="0">
                <a:latin typeface="Courier New" pitchFamily="49" charset="0"/>
                <a:cs typeface="Courier New" pitchFamily="49" charset="0"/>
              </a:rPr>
              <a:t>}</a:t>
            </a:r>
          </a:p>
          <a:p>
            <a:pPr>
              <a:buFontTx/>
              <a:buNone/>
            </a:pPr>
            <a:endParaRPr lang="en-US" sz="2400" dirty="0"/>
          </a:p>
          <a:p>
            <a:pPr>
              <a:buFontTx/>
              <a:buNone/>
            </a:pPr>
            <a:r>
              <a:rPr lang="zh-CN" altLang="en-US" sz="2000" dirty="0"/>
              <a:t>函数返回</a:t>
            </a:r>
            <a:r>
              <a:rPr lang="en-US" sz="2000" dirty="0"/>
              <a:t>: </a:t>
            </a:r>
            <a:r>
              <a:rPr lang="en-US" sz="2000" i="1" dirty="0"/>
              <a:t>pop</a:t>
            </a:r>
          </a:p>
          <a:p>
            <a:pPr marL="288925" indent="-288925">
              <a:buSzPct val="100000"/>
              <a:buFont typeface="Arial" pitchFamily="34" charset="0"/>
              <a:buChar char="●"/>
            </a:pPr>
            <a:r>
              <a:rPr lang="en-US" sz="2000" dirty="0"/>
              <a:t>Activation record, </a:t>
            </a:r>
            <a:br>
              <a:rPr lang="en-US" sz="2000" dirty="0"/>
            </a:br>
            <a:r>
              <a:rPr lang="en-US" sz="2000" dirty="0"/>
              <a:t>update frame pointer using </a:t>
            </a:r>
            <a:r>
              <a:rPr lang="en-US" sz="2000" dirty="0" err="1"/>
              <a:t>ebp</a:t>
            </a:r>
            <a:r>
              <a:rPr lang="en-US" sz="2000" dirty="0"/>
              <a:t>, </a:t>
            </a:r>
            <a:br>
              <a:rPr lang="en-US" sz="2000" dirty="0"/>
            </a:br>
            <a:r>
              <a:rPr lang="en-US" sz="2000" dirty="0"/>
              <a:t>update %EIP using RET</a:t>
            </a:r>
          </a:p>
          <a:p>
            <a:pPr>
              <a:buFontTx/>
              <a:buNone/>
            </a:pPr>
            <a:endParaRPr lang="en-US" sz="2400" dirty="0"/>
          </a:p>
          <a:p>
            <a:pPr>
              <a:buFontTx/>
              <a:buNone/>
            </a:pPr>
            <a:endParaRPr lang="en-US" sz="2400" dirty="0"/>
          </a:p>
        </p:txBody>
      </p:sp>
      <p:sp>
        <p:nvSpPr>
          <p:cNvPr id="12293" name="Line 9"/>
          <p:cNvSpPr>
            <a:spLocks noChangeShapeType="1"/>
          </p:cNvSpPr>
          <p:nvPr/>
        </p:nvSpPr>
        <p:spPr bwMode="auto">
          <a:xfrm>
            <a:off x="7924800" y="12192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294" name="Text Box 20"/>
          <p:cNvSpPr txBox="1">
            <a:spLocks noChangeArrowheads="1"/>
          </p:cNvSpPr>
          <p:nvPr/>
        </p:nvSpPr>
        <p:spPr bwMode="auto">
          <a:xfrm>
            <a:off x="8088165" y="3581400"/>
            <a:ext cx="94961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000" dirty="0">
                <a:latin typeface="Calibri" pitchFamily="34" charset="0"/>
                <a:cs typeface="Calibri" pitchFamily="34" charset="0"/>
              </a:rPr>
              <a:t>Stack</a:t>
            </a:r>
          </a:p>
          <a:p>
            <a:pPr algn="ctr">
              <a:lnSpc>
                <a:spcPct val="20000"/>
              </a:lnSpc>
              <a:spcBef>
                <a:spcPct val="50000"/>
              </a:spcBef>
            </a:pPr>
            <a:r>
              <a:rPr lang="en-US" dirty="0">
                <a:latin typeface="Calibri" pitchFamily="34" charset="0"/>
                <a:cs typeface="Calibri" pitchFamily="34" charset="0"/>
              </a:rPr>
              <a:t>g</a:t>
            </a:r>
            <a:r>
              <a:rPr lang="en-US" sz="2000" dirty="0">
                <a:latin typeface="Calibri" pitchFamily="34" charset="0"/>
                <a:cs typeface="Calibri" pitchFamily="34" charset="0"/>
              </a:rPr>
              <a:t>rowth</a:t>
            </a:r>
          </a:p>
        </p:txBody>
      </p:sp>
      <p:sp>
        <p:nvSpPr>
          <p:cNvPr id="20" name="Rectangle 19"/>
          <p:cNvSpPr/>
          <p:nvPr/>
        </p:nvSpPr>
        <p:spPr bwMode="auto">
          <a:xfrm>
            <a:off x="6477000" y="1143000"/>
            <a:ext cx="1143000" cy="10668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grpSp>
        <p:nvGrpSpPr>
          <p:cNvPr id="4" name="Group 3"/>
          <p:cNvGrpSpPr/>
          <p:nvPr/>
        </p:nvGrpSpPr>
        <p:grpSpPr>
          <a:xfrm>
            <a:off x="4800600" y="1809690"/>
            <a:ext cx="1752600" cy="401698"/>
            <a:chOff x="4800600" y="1809690"/>
            <a:chExt cx="1752600" cy="401698"/>
          </a:xfrm>
        </p:grpSpPr>
        <p:cxnSp>
          <p:nvCxnSpPr>
            <p:cNvPr id="12296" name="Straight Arrow Connector 20"/>
            <p:cNvCxnSpPr>
              <a:cxnSpLocks noChangeShapeType="1"/>
            </p:cNvCxnSpPr>
            <p:nvPr/>
          </p:nvCxnSpPr>
          <p:spPr bwMode="auto">
            <a:xfrm>
              <a:off x="5867400" y="2209800"/>
              <a:ext cx="609600" cy="1588"/>
            </a:xfrm>
            <a:prstGeom prst="straightConnector1">
              <a:avLst/>
            </a:prstGeom>
            <a:noFill/>
            <a:ln w="19050" algn="ctr">
              <a:solidFill>
                <a:schemeClr val="tx1"/>
              </a:solidFill>
              <a:round/>
              <a:headEnd/>
              <a:tailEnd type="arrow" w="med" len="med"/>
            </a:ln>
          </p:spPr>
        </p:cxnSp>
        <p:sp>
          <p:nvSpPr>
            <p:cNvPr id="9" name="TextBox 8"/>
            <p:cNvSpPr txBox="1">
              <a:spLocks noChangeArrowheads="1"/>
            </p:cNvSpPr>
            <p:nvPr/>
          </p:nvSpPr>
          <p:spPr bwMode="auto">
            <a:xfrm>
              <a:off x="4800600" y="180969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grpSp>
      <p:sp>
        <p:nvSpPr>
          <p:cNvPr id="10" name="Rectangle 9"/>
          <p:cNvSpPr>
            <a:spLocks noChangeArrowheads="1"/>
          </p:cNvSpPr>
          <p:nvPr/>
        </p:nvSpPr>
        <p:spPr bwMode="auto">
          <a:xfrm>
            <a:off x="6477000" y="22098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c:3</a:t>
            </a:r>
          </a:p>
        </p:txBody>
      </p:sp>
      <p:sp>
        <p:nvSpPr>
          <p:cNvPr id="11" name="Rectangle 10"/>
          <p:cNvSpPr>
            <a:spLocks noChangeArrowheads="1"/>
          </p:cNvSpPr>
          <p:nvPr/>
        </p:nvSpPr>
        <p:spPr bwMode="auto">
          <a:xfrm>
            <a:off x="6477000" y="26670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b:2</a:t>
            </a:r>
          </a:p>
        </p:txBody>
      </p:sp>
      <p:sp>
        <p:nvSpPr>
          <p:cNvPr id="12" name="Rectangle 11"/>
          <p:cNvSpPr>
            <a:spLocks noChangeArrowheads="1"/>
          </p:cNvSpPr>
          <p:nvPr/>
        </p:nvSpPr>
        <p:spPr bwMode="auto">
          <a:xfrm>
            <a:off x="6477000" y="31242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a:solidFill>
                  <a:schemeClr val="bg1"/>
                </a:solidFill>
                <a:latin typeface="Calibri" pitchFamily="34" charset="0"/>
              </a:rPr>
              <a:t>a:1</a:t>
            </a:r>
          </a:p>
        </p:txBody>
      </p:sp>
      <p:sp>
        <p:nvSpPr>
          <p:cNvPr id="13" name="Rectangle 12"/>
          <p:cNvSpPr>
            <a:spLocks noChangeArrowheads="1"/>
          </p:cNvSpPr>
          <p:nvPr/>
        </p:nvSpPr>
        <p:spPr bwMode="auto">
          <a:xfrm>
            <a:off x="6477000" y="3581400"/>
            <a:ext cx="1143000" cy="457200"/>
          </a:xfrm>
          <a:prstGeom prst="rect">
            <a:avLst/>
          </a:prstGeom>
          <a:solidFill>
            <a:schemeClr val="accent1"/>
          </a:solidFill>
          <a:ln w="9525" algn="ctr">
            <a:solidFill>
              <a:schemeClr val="tx1"/>
            </a:solidFill>
            <a:round/>
            <a:headEnd/>
            <a:tailEnd/>
          </a:ln>
        </p:spPr>
        <p:txBody>
          <a:bodyPr/>
          <a:lstStyle/>
          <a:p>
            <a:pPr algn="ctr"/>
            <a:r>
              <a:rPr lang="en-US" sz="2400" dirty="0">
                <a:solidFill>
                  <a:schemeClr val="bg1"/>
                </a:solidFill>
                <a:latin typeface="Calibri" pitchFamily="34" charset="0"/>
              </a:rPr>
              <a:t>RET</a:t>
            </a:r>
          </a:p>
        </p:txBody>
      </p:sp>
      <p:sp>
        <p:nvSpPr>
          <p:cNvPr id="14" name="Rectangle 13"/>
          <p:cNvSpPr>
            <a:spLocks noChangeArrowheads="1"/>
          </p:cNvSpPr>
          <p:nvPr/>
        </p:nvSpPr>
        <p:spPr bwMode="auto">
          <a:xfrm>
            <a:off x="6477000" y="4038600"/>
            <a:ext cx="1143000" cy="457200"/>
          </a:xfrm>
          <a:prstGeom prst="rect">
            <a:avLst/>
          </a:prstGeom>
          <a:solidFill>
            <a:schemeClr val="accent1"/>
          </a:solidFill>
          <a:ln w="9525" algn="ctr">
            <a:solidFill>
              <a:schemeClr val="tx1"/>
            </a:solidFill>
            <a:round/>
            <a:headEnd/>
            <a:tailEnd/>
          </a:ln>
        </p:spPr>
        <p:txBody>
          <a:bodyPr/>
          <a:lstStyle/>
          <a:p>
            <a:pPr algn="ctr"/>
            <a:r>
              <a:rPr lang="en-US" sz="2400" dirty="0" err="1">
                <a:solidFill>
                  <a:schemeClr val="bg1"/>
                </a:solidFill>
                <a:latin typeface="Calibri" pitchFamily="34" charset="0"/>
              </a:rPr>
              <a:t>ebp</a:t>
            </a:r>
            <a:endParaRPr lang="en-US" sz="2400" dirty="0">
              <a:solidFill>
                <a:schemeClr val="bg1"/>
              </a:solidFill>
              <a:latin typeface="Calibri" pitchFamily="34" charset="0"/>
            </a:endParaRPr>
          </a:p>
        </p:txBody>
      </p:sp>
      <p:sp>
        <p:nvSpPr>
          <p:cNvPr id="15" name="Rectangle 14"/>
          <p:cNvSpPr>
            <a:spLocks noChangeArrowheads="1"/>
          </p:cNvSpPr>
          <p:nvPr/>
        </p:nvSpPr>
        <p:spPr bwMode="auto">
          <a:xfrm>
            <a:off x="6477000" y="4495800"/>
            <a:ext cx="1143000" cy="533400"/>
          </a:xfrm>
          <a:prstGeom prst="rect">
            <a:avLst/>
          </a:prstGeom>
          <a:solidFill>
            <a:schemeClr val="accent1"/>
          </a:solidFill>
          <a:ln w="9525" algn="ctr">
            <a:solidFill>
              <a:schemeClr val="tx1"/>
            </a:solidFill>
            <a:round/>
            <a:headEnd/>
            <a:tailEnd/>
          </a:ln>
        </p:spPr>
        <p:txBody>
          <a:bodyPr/>
          <a:lstStyle/>
          <a:p>
            <a:pPr algn="ctr"/>
            <a:r>
              <a:rPr lang="en-US" sz="2400">
                <a:solidFill>
                  <a:schemeClr val="bg1"/>
                </a:solidFill>
                <a:latin typeface="Calibri" pitchFamily="34" charset="0"/>
              </a:rPr>
              <a:t>buf1</a:t>
            </a:r>
          </a:p>
        </p:txBody>
      </p:sp>
      <p:sp>
        <p:nvSpPr>
          <p:cNvPr id="16" name="Rectangle 15"/>
          <p:cNvSpPr>
            <a:spLocks noChangeArrowheads="1"/>
          </p:cNvSpPr>
          <p:nvPr/>
        </p:nvSpPr>
        <p:spPr bwMode="auto">
          <a:xfrm>
            <a:off x="6477000" y="5029200"/>
            <a:ext cx="1143000" cy="533400"/>
          </a:xfrm>
          <a:prstGeom prst="rect">
            <a:avLst/>
          </a:prstGeom>
          <a:solidFill>
            <a:schemeClr val="accent1"/>
          </a:solidFill>
          <a:ln w="9525" algn="ctr">
            <a:solidFill>
              <a:schemeClr val="tx1"/>
            </a:solidFill>
            <a:round/>
            <a:headEnd/>
            <a:tailEnd/>
          </a:ln>
        </p:spPr>
        <p:txBody>
          <a:bodyPr/>
          <a:lstStyle/>
          <a:p>
            <a:pPr algn="ctr"/>
            <a:r>
              <a:rPr lang="en-US" sz="2400">
                <a:solidFill>
                  <a:schemeClr val="bg1"/>
                </a:solidFill>
                <a:latin typeface="Calibri" pitchFamily="34" charset="0"/>
              </a:rPr>
              <a:t>buf2</a:t>
            </a:r>
          </a:p>
        </p:txBody>
      </p:sp>
      <p:grpSp>
        <p:nvGrpSpPr>
          <p:cNvPr id="2" name="Group 1"/>
          <p:cNvGrpSpPr/>
          <p:nvPr/>
        </p:nvGrpSpPr>
        <p:grpSpPr>
          <a:xfrm>
            <a:off x="4876800" y="5562600"/>
            <a:ext cx="1752600" cy="400110"/>
            <a:chOff x="4876800" y="5562600"/>
            <a:chExt cx="1752600" cy="400110"/>
          </a:xfrm>
        </p:grpSpPr>
        <p:cxnSp>
          <p:nvCxnSpPr>
            <p:cNvPr id="17" name="Straight Arrow Connector 16"/>
            <p:cNvCxnSpPr>
              <a:cxnSpLocks noChangeShapeType="1"/>
            </p:cNvCxnSpPr>
            <p:nvPr/>
          </p:nvCxnSpPr>
          <p:spPr bwMode="auto">
            <a:xfrm>
              <a:off x="5867400" y="5562600"/>
              <a:ext cx="609600" cy="1588"/>
            </a:xfrm>
            <a:prstGeom prst="straightConnector1">
              <a:avLst/>
            </a:prstGeom>
            <a:noFill/>
            <a:ln w="19050" algn="ctr">
              <a:solidFill>
                <a:schemeClr val="tx1"/>
              </a:solidFill>
              <a:round/>
              <a:headEnd/>
              <a:tailEnd type="arrow" w="med" len="med"/>
            </a:ln>
          </p:spPr>
        </p:cxnSp>
        <p:sp>
          <p:nvSpPr>
            <p:cNvPr id="18" name="TextBox 17"/>
            <p:cNvSpPr txBox="1">
              <a:spLocks noChangeArrowheads="1"/>
            </p:cNvSpPr>
            <p:nvPr/>
          </p:nvSpPr>
          <p:spPr bwMode="auto">
            <a:xfrm>
              <a:off x="4876800" y="556260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grpSp>
      <p:grpSp>
        <p:nvGrpSpPr>
          <p:cNvPr id="19" name="Group 18"/>
          <p:cNvGrpSpPr/>
          <p:nvPr/>
        </p:nvGrpSpPr>
        <p:grpSpPr>
          <a:xfrm>
            <a:off x="4876800" y="4495800"/>
            <a:ext cx="1752600" cy="400110"/>
            <a:chOff x="4876800" y="5562600"/>
            <a:chExt cx="1752600" cy="400110"/>
          </a:xfrm>
        </p:grpSpPr>
        <p:cxnSp>
          <p:nvCxnSpPr>
            <p:cNvPr id="21" name="Straight Arrow Connector 20"/>
            <p:cNvCxnSpPr>
              <a:cxnSpLocks noChangeShapeType="1"/>
            </p:cNvCxnSpPr>
            <p:nvPr/>
          </p:nvCxnSpPr>
          <p:spPr bwMode="auto">
            <a:xfrm>
              <a:off x="5867400" y="5562600"/>
              <a:ext cx="609600" cy="1588"/>
            </a:xfrm>
            <a:prstGeom prst="straightConnector1">
              <a:avLst/>
            </a:prstGeom>
            <a:noFill/>
            <a:ln w="19050" algn="ctr">
              <a:solidFill>
                <a:schemeClr val="tx1"/>
              </a:solidFill>
              <a:round/>
              <a:headEnd/>
              <a:tailEnd type="arrow" w="med" len="med"/>
            </a:ln>
          </p:spPr>
        </p:cxnSp>
        <p:sp>
          <p:nvSpPr>
            <p:cNvPr id="22" name="TextBox 21"/>
            <p:cNvSpPr txBox="1">
              <a:spLocks noChangeArrowheads="1"/>
            </p:cNvSpPr>
            <p:nvPr/>
          </p:nvSpPr>
          <p:spPr bwMode="auto">
            <a:xfrm>
              <a:off x="4876800" y="556260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grpSp>
      <p:grpSp>
        <p:nvGrpSpPr>
          <p:cNvPr id="23" name="Group 22"/>
          <p:cNvGrpSpPr/>
          <p:nvPr/>
        </p:nvGrpSpPr>
        <p:grpSpPr>
          <a:xfrm>
            <a:off x="4876800" y="4054640"/>
            <a:ext cx="1752600" cy="400110"/>
            <a:chOff x="4876800" y="5562600"/>
            <a:chExt cx="1752600" cy="400110"/>
          </a:xfrm>
        </p:grpSpPr>
        <p:cxnSp>
          <p:nvCxnSpPr>
            <p:cNvPr id="24" name="Straight Arrow Connector 23"/>
            <p:cNvCxnSpPr>
              <a:cxnSpLocks noChangeShapeType="1"/>
            </p:cNvCxnSpPr>
            <p:nvPr/>
          </p:nvCxnSpPr>
          <p:spPr bwMode="auto">
            <a:xfrm>
              <a:off x="5867400" y="5562600"/>
              <a:ext cx="609600" cy="1588"/>
            </a:xfrm>
            <a:prstGeom prst="straightConnector1">
              <a:avLst/>
            </a:prstGeom>
            <a:noFill/>
            <a:ln w="19050" algn="ctr">
              <a:solidFill>
                <a:schemeClr val="tx1"/>
              </a:solidFill>
              <a:round/>
              <a:headEnd/>
              <a:tailEnd type="arrow" w="med" len="med"/>
            </a:ln>
          </p:spPr>
        </p:cxnSp>
        <p:sp>
          <p:nvSpPr>
            <p:cNvPr id="25" name="TextBox 24"/>
            <p:cNvSpPr txBox="1">
              <a:spLocks noChangeArrowheads="1"/>
            </p:cNvSpPr>
            <p:nvPr/>
          </p:nvSpPr>
          <p:spPr bwMode="auto">
            <a:xfrm>
              <a:off x="4876800" y="556260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grpSp>
      <p:grpSp>
        <p:nvGrpSpPr>
          <p:cNvPr id="26" name="Group 25"/>
          <p:cNvGrpSpPr/>
          <p:nvPr/>
        </p:nvGrpSpPr>
        <p:grpSpPr>
          <a:xfrm>
            <a:off x="4884824" y="3581400"/>
            <a:ext cx="1752600" cy="400110"/>
            <a:chOff x="4876800" y="5562600"/>
            <a:chExt cx="1752600" cy="400110"/>
          </a:xfrm>
        </p:grpSpPr>
        <p:cxnSp>
          <p:nvCxnSpPr>
            <p:cNvPr id="27" name="Straight Arrow Connector 26"/>
            <p:cNvCxnSpPr>
              <a:cxnSpLocks noChangeShapeType="1"/>
            </p:cNvCxnSpPr>
            <p:nvPr/>
          </p:nvCxnSpPr>
          <p:spPr bwMode="auto">
            <a:xfrm>
              <a:off x="5867400" y="5562600"/>
              <a:ext cx="609600" cy="1588"/>
            </a:xfrm>
            <a:prstGeom prst="straightConnector1">
              <a:avLst/>
            </a:prstGeom>
            <a:noFill/>
            <a:ln w="19050" algn="ctr">
              <a:solidFill>
                <a:schemeClr val="tx1"/>
              </a:solidFill>
              <a:round/>
              <a:headEnd/>
              <a:tailEnd type="arrow" w="med" len="med"/>
            </a:ln>
          </p:spPr>
        </p:cxnSp>
        <p:sp>
          <p:nvSpPr>
            <p:cNvPr id="28" name="TextBox 27"/>
            <p:cNvSpPr txBox="1">
              <a:spLocks noChangeArrowheads="1"/>
            </p:cNvSpPr>
            <p:nvPr/>
          </p:nvSpPr>
          <p:spPr bwMode="auto">
            <a:xfrm>
              <a:off x="4876800" y="556260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dirty="0">
                  <a:latin typeface="Calibri" pitchFamily="34" charset="0"/>
                  <a:cs typeface="Calibri" pitchFamily="34" charset="0"/>
                </a:rPr>
                <a:t>Stack pointer</a:t>
              </a:r>
            </a:p>
          </p:txBody>
        </p:sp>
      </p:grpSp>
      <p:sp>
        <p:nvSpPr>
          <p:cNvPr id="5" name="Slide Number Placeholder 4"/>
          <p:cNvSpPr>
            <a:spLocks noGrp="1"/>
          </p:cNvSpPr>
          <p:nvPr>
            <p:ph type="sldNum" sz="quarter" idx="10"/>
          </p:nvPr>
        </p:nvSpPr>
        <p:spPr/>
        <p:txBody>
          <a:bodyPr/>
          <a:lstStyle/>
          <a:p>
            <a:pPr>
              <a:defRPr/>
            </a:pPr>
            <a:fld id="{C9D1E93E-F34F-496D-BF1C-D8229D0E4D84}" type="slidenum">
              <a:rPr lang="en-US" smtClean="0"/>
              <a:pPr>
                <a:defRPr/>
              </a:pPr>
              <a:t>5</a:t>
            </a:fld>
            <a:endParaRPr lang="en-US"/>
          </a:p>
        </p:txBody>
      </p:sp>
    </p:spTree>
    <p:extLst>
      <p:ext uri="{BB962C8B-B14F-4D97-AF65-F5344CB8AC3E}">
        <p14:creationId xmlns:p14="http://schemas.microsoft.com/office/powerpoint/2010/main" val="548510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9"/>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6"/>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CD925-13EA-431D-8A29-71C4B7489B08}"/>
              </a:ext>
            </a:extLst>
          </p:cNvPr>
          <p:cNvSpPr>
            <a:spLocks noGrp="1"/>
          </p:cNvSpPr>
          <p:nvPr>
            <p:ph type="title"/>
          </p:nvPr>
        </p:nvSpPr>
        <p:spPr/>
        <p:txBody>
          <a:bodyPr/>
          <a:lstStyle/>
          <a:p>
            <a:r>
              <a:rPr lang="en-US" altLang="zh-CN" dirty="0" err="1"/>
              <a:t>PointGuard</a:t>
            </a:r>
            <a:endParaRPr lang="zh-CN" altLang="en-US" dirty="0"/>
          </a:p>
        </p:txBody>
      </p:sp>
      <p:sp>
        <p:nvSpPr>
          <p:cNvPr id="3" name="内容占位符 2">
            <a:extLst>
              <a:ext uri="{FF2B5EF4-FFF2-40B4-BE49-F238E27FC236}">
                <a16:creationId xmlns:a16="http://schemas.microsoft.com/office/drawing/2014/main" id="{8A33992E-D2DF-4D70-8DAA-477A1BE5AFF4}"/>
              </a:ext>
            </a:extLst>
          </p:cNvPr>
          <p:cNvSpPr>
            <a:spLocks noGrp="1"/>
          </p:cNvSpPr>
          <p:nvPr>
            <p:ph idx="1"/>
          </p:nvPr>
        </p:nvSpPr>
        <p:spPr>
          <a:xfrm>
            <a:off x="651662" y="1600200"/>
            <a:ext cx="4495800" cy="4495800"/>
          </a:xfrm>
        </p:spPr>
        <p:txBody>
          <a:bodyPr/>
          <a:lstStyle/>
          <a:p>
            <a:pPr>
              <a:lnSpc>
                <a:spcPct val="125000"/>
              </a:lnSpc>
            </a:pPr>
            <a:r>
              <a:rPr lang="en-US" altLang="zh-CN" dirty="0" err="1"/>
              <a:t>PointGuard</a:t>
            </a:r>
            <a:endParaRPr lang="en-US" altLang="zh-CN" dirty="0"/>
          </a:p>
          <a:p>
            <a:pPr lvl="1">
              <a:lnSpc>
                <a:spcPct val="125000"/>
              </a:lnSpc>
            </a:pPr>
            <a:r>
              <a:rPr lang="zh-CN" altLang="en-US" dirty="0"/>
              <a:t>对指针进行加密</a:t>
            </a:r>
            <a:endParaRPr lang="en-US" altLang="zh-CN" dirty="0"/>
          </a:p>
          <a:p>
            <a:pPr lvl="1">
              <a:lnSpc>
                <a:spcPct val="125000"/>
              </a:lnSpc>
            </a:pPr>
            <a:r>
              <a:rPr lang="zh-CN" altLang="en-US" dirty="0"/>
              <a:t>在指针加载到寄存器时进行解密</a:t>
            </a:r>
          </a:p>
        </p:txBody>
      </p:sp>
      <p:sp>
        <p:nvSpPr>
          <p:cNvPr id="4" name="灯片编号占位符 3">
            <a:extLst>
              <a:ext uri="{FF2B5EF4-FFF2-40B4-BE49-F238E27FC236}">
                <a16:creationId xmlns:a16="http://schemas.microsoft.com/office/drawing/2014/main" id="{4F27E244-35BA-44DB-B4DB-5E40CC475C30}"/>
              </a:ext>
            </a:extLst>
          </p:cNvPr>
          <p:cNvSpPr>
            <a:spLocks noGrp="1"/>
          </p:cNvSpPr>
          <p:nvPr>
            <p:ph type="sldNum" sz="quarter" idx="10"/>
          </p:nvPr>
        </p:nvSpPr>
        <p:spPr/>
        <p:txBody>
          <a:bodyPr/>
          <a:lstStyle/>
          <a:p>
            <a:pPr>
              <a:defRPr/>
            </a:pPr>
            <a:fld id="{C9D1E93E-F34F-496D-BF1C-D8229D0E4D84}" type="slidenum">
              <a:rPr lang="en-US" smtClean="0"/>
              <a:pPr>
                <a:defRPr/>
              </a:pPr>
              <a:t>50</a:t>
            </a:fld>
            <a:endParaRPr lang="en-US"/>
          </a:p>
        </p:txBody>
      </p:sp>
      <p:pic>
        <p:nvPicPr>
          <p:cNvPr id="6" name="图片 5">
            <a:extLst>
              <a:ext uri="{FF2B5EF4-FFF2-40B4-BE49-F238E27FC236}">
                <a16:creationId xmlns:a16="http://schemas.microsoft.com/office/drawing/2014/main" id="{71728B39-BFDD-4DFD-A17B-45F70119A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462" y="1087403"/>
            <a:ext cx="3577438" cy="5694397"/>
          </a:xfrm>
          <a:prstGeom prst="rect">
            <a:avLst/>
          </a:prstGeom>
        </p:spPr>
      </p:pic>
      <p:cxnSp>
        <p:nvCxnSpPr>
          <p:cNvPr id="7" name="直接连接符 6">
            <a:extLst>
              <a:ext uri="{FF2B5EF4-FFF2-40B4-BE49-F238E27FC236}">
                <a16:creationId xmlns:a16="http://schemas.microsoft.com/office/drawing/2014/main" id="{306F6D2D-7A2F-441C-AFE7-C44938AA579B}"/>
              </a:ext>
            </a:extLst>
          </p:cNvPr>
          <p:cNvCxnSpPr/>
          <p:nvPr/>
        </p:nvCxnSpPr>
        <p:spPr bwMode="auto">
          <a:xfrm>
            <a:off x="6172200" y="34290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C2C19C00-9598-4109-90A4-0E35B54FEC3F}"/>
              </a:ext>
            </a:extLst>
          </p:cNvPr>
          <p:cNvCxnSpPr/>
          <p:nvPr/>
        </p:nvCxnSpPr>
        <p:spPr bwMode="auto">
          <a:xfrm>
            <a:off x="7696200" y="35814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F49E1F16-5B9F-4321-9574-9BAA57F02649}"/>
              </a:ext>
            </a:extLst>
          </p:cNvPr>
          <p:cNvCxnSpPr/>
          <p:nvPr/>
        </p:nvCxnSpPr>
        <p:spPr bwMode="auto">
          <a:xfrm>
            <a:off x="6172200" y="19812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0DD38302-8AC9-4DDC-8896-FF9F27937BA2}"/>
              </a:ext>
            </a:extLst>
          </p:cNvPr>
          <p:cNvCxnSpPr/>
          <p:nvPr/>
        </p:nvCxnSpPr>
        <p:spPr bwMode="auto">
          <a:xfrm>
            <a:off x="7162800" y="21336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6E790B00-B084-40EC-BCD2-807172A03BE0}"/>
              </a:ext>
            </a:extLst>
          </p:cNvPr>
          <p:cNvCxnSpPr/>
          <p:nvPr/>
        </p:nvCxnSpPr>
        <p:spPr bwMode="auto">
          <a:xfrm>
            <a:off x="6172200" y="64008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0210E6C6-5F4D-4572-8F7E-41D67575062E}"/>
              </a:ext>
            </a:extLst>
          </p:cNvPr>
          <p:cNvCxnSpPr/>
          <p:nvPr/>
        </p:nvCxnSpPr>
        <p:spPr bwMode="auto">
          <a:xfrm>
            <a:off x="6134100" y="4876800"/>
            <a:ext cx="304800"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668070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t>随机化</a:t>
            </a:r>
            <a:endParaRPr lang="en-US" dirty="0"/>
          </a:p>
        </p:txBody>
      </p:sp>
      <p:sp>
        <p:nvSpPr>
          <p:cNvPr id="74755" name="Rectangle 3" descr="Rectangle: Click to edit Master text styles&#10;Second level&#10;Third level&#10;Fourth level&#10;Fifth level"/>
          <p:cNvSpPr>
            <a:spLocks noGrp="1" noChangeArrowheads="1"/>
          </p:cNvSpPr>
          <p:nvPr>
            <p:ph idx="1"/>
          </p:nvPr>
        </p:nvSpPr>
        <p:spPr>
          <a:xfrm>
            <a:off x="533400" y="1366463"/>
            <a:ext cx="8382000" cy="4495800"/>
          </a:xfrm>
        </p:spPr>
        <p:txBody>
          <a:bodyPr/>
          <a:lstStyle/>
          <a:p>
            <a:pPr>
              <a:lnSpc>
                <a:spcPct val="125000"/>
              </a:lnSpc>
            </a:pPr>
            <a:r>
              <a:rPr lang="en-US" sz="2400" dirty="0"/>
              <a:t> ASLR (Address Space Layout Randomization)</a:t>
            </a:r>
          </a:p>
          <a:p>
            <a:pPr lvl="1">
              <a:lnSpc>
                <a:spcPct val="125000"/>
              </a:lnSpc>
            </a:pPr>
            <a:r>
              <a:rPr lang="zh-CN" altLang="en-US" sz="2000" dirty="0"/>
              <a:t>将共享库映射到进程内存中的随机位置</a:t>
            </a:r>
            <a:endParaRPr lang="en-US" sz="2000" dirty="0"/>
          </a:p>
          <a:p>
            <a:pPr marL="457200" lvl="1" indent="0">
              <a:lnSpc>
                <a:spcPct val="125000"/>
              </a:lnSpc>
              <a:buNone/>
            </a:pPr>
            <a:r>
              <a:rPr lang="en-US" sz="2000" dirty="0">
                <a:sym typeface="Symbol" pitchFamily="18" charset="2"/>
              </a:rPr>
              <a:t>	</a:t>
            </a:r>
            <a:r>
              <a:rPr lang="zh-CN" altLang="en-US" sz="2000" dirty="0">
                <a:sym typeface="Symbol" pitchFamily="18" charset="2"/>
              </a:rPr>
              <a:t>攻击者不能直接跳转到</a:t>
            </a:r>
            <a:r>
              <a:rPr lang="en-US" altLang="zh-CN" sz="2000" dirty="0">
                <a:sym typeface="Symbol" pitchFamily="18" charset="2"/>
              </a:rPr>
              <a:t>exec</a:t>
            </a:r>
            <a:r>
              <a:rPr lang="zh-CN" altLang="en-US" sz="2000" dirty="0">
                <a:sym typeface="Symbol" pitchFamily="18" charset="2"/>
              </a:rPr>
              <a:t>函数</a:t>
            </a:r>
            <a:endParaRPr lang="en-US" sz="2000" dirty="0"/>
          </a:p>
          <a:p>
            <a:pPr lvl="1">
              <a:lnSpc>
                <a:spcPct val="125000"/>
              </a:lnSpc>
            </a:pPr>
            <a:r>
              <a:rPr lang="en-US" sz="2000" dirty="0"/>
              <a:t>Deployment: </a:t>
            </a:r>
          </a:p>
          <a:p>
            <a:pPr lvl="2">
              <a:lnSpc>
                <a:spcPct val="125000"/>
              </a:lnSpc>
            </a:pPr>
            <a:r>
              <a:rPr lang="en-US" sz="2000" dirty="0"/>
              <a:t>Windows Vista (</a:t>
            </a:r>
            <a:r>
              <a:rPr lang="en-US" altLang="zh-CN" sz="2000" dirty="0"/>
              <a:t>2007)</a:t>
            </a:r>
            <a:r>
              <a:rPr lang="en-US" sz="2000" dirty="0"/>
              <a:t>:  8 bits of randomness for DLLs</a:t>
            </a:r>
          </a:p>
          <a:p>
            <a:pPr lvl="2">
              <a:lnSpc>
                <a:spcPct val="125000"/>
              </a:lnSpc>
            </a:pPr>
            <a:r>
              <a:rPr lang="en-US" sz="2000" dirty="0"/>
              <a:t>Linux  (via </a:t>
            </a:r>
            <a:r>
              <a:rPr lang="en-US" sz="2000" dirty="0" err="1"/>
              <a:t>PaX</a:t>
            </a:r>
            <a:r>
              <a:rPr lang="en-US" sz="2000" dirty="0"/>
              <a:t>): 16 bits of randomness for libraries</a:t>
            </a:r>
          </a:p>
          <a:p>
            <a:pPr lvl="3">
              <a:lnSpc>
                <a:spcPct val="125000"/>
              </a:lnSpc>
            </a:pPr>
            <a:r>
              <a:rPr lang="en-US" sz="1800" dirty="0"/>
              <a:t>kernel 2.6.12 </a:t>
            </a:r>
            <a:r>
              <a:rPr lang="zh-CN" altLang="en-US" sz="1800" dirty="0"/>
              <a:t>， </a:t>
            </a:r>
            <a:r>
              <a:rPr lang="en-US" altLang="zh-CN" sz="1800" dirty="0"/>
              <a:t>2005</a:t>
            </a:r>
            <a:endParaRPr lang="en-US" sz="1800" dirty="0"/>
          </a:p>
          <a:p>
            <a:pPr lvl="1">
              <a:lnSpc>
                <a:spcPct val="125000"/>
              </a:lnSpc>
            </a:pPr>
            <a:r>
              <a:rPr lang="en-US" altLang="zh-CN" sz="2000" dirty="0"/>
              <a:t>ASLR</a:t>
            </a:r>
            <a:r>
              <a:rPr lang="zh-CN" altLang="en-US" sz="2000" dirty="0"/>
              <a:t>在</a:t>
            </a:r>
            <a:r>
              <a:rPr lang="en-US" altLang="zh-CN" sz="2000" dirty="0"/>
              <a:t>64</a:t>
            </a:r>
            <a:r>
              <a:rPr lang="zh-CN" altLang="en-US" sz="2000" dirty="0"/>
              <a:t>位的系统使用更有效</a:t>
            </a:r>
            <a:endParaRPr lang="en-US" sz="2000" dirty="0"/>
          </a:p>
          <a:p>
            <a:pPr>
              <a:lnSpc>
                <a:spcPct val="125000"/>
              </a:lnSpc>
            </a:pPr>
            <a:r>
              <a:rPr lang="en-US" sz="2400" dirty="0"/>
              <a:t> </a:t>
            </a:r>
            <a:r>
              <a:rPr lang="zh-CN" altLang="en-US" sz="2400" dirty="0"/>
              <a:t>其他随机化方法</a:t>
            </a:r>
            <a:r>
              <a:rPr lang="en-US" sz="2400" dirty="0"/>
              <a:t>:</a:t>
            </a:r>
          </a:p>
          <a:p>
            <a:pPr lvl="1">
              <a:lnSpc>
                <a:spcPct val="125000"/>
              </a:lnSpc>
            </a:pPr>
            <a:r>
              <a:rPr lang="zh-CN" altLang="en-US" sz="2000" dirty="0"/>
              <a:t>系统调用随机化</a:t>
            </a:r>
            <a:r>
              <a:rPr lang="en-US" sz="2000" dirty="0"/>
              <a:t>:  </a:t>
            </a:r>
            <a:r>
              <a:rPr lang="zh-CN" altLang="en-US" sz="2000" dirty="0"/>
              <a:t>随机化系统调用的</a:t>
            </a:r>
            <a:r>
              <a:rPr lang="en-US" altLang="zh-CN" sz="2000" dirty="0"/>
              <a:t>ID</a:t>
            </a:r>
            <a:endParaRPr lang="en-US" sz="2000" dirty="0"/>
          </a:p>
          <a:p>
            <a:pPr lvl="1">
              <a:lnSpc>
                <a:spcPct val="125000"/>
              </a:lnSpc>
            </a:pPr>
            <a:r>
              <a:rPr lang="zh-CN" altLang="en-US" sz="2000" dirty="0"/>
              <a:t>指令集合随机化</a:t>
            </a:r>
            <a:r>
              <a:rPr lang="en-US" sz="2000" dirty="0"/>
              <a:t> (ISR)</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51</a:t>
            </a:fld>
            <a:endParaRPr lang="en-US"/>
          </a:p>
        </p:txBody>
      </p:sp>
    </p:spTree>
    <p:extLst>
      <p:ext uri="{BB962C8B-B14F-4D97-AF65-F5344CB8AC3E}">
        <p14:creationId xmlns:p14="http://schemas.microsoft.com/office/powerpoint/2010/main" val="1074130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029AA0A-A5AE-472A-9CBC-2AB9CD57E740}"/>
              </a:ext>
            </a:extLst>
          </p:cNvPr>
          <p:cNvSpPr>
            <a:spLocks noGrp="1"/>
          </p:cNvSpPr>
          <p:nvPr>
            <p:ph type="sldNum" sz="quarter" idx="10"/>
          </p:nvPr>
        </p:nvSpPr>
        <p:spPr/>
        <p:txBody>
          <a:bodyPr/>
          <a:lstStyle/>
          <a:p>
            <a:pPr>
              <a:defRPr/>
            </a:pPr>
            <a:fld id="{C9D1E93E-F34F-496D-BF1C-D8229D0E4D84}" type="slidenum">
              <a:rPr lang="en-US" smtClean="0"/>
              <a:pPr>
                <a:defRPr/>
              </a:pPr>
              <a:t>52</a:t>
            </a:fld>
            <a:endParaRPr lang="en-US"/>
          </a:p>
        </p:txBody>
      </p:sp>
      <p:sp>
        <p:nvSpPr>
          <p:cNvPr id="5" name="Rectangle 2">
            <a:extLst>
              <a:ext uri="{FF2B5EF4-FFF2-40B4-BE49-F238E27FC236}">
                <a16:creationId xmlns:a16="http://schemas.microsoft.com/office/drawing/2014/main" id="{E036984E-B580-4BCE-B70B-38E9419DAC7D}"/>
              </a:ext>
            </a:extLst>
          </p:cNvPr>
          <p:cNvSpPr>
            <a:spLocks noGrp="1" noChangeArrowheads="1"/>
          </p:cNvSpPr>
          <p:nvPr>
            <p:ph type="title"/>
          </p:nvPr>
        </p:nvSpPr>
        <p:spPr>
          <a:xfrm>
            <a:off x="323850" y="381000"/>
            <a:ext cx="8640763" cy="1143000"/>
          </a:xfrm>
        </p:spPr>
        <p:txBody>
          <a:bodyPr/>
          <a:lstStyle/>
          <a:p>
            <a:pPr eaLnBrk="1" hangingPunct="1"/>
            <a:r>
              <a:rPr lang="en-US" altLang="zh-TW" sz="4000" b="1" dirty="0"/>
              <a:t>ASLR </a:t>
            </a:r>
            <a:r>
              <a:rPr lang="en-US" altLang="zh-TW" sz="4000" dirty="0"/>
              <a:t>- Overview</a:t>
            </a:r>
            <a:endParaRPr lang="zh-TW" altLang="en-US" sz="4000" dirty="0"/>
          </a:p>
        </p:txBody>
      </p:sp>
      <p:sp>
        <p:nvSpPr>
          <p:cNvPr id="6" name="Rectangle 3">
            <a:extLst>
              <a:ext uri="{FF2B5EF4-FFF2-40B4-BE49-F238E27FC236}">
                <a16:creationId xmlns:a16="http://schemas.microsoft.com/office/drawing/2014/main" id="{49345DA1-2FD8-4676-B45F-2DFEDA5100A0}"/>
              </a:ext>
            </a:extLst>
          </p:cNvPr>
          <p:cNvSpPr>
            <a:spLocks noChangeArrowheads="1"/>
          </p:cNvSpPr>
          <p:nvPr/>
        </p:nvSpPr>
        <p:spPr bwMode="auto">
          <a:xfrm>
            <a:off x="1187450" y="1916113"/>
            <a:ext cx="1439863" cy="4535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7" name="Text Box 4">
            <a:extLst>
              <a:ext uri="{FF2B5EF4-FFF2-40B4-BE49-F238E27FC236}">
                <a16:creationId xmlns:a16="http://schemas.microsoft.com/office/drawing/2014/main" id="{75135B78-3133-4F7F-A8BE-2D5C747F7A68}"/>
              </a:ext>
            </a:extLst>
          </p:cNvPr>
          <p:cNvSpPr txBox="1">
            <a:spLocks noChangeArrowheads="1"/>
          </p:cNvSpPr>
          <p:nvPr/>
        </p:nvSpPr>
        <p:spPr bwMode="auto">
          <a:xfrm>
            <a:off x="1187450" y="5645150"/>
            <a:ext cx="1439863"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code seg.</a:t>
            </a:r>
          </a:p>
        </p:txBody>
      </p:sp>
      <p:sp>
        <p:nvSpPr>
          <p:cNvPr id="8" name="Text Box 5">
            <a:extLst>
              <a:ext uri="{FF2B5EF4-FFF2-40B4-BE49-F238E27FC236}">
                <a16:creationId xmlns:a16="http://schemas.microsoft.com/office/drawing/2014/main" id="{3E5B8579-E8ED-4109-B851-DEA5DB5EFEDC}"/>
              </a:ext>
            </a:extLst>
          </p:cNvPr>
          <p:cNvSpPr txBox="1">
            <a:spLocks noChangeArrowheads="1"/>
          </p:cNvSpPr>
          <p:nvPr/>
        </p:nvSpPr>
        <p:spPr bwMode="auto">
          <a:xfrm>
            <a:off x="1187450" y="4637088"/>
            <a:ext cx="1439863"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data seg.</a:t>
            </a:r>
          </a:p>
        </p:txBody>
      </p:sp>
      <p:sp>
        <p:nvSpPr>
          <p:cNvPr id="9" name="Text Box 6">
            <a:extLst>
              <a:ext uri="{FF2B5EF4-FFF2-40B4-BE49-F238E27FC236}">
                <a16:creationId xmlns:a16="http://schemas.microsoft.com/office/drawing/2014/main" id="{D84BDD00-B07E-43B6-BE65-9114C1C7C97E}"/>
              </a:ext>
            </a:extLst>
          </p:cNvPr>
          <p:cNvSpPr txBox="1">
            <a:spLocks noChangeArrowheads="1"/>
          </p:cNvSpPr>
          <p:nvPr/>
        </p:nvSpPr>
        <p:spPr bwMode="auto">
          <a:xfrm>
            <a:off x="1187450" y="3357563"/>
            <a:ext cx="1439863"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heap seg.</a:t>
            </a:r>
          </a:p>
        </p:txBody>
      </p:sp>
      <p:sp>
        <p:nvSpPr>
          <p:cNvPr id="10" name="Text Box 7">
            <a:extLst>
              <a:ext uri="{FF2B5EF4-FFF2-40B4-BE49-F238E27FC236}">
                <a16:creationId xmlns:a16="http://schemas.microsoft.com/office/drawing/2014/main" id="{E2990B42-9D97-490E-9B31-EF9523638160}"/>
              </a:ext>
            </a:extLst>
          </p:cNvPr>
          <p:cNvSpPr txBox="1">
            <a:spLocks noChangeArrowheads="1"/>
          </p:cNvSpPr>
          <p:nvPr/>
        </p:nvSpPr>
        <p:spPr bwMode="auto">
          <a:xfrm>
            <a:off x="1187450" y="2133600"/>
            <a:ext cx="1439863"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dirty="0"/>
              <a:t>stack seg.</a:t>
            </a:r>
          </a:p>
        </p:txBody>
      </p:sp>
      <p:sp>
        <p:nvSpPr>
          <p:cNvPr id="11" name="Rectangle 8">
            <a:extLst>
              <a:ext uri="{FF2B5EF4-FFF2-40B4-BE49-F238E27FC236}">
                <a16:creationId xmlns:a16="http://schemas.microsoft.com/office/drawing/2014/main" id="{45F11E85-0765-4987-8823-A066947974D6}"/>
              </a:ext>
            </a:extLst>
          </p:cNvPr>
          <p:cNvSpPr>
            <a:spLocks noChangeArrowheads="1"/>
          </p:cNvSpPr>
          <p:nvPr/>
        </p:nvSpPr>
        <p:spPr bwMode="auto">
          <a:xfrm>
            <a:off x="3708400" y="1917700"/>
            <a:ext cx="1439863" cy="4535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12" name="Text Box 9">
            <a:extLst>
              <a:ext uri="{FF2B5EF4-FFF2-40B4-BE49-F238E27FC236}">
                <a16:creationId xmlns:a16="http://schemas.microsoft.com/office/drawing/2014/main" id="{52B5656F-16C4-4089-83A2-6E5AFCAA461C}"/>
              </a:ext>
            </a:extLst>
          </p:cNvPr>
          <p:cNvSpPr txBox="1">
            <a:spLocks noChangeArrowheads="1"/>
          </p:cNvSpPr>
          <p:nvPr/>
        </p:nvSpPr>
        <p:spPr bwMode="auto">
          <a:xfrm>
            <a:off x="3708400" y="5084763"/>
            <a:ext cx="1439863"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code seg.</a:t>
            </a:r>
          </a:p>
        </p:txBody>
      </p:sp>
      <p:sp>
        <p:nvSpPr>
          <p:cNvPr id="13" name="Text Box 10">
            <a:extLst>
              <a:ext uri="{FF2B5EF4-FFF2-40B4-BE49-F238E27FC236}">
                <a16:creationId xmlns:a16="http://schemas.microsoft.com/office/drawing/2014/main" id="{0F6AAC97-8518-481C-AB8E-69C8006AA387}"/>
              </a:ext>
            </a:extLst>
          </p:cNvPr>
          <p:cNvSpPr txBox="1">
            <a:spLocks noChangeArrowheads="1"/>
          </p:cNvSpPr>
          <p:nvPr/>
        </p:nvSpPr>
        <p:spPr bwMode="auto">
          <a:xfrm>
            <a:off x="3708400" y="4292600"/>
            <a:ext cx="1439863"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data seg.</a:t>
            </a:r>
          </a:p>
        </p:txBody>
      </p:sp>
      <p:sp>
        <p:nvSpPr>
          <p:cNvPr id="14" name="Text Box 11">
            <a:extLst>
              <a:ext uri="{FF2B5EF4-FFF2-40B4-BE49-F238E27FC236}">
                <a16:creationId xmlns:a16="http://schemas.microsoft.com/office/drawing/2014/main" id="{8E030BC8-2148-4A93-9303-614BFB7264D6}"/>
              </a:ext>
            </a:extLst>
          </p:cNvPr>
          <p:cNvSpPr txBox="1">
            <a:spLocks noChangeArrowheads="1"/>
          </p:cNvSpPr>
          <p:nvPr/>
        </p:nvSpPr>
        <p:spPr bwMode="auto">
          <a:xfrm>
            <a:off x="3708400" y="3700463"/>
            <a:ext cx="1439863"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heap seg.</a:t>
            </a:r>
          </a:p>
        </p:txBody>
      </p:sp>
      <p:sp>
        <p:nvSpPr>
          <p:cNvPr id="15" name="Text Box 12">
            <a:extLst>
              <a:ext uri="{FF2B5EF4-FFF2-40B4-BE49-F238E27FC236}">
                <a16:creationId xmlns:a16="http://schemas.microsoft.com/office/drawing/2014/main" id="{4F829CAC-F5ED-472D-A5B3-94E4742845D1}"/>
              </a:ext>
            </a:extLst>
          </p:cNvPr>
          <p:cNvSpPr txBox="1">
            <a:spLocks noChangeArrowheads="1"/>
          </p:cNvSpPr>
          <p:nvPr/>
        </p:nvSpPr>
        <p:spPr bwMode="auto">
          <a:xfrm>
            <a:off x="3708400" y="2476500"/>
            <a:ext cx="1439863"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stack seg.</a:t>
            </a:r>
          </a:p>
        </p:txBody>
      </p:sp>
      <p:sp>
        <p:nvSpPr>
          <p:cNvPr id="16" name="Rectangle 13">
            <a:extLst>
              <a:ext uri="{FF2B5EF4-FFF2-40B4-BE49-F238E27FC236}">
                <a16:creationId xmlns:a16="http://schemas.microsoft.com/office/drawing/2014/main" id="{6BD3E0C9-1A3B-4CF3-8F0D-45A64C7D3F9D}"/>
              </a:ext>
            </a:extLst>
          </p:cNvPr>
          <p:cNvSpPr>
            <a:spLocks noChangeArrowheads="1"/>
          </p:cNvSpPr>
          <p:nvPr/>
        </p:nvSpPr>
        <p:spPr bwMode="auto">
          <a:xfrm>
            <a:off x="6227763" y="1916113"/>
            <a:ext cx="1439862" cy="4535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17" name="Text Box 14">
            <a:extLst>
              <a:ext uri="{FF2B5EF4-FFF2-40B4-BE49-F238E27FC236}">
                <a16:creationId xmlns:a16="http://schemas.microsoft.com/office/drawing/2014/main" id="{3881EBC8-A2ED-4367-A423-DB613E336DBA}"/>
              </a:ext>
            </a:extLst>
          </p:cNvPr>
          <p:cNvSpPr txBox="1">
            <a:spLocks noChangeArrowheads="1"/>
          </p:cNvSpPr>
          <p:nvPr/>
        </p:nvSpPr>
        <p:spPr bwMode="auto">
          <a:xfrm>
            <a:off x="6227763" y="5932488"/>
            <a:ext cx="1439862"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code seg.</a:t>
            </a:r>
          </a:p>
        </p:txBody>
      </p:sp>
      <p:sp>
        <p:nvSpPr>
          <p:cNvPr id="18" name="Text Box 15">
            <a:extLst>
              <a:ext uri="{FF2B5EF4-FFF2-40B4-BE49-F238E27FC236}">
                <a16:creationId xmlns:a16="http://schemas.microsoft.com/office/drawing/2014/main" id="{D45FF90B-AB17-43E1-A059-831A0547B2EA}"/>
              </a:ext>
            </a:extLst>
          </p:cNvPr>
          <p:cNvSpPr txBox="1">
            <a:spLocks noChangeArrowheads="1"/>
          </p:cNvSpPr>
          <p:nvPr/>
        </p:nvSpPr>
        <p:spPr bwMode="auto">
          <a:xfrm>
            <a:off x="6227763" y="5068888"/>
            <a:ext cx="1439862"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data seg.</a:t>
            </a:r>
          </a:p>
        </p:txBody>
      </p:sp>
      <p:sp>
        <p:nvSpPr>
          <p:cNvPr id="19" name="Text Box 16">
            <a:extLst>
              <a:ext uri="{FF2B5EF4-FFF2-40B4-BE49-F238E27FC236}">
                <a16:creationId xmlns:a16="http://schemas.microsoft.com/office/drawing/2014/main" id="{EB646A36-3DB9-4EF1-93FC-9DFF193246F6}"/>
              </a:ext>
            </a:extLst>
          </p:cNvPr>
          <p:cNvSpPr txBox="1">
            <a:spLocks noChangeArrowheads="1"/>
          </p:cNvSpPr>
          <p:nvPr/>
        </p:nvSpPr>
        <p:spPr bwMode="auto">
          <a:xfrm>
            <a:off x="6227763" y="4060825"/>
            <a:ext cx="1439862"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heap seg.</a:t>
            </a:r>
          </a:p>
        </p:txBody>
      </p:sp>
      <p:sp>
        <p:nvSpPr>
          <p:cNvPr id="20" name="Text Box 17">
            <a:extLst>
              <a:ext uri="{FF2B5EF4-FFF2-40B4-BE49-F238E27FC236}">
                <a16:creationId xmlns:a16="http://schemas.microsoft.com/office/drawing/2014/main" id="{0777CF16-B19A-4672-9B99-0C6763C106EF}"/>
              </a:ext>
            </a:extLst>
          </p:cNvPr>
          <p:cNvSpPr txBox="1">
            <a:spLocks noChangeArrowheads="1"/>
          </p:cNvSpPr>
          <p:nvPr/>
        </p:nvSpPr>
        <p:spPr bwMode="auto">
          <a:xfrm>
            <a:off x="6227763" y="2765425"/>
            <a:ext cx="1439862"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stack seg.</a:t>
            </a:r>
          </a:p>
        </p:txBody>
      </p:sp>
      <p:sp>
        <p:nvSpPr>
          <p:cNvPr id="21" name="Text Box 18">
            <a:extLst>
              <a:ext uri="{FF2B5EF4-FFF2-40B4-BE49-F238E27FC236}">
                <a16:creationId xmlns:a16="http://schemas.microsoft.com/office/drawing/2014/main" id="{094FCFDA-A04A-4BCC-86DA-EC1FB639ED92}"/>
              </a:ext>
            </a:extLst>
          </p:cNvPr>
          <p:cNvSpPr txBox="1">
            <a:spLocks noChangeArrowheads="1"/>
          </p:cNvSpPr>
          <p:nvPr/>
        </p:nvSpPr>
        <p:spPr bwMode="auto">
          <a:xfrm>
            <a:off x="1187450" y="2781300"/>
            <a:ext cx="1439863"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dirty="0"/>
              <a:t>libraries</a:t>
            </a:r>
          </a:p>
        </p:txBody>
      </p:sp>
      <p:sp>
        <p:nvSpPr>
          <p:cNvPr id="22" name="Text Box 19">
            <a:extLst>
              <a:ext uri="{FF2B5EF4-FFF2-40B4-BE49-F238E27FC236}">
                <a16:creationId xmlns:a16="http://schemas.microsoft.com/office/drawing/2014/main" id="{48332B1E-CE27-4355-9348-C439510BC8B1}"/>
              </a:ext>
            </a:extLst>
          </p:cNvPr>
          <p:cNvSpPr txBox="1">
            <a:spLocks noChangeArrowheads="1"/>
          </p:cNvSpPr>
          <p:nvPr/>
        </p:nvSpPr>
        <p:spPr bwMode="auto">
          <a:xfrm>
            <a:off x="3708400" y="3141663"/>
            <a:ext cx="1439863" cy="376237"/>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libraries</a:t>
            </a:r>
          </a:p>
        </p:txBody>
      </p:sp>
      <p:sp>
        <p:nvSpPr>
          <p:cNvPr id="23" name="Text Box 20">
            <a:extLst>
              <a:ext uri="{FF2B5EF4-FFF2-40B4-BE49-F238E27FC236}">
                <a16:creationId xmlns:a16="http://schemas.microsoft.com/office/drawing/2014/main" id="{FBCD6AEF-2034-40EB-9E89-A412D5CBA9C3}"/>
              </a:ext>
            </a:extLst>
          </p:cNvPr>
          <p:cNvSpPr txBox="1">
            <a:spLocks noChangeArrowheads="1"/>
          </p:cNvSpPr>
          <p:nvPr/>
        </p:nvSpPr>
        <p:spPr bwMode="auto">
          <a:xfrm>
            <a:off x="6227763" y="3429000"/>
            <a:ext cx="1439862" cy="376238"/>
          </a:xfrm>
          <a:prstGeom prst="rect">
            <a:avLst/>
          </a:prstGeom>
          <a:solidFill>
            <a:srgbClr val="FF99CC"/>
          </a:solidFill>
          <a:ln w="9525">
            <a:solidFill>
              <a:srgbClr val="FF0000"/>
            </a:solidFill>
            <a:miter lim="800000"/>
            <a:headEnd/>
            <a:tailEnd/>
          </a:ln>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50000"/>
              </a:spcBef>
              <a:buClrTx/>
              <a:buSzTx/>
              <a:buFontTx/>
              <a:buNone/>
            </a:pPr>
            <a:r>
              <a:rPr lang="en-US" altLang="zh-TW" sz="1800"/>
              <a:t>libraries</a:t>
            </a:r>
          </a:p>
        </p:txBody>
      </p:sp>
    </p:spTree>
    <p:extLst>
      <p:ext uri="{BB962C8B-B14F-4D97-AF65-F5344CB8AC3E}">
        <p14:creationId xmlns:p14="http://schemas.microsoft.com/office/powerpoint/2010/main" val="318395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cs typeface="Calibri" pitchFamily="34" charset="0"/>
              </a:rPr>
              <a:t>ASLR </a:t>
            </a:r>
            <a:r>
              <a:rPr lang="zh-CN" altLang="en-US" dirty="0">
                <a:cs typeface="Calibri" pitchFamily="34" charset="0"/>
              </a:rPr>
              <a:t>实例</a:t>
            </a:r>
            <a:endParaRPr lang="en-US" dirty="0">
              <a:cs typeface="Calibri" pitchFamily="34" charset="0"/>
            </a:endParaRPr>
          </a:p>
        </p:txBody>
      </p:sp>
      <p:sp>
        <p:nvSpPr>
          <p:cNvPr id="30723" name="Text Box 5"/>
          <p:cNvSpPr txBox="1">
            <a:spLocks noChangeArrowheads="1"/>
          </p:cNvSpPr>
          <p:nvPr/>
        </p:nvSpPr>
        <p:spPr bwMode="auto">
          <a:xfrm>
            <a:off x="210231" y="1524000"/>
            <a:ext cx="82060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dirty="0">
                <a:latin typeface="Calibri" pitchFamily="34" charset="0"/>
                <a:cs typeface="Calibri" pitchFamily="34" charset="0"/>
              </a:rPr>
              <a:t>两次启动</a:t>
            </a:r>
            <a:r>
              <a:rPr lang="en-US" altLang="zh-CN" sz="2400" dirty="0">
                <a:latin typeface="Calibri" pitchFamily="34" charset="0"/>
                <a:cs typeface="Calibri" pitchFamily="34" charset="0"/>
              </a:rPr>
              <a:t>Vista</a:t>
            </a:r>
            <a:r>
              <a:rPr lang="zh-CN" altLang="en-US" sz="2400" dirty="0">
                <a:latin typeface="Calibri" pitchFamily="34" charset="0"/>
                <a:cs typeface="Calibri" pitchFamily="34" charset="0"/>
              </a:rPr>
              <a:t>，系统将动态链接库加载到内存不同的位置</a:t>
            </a:r>
            <a:endParaRPr lang="en-US" sz="2400" dirty="0">
              <a:latin typeface="Calibri" pitchFamily="34" charset="0"/>
              <a:cs typeface="Calibri" pitchFamily="34" charset="0"/>
            </a:endParaRPr>
          </a:p>
        </p:txBody>
      </p:sp>
      <p:grpSp>
        <p:nvGrpSpPr>
          <p:cNvPr id="30724" name="Group 10"/>
          <p:cNvGrpSpPr>
            <a:grpSpLocks/>
          </p:cNvGrpSpPr>
          <p:nvPr/>
        </p:nvGrpSpPr>
        <p:grpSpPr bwMode="auto">
          <a:xfrm>
            <a:off x="1219200" y="2438400"/>
            <a:ext cx="6492875" cy="1112838"/>
            <a:chOff x="768" y="1632"/>
            <a:chExt cx="4090" cy="701"/>
          </a:xfrm>
        </p:grpSpPr>
        <p:pic>
          <p:nvPicPr>
            <p:cNvPr id="30728" name="Picture 4"/>
            <p:cNvPicPr>
              <a:picLocks noChangeAspect="1" noChangeArrowheads="1"/>
            </p:cNvPicPr>
            <p:nvPr/>
          </p:nvPicPr>
          <p:blipFill>
            <a:blip r:embed="rId3">
              <a:extLst>
                <a:ext uri="{28A0092B-C50C-407E-A947-70E740481C1C}">
                  <a14:useLocalDpi xmlns:a14="http://schemas.microsoft.com/office/drawing/2010/main" val="0"/>
                </a:ext>
              </a:extLst>
            </a:blip>
            <a:srcRect l="1331" t="62642" r="43544" b="21014"/>
            <a:stretch>
              <a:fillRect/>
            </a:stretch>
          </p:blipFill>
          <p:spPr bwMode="auto">
            <a:xfrm>
              <a:off x="768" y="1632"/>
              <a:ext cx="4090" cy="70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30729" name="Rectangle 7"/>
            <p:cNvSpPr>
              <a:spLocks noChangeArrowheads="1"/>
            </p:cNvSpPr>
            <p:nvPr/>
          </p:nvSpPr>
          <p:spPr bwMode="auto">
            <a:xfrm>
              <a:off x="2256" y="1632"/>
              <a:ext cx="816" cy="700"/>
            </a:xfrm>
            <a:prstGeom prst="rect">
              <a:avLst/>
            </a:prstGeom>
            <a:solidFill>
              <a:schemeClr val="folHlink">
                <a:alpha val="34117"/>
              </a:schemeClr>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grpSp>
      <p:grpSp>
        <p:nvGrpSpPr>
          <p:cNvPr id="30725" name="Group 11"/>
          <p:cNvGrpSpPr>
            <a:grpSpLocks/>
          </p:cNvGrpSpPr>
          <p:nvPr/>
        </p:nvGrpSpPr>
        <p:grpSpPr bwMode="auto">
          <a:xfrm>
            <a:off x="1177925" y="4133850"/>
            <a:ext cx="6650038" cy="1123950"/>
            <a:chOff x="742" y="2604"/>
            <a:chExt cx="4189" cy="708"/>
          </a:xfrm>
        </p:grpSpPr>
        <p:pic>
          <p:nvPicPr>
            <p:cNvPr id="30726" name="Picture 3"/>
            <p:cNvPicPr>
              <a:picLocks noChangeAspect="1" noChangeArrowheads="1"/>
            </p:cNvPicPr>
            <p:nvPr/>
          </p:nvPicPr>
          <p:blipFill>
            <a:blip r:embed="rId4">
              <a:extLst>
                <a:ext uri="{28A0092B-C50C-407E-A947-70E740481C1C}">
                  <a14:useLocalDpi xmlns:a14="http://schemas.microsoft.com/office/drawing/2010/main" val="0"/>
                </a:ext>
              </a:extLst>
            </a:blip>
            <a:srcRect l="1270" t="63559" r="43636" b="21419"/>
            <a:stretch>
              <a:fillRect/>
            </a:stretch>
          </p:blipFill>
          <p:spPr bwMode="auto">
            <a:xfrm>
              <a:off x="742" y="2608"/>
              <a:ext cx="4189" cy="70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30727" name="Rectangle 8"/>
            <p:cNvSpPr>
              <a:spLocks noChangeArrowheads="1"/>
            </p:cNvSpPr>
            <p:nvPr/>
          </p:nvSpPr>
          <p:spPr bwMode="auto">
            <a:xfrm>
              <a:off x="2266" y="2604"/>
              <a:ext cx="816" cy="708"/>
            </a:xfrm>
            <a:prstGeom prst="rect">
              <a:avLst/>
            </a:prstGeom>
            <a:solidFill>
              <a:schemeClr val="folHlink">
                <a:alpha val="34117"/>
              </a:schemeClr>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gr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53</a:t>
            </a:fld>
            <a:endParaRPr lang="en-US"/>
          </a:p>
        </p:txBody>
      </p:sp>
    </p:spTree>
    <p:extLst>
      <p:ext uri="{BB962C8B-B14F-4D97-AF65-F5344CB8AC3E}">
        <p14:creationId xmlns:p14="http://schemas.microsoft.com/office/powerpoint/2010/main" val="186071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628650" y="740342"/>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dirty="0">
                <a:cs typeface="Calibri" pitchFamily="34" charset="0"/>
              </a:rPr>
              <a:t>ASLR </a:t>
            </a:r>
            <a:r>
              <a:rPr lang="zh-CN" altLang="en-US" dirty="0">
                <a:cs typeface="Calibri" pitchFamily="34" charset="0"/>
              </a:rPr>
              <a:t>实例</a:t>
            </a:r>
            <a:endParaRPr lang="en-US" dirty="0">
              <a:latin typeface="Arial"/>
              <a:ea typeface="Arial"/>
              <a:cs typeface="Arial"/>
              <a:sym typeface="Arial"/>
            </a:endParaRPr>
          </a:p>
        </p:txBody>
      </p:sp>
      <p:pic>
        <p:nvPicPr>
          <p:cNvPr id="287" name="Shape 287"/>
          <p:cNvPicPr preferRelativeResize="0"/>
          <p:nvPr/>
        </p:nvPicPr>
        <p:blipFill>
          <a:blip r:embed="rId3">
            <a:alphaModFix/>
          </a:blip>
          <a:stretch>
            <a:fillRect/>
          </a:stretch>
        </p:blipFill>
        <p:spPr>
          <a:xfrm>
            <a:off x="800100" y="2362200"/>
            <a:ext cx="7543800" cy="2940079"/>
          </a:xfrm>
          <a:prstGeom prst="rect">
            <a:avLst/>
          </a:prstGeom>
          <a:noFill/>
          <a:ln>
            <a:noFill/>
          </a:ln>
        </p:spPr>
      </p:pic>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54</a:t>
            </a:fld>
            <a:endParaRPr lang="en-US"/>
          </a:p>
        </p:txBody>
      </p:sp>
    </p:spTree>
    <p:extLst>
      <p:ext uri="{BB962C8B-B14F-4D97-AF65-F5344CB8AC3E}">
        <p14:creationId xmlns:p14="http://schemas.microsoft.com/office/powerpoint/2010/main" val="2099187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28650" y="751372"/>
            <a:ext cx="7886700" cy="994275"/>
          </a:xfrm>
          <a:prstGeom prst="rect">
            <a:avLst/>
          </a:prstGeom>
        </p:spPr>
        <p:txBody>
          <a:bodyPr vert="horz" wrap="square" lIns="68569" tIns="68569" rIns="68569" bIns="68569" numCol="1" anchor="ctr" anchorCtr="0" compatLnSpc="1">
            <a:prstTxWarp prst="textNoShape">
              <a:avLst/>
            </a:prstTxWarp>
            <a:noAutofit/>
          </a:bodyPr>
          <a:lstStyle/>
          <a:p>
            <a:pPr indent="-52388">
              <a:spcBef>
                <a:spcPts val="0"/>
              </a:spcBef>
              <a:buClr>
                <a:schemeClr val="dk1"/>
              </a:buClr>
              <a:buSzPts val="1100"/>
            </a:pPr>
            <a:r>
              <a:rPr lang="en-US" dirty="0">
                <a:cs typeface="Calibri" pitchFamily="34" charset="0"/>
              </a:rPr>
              <a:t>ASLR </a:t>
            </a:r>
            <a:r>
              <a:rPr lang="zh-CN" altLang="en-US" dirty="0">
                <a:cs typeface="Calibri" pitchFamily="34" charset="0"/>
              </a:rPr>
              <a:t>实例</a:t>
            </a:r>
            <a:endParaRPr lang="en-US" dirty="0">
              <a:latin typeface="Arial"/>
              <a:ea typeface="Arial"/>
              <a:cs typeface="Arial"/>
              <a:sym typeface="Arial"/>
            </a:endParaRPr>
          </a:p>
        </p:txBody>
      </p:sp>
      <p:sp>
        <p:nvSpPr>
          <p:cNvPr id="293" name="Shape 293"/>
          <p:cNvSpPr txBox="1">
            <a:spLocks noGrp="1"/>
          </p:cNvSpPr>
          <p:nvPr>
            <p:ph type="body" idx="1"/>
          </p:nvPr>
        </p:nvSpPr>
        <p:spPr>
          <a:xfrm>
            <a:off x="628650" y="2226469"/>
            <a:ext cx="7886700" cy="3263400"/>
          </a:xfrm>
          <a:prstGeom prst="rect">
            <a:avLst/>
          </a:prstGeom>
        </p:spPr>
        <p:txBody>
          <a:bodyPr vert="horz" wrap="square" lIns="68569" tIns="68569" rIns="68569" bIns="68569" numCol="1" anchor="t" anchorCtr="0" compatLnSpc="1">
            <a:prstTxWarp prst="textNoShape">
              <a:avLst/>
            </a:prstTxWarp>
            <a:noAutofit/>
          </a:bodyPr>
          <a:lstStyle/>
          <a:p>
            <a:pPr marL="171450" indent="-38100">
              <a:spcBef>
                <a:spcPts val="0"/>
              </a:spcBef>
              <a:buNone/>
            </a:pPr>
            <a:endParaRPr/>
          </a:p>
        </p:txBody>
      </p:sp>
      <p:pic>
        <p:nvPicPr>
          <p:cNvPr id="294" name="Shape 294"/>
          <p:cNvPicPr preferRelativeResize="0"/>
          <p:nvPr/>
        </p:nvPicPr>
        <p:blipFill>
          <a:blip r:embed="rId3">
            <a:alphaModFix/>
          </a:blip>
          <a:stretch>
            <a:fillRect/>
          </a:stretch>
        </p:blipFill>
        <p:spPr>
          <a:xfrm>
            <a:off x="628650" y="2226460"/>
            <a:ext cx="3886200" cy="1464469"/>
          </a:xfrm>
          <a:prstGeom prst="rect">
            <a:avLst/>
          </a:prstGeom>
          <a:noFill/>
          <a:ln>
            <a:noFill/>
          </a:ln>
        </p:spPr>
      </p:pic>
      <p:pic>
        <p:nvPicPr>
          <p:cNvPr id="295" name="Shape 295"/>
          <p:cNvPicPr preferRelativeResize="0"/>
          <p:nvPr/>
        </p:nvPicPr>
        <p:blipFill>
          <a:blip r:embed="rId4">
            <a:alphaModFix/>
          </a:blip>
          <a:stretch>
            <a:fillRect/>
          </a:stretch>
        </p:blipFill>
        <p:spPr>
          <a:xfrm>
            <a:off x="4629150" y="2226460"/>
            <a:ext cx="3886200" cy="1493044"/>
          </a:xfrm>
          <a:prstGeom prst="rect">
            <a:avLst/>
          </a:prstGeom>
          <a:noFill/>
          <a:ln>
            <a:noFill/>
          </a:ln>
        </p:spPr>
      </p:pic>
      <p:pic>
        <p:nvPicPr>
          <p:cNvPr id="296" name="Shape 296"/>
          <p:cNvPicPr preferRelativeResize="0"/>
          <p:nvPr/>
        </p:nvPicPr>
        <p:blipFill>
          <a:blip r:embed="rId5">
            <a:alphaModFix/>
          </a:blip>
          <a:stretch>
            <a:fillRect/>
          </a:stretch>
        </p:blipFill>
        <p:spPr>
          <a:xfrm>
            <a:off x="2863875" y="4239704"/>
            <a:ext cx="3871913" cy="1250156"/>
          </a:xfrm>
          <a:prstGeom prst="rect">
            <a:avLst/>
          </a:prstGeom>
          <a:noFill/>
          <a:ln>
            <a:noFill/>
          </a:ln>
        </p:spPr>
      </p:pic>
      <p:pic>
        <p:nvPicPr>
          <p:cNvPr id="297" name="Shape 297"/>
          <p:cNvPicPr preferRelativeResize="0"/>
          <p:nvPr/>
        </p:nvPicPr>
        <p:blipFill>
          <a:blip r:embed="rId6">
            <a:alphaModFix/>
          </a:blip>
          <a:stretch>
            <a:fillRect/>
          </a:stretch>
        </p:blipFill>
        <p:spPr>
          <a:xfrm>
            <a:off x="2863875" y="4003969"/>
            <a:ext cx="3871913" cy="235744"/>
          </a:xfrm>
          <a:prstGeom prst="rect">
            <a:avLst/>
          </a:prstGeom>
          <a:noFill/>
          <a:ln>
            <a:noFill/>
          </a:ln>
        </p:spPr>
      </p:pic>
      <p:sp>
        <p:nvSpPr>
          <p:cNvPr id="298" name="Shape 298"/>
          <p:cNvSpPr/>
          <p:nvPr/>
        </p:nvSpPr>
        <p:spPr>
          <a:xfrm>
            <a:off x="761100" y="3740269"/>
            <a:ext cx="253125" cy="235800"/>
          </a:xfrm>
          <a:prstGeom prst="ellipse">
            <a:avLst/>
          </a:prstGeom>
          <a:solidFill>
            <a:srgbClr val="E066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spcBef>
                <a:spcPts val="0"/>
              </a:spcBef>
            </a:pPr>
            <a:r>
              <a:rPr lang="en-US" sz="1500"/>
              <a:t>1</a:t>
            </a:r>
          </a:p>
        </p:txBody>
      </p:sp>
      <p:sp>
        <p:nvSpPr>
          <p:cNvPr id="299" name="Shape 299"/>
          <p:cNvSpPr/>
          <p:nvPr/>
        </p:nvSpPr>
        <p:spPr>
          <a:xfrm>
            <a:off x="2507700" y="4669050"/>
            <a:ext cx="253125" cy="235800"/>
          </a:xfrm>
          <a:prstGeom prst="ellipse">
            <a:avLst/>
          </a:prstGeom>
          <a:solidFill>
            <a:srgbClr val="E066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spcBef>
                <a:spcPts val="0"/>
              </a:spcBef>
            </a:pPr>
            <a:r>
              <a:rPr lang="en-US" sz="1500"/>
              <a:t>3</a:t>
            </a:r>
          </a:p>
        </p:txBody>
      </p:sp>
      <p:sp>
        <p:nvSpPr>
          <p:cNvPr id="300" name="Shape 300"/>
          <p:cNvSpPr/>
          <p:nvPr/>
        </p:nvSpPr>
        <p:spPr>
          <a:xfrm>
            <a:off x="7270706" y="3931856"/>
            <a:ext cx="253125" cy="235800"/>
          </a:xfrm>
          <a:prstGeom prst="ellipse">
            <a:avLst/>
          </a:prstGeom>
          <a:solidFill>
            <a:srgbClr val="E066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spcBef>
                <a:spcPts val="0"/>
              </a:spcBef>
            </a:pPr>
            <a:r>
              <a:rPr lang="en-US" sz="1500"/>
              <a:t>2</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55</a:t>
            </a:fld>
            <a:endParaRPr lang="en-US"/>
          </a:p>
        </p:txBody>
      </p:sp>
      <p:sp>
        <p:nvSpPr>
          <p:cNvPr id="3" name="矩形 2">
            <a:extLst>
              <a:ext uri="{FF2B5EF4-FFF2-40B4-BE49-F238E27FC236}">
                <a16:creationId xmlns:a16="http://schemas.microsoft.com/office/drawing/2014/main" id="{2A0C12FF-B875-4730-9129-3DE3D3B9FB2C}"/>
              </a:ext>
            </a:extLst>
          </p:cNvPr>
          <p:cNvSpPr/>
          <p:nvPr/>
        </p:nvSpPr>
        <p:spPr>
          <a:xfrm>
            <a:off x="2133600" y="6062734"/>
            <a:ext cx="4419600" cy="400110"/>
          </a:xfrm>
          <a:prstGeom prst="rect">
            <a:avLst/>
          </a:prstGeom>
        </p:spPr>
        <p:txBody>
          <a:bodyPr wrap="square">
            <a:spAutoFit/>
          </a:bodyPr>
          <a:lstStyle/>
          <a:p>
            <a:r>
              <a:rPr lang="it-IT" altLang="zh-CN" b="0" dirty="0"/>
              <a:t>cat /proc/sys/kernel/randomize_va_space</a:t>
            </a:r>
            <a:endParaRPr lang="zh-CN" altLang="en-US" dirty="0"/>
          </a:p>
        </p:txBody>
      </p:sp>
    </p:spTree>
    <p:extLst>
      <p:ext uri="{BB962C8B-B14F-4D97-AF65-F5344CB8AC3E}">
        <p14:creationId xmlns:p14="http://schemas.microsoft.com/office/powerpoint/2010/main" val="2044120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C1311-BAA1-4461-A348-45298743A0F0}"/>
              </a:ext>
            </a:extLst>
          </p:cNvPr>
          <p:cNvSpPr>
            <a:spLocks noGrp="1"/>
          </p:cNvSpPr>
          <p:nvPr>
            <p:ph type="title"/>
          </p:nvPr>
        </p:nvSpPr>
        <p:spPr/>
        <p:txBody>
          <a:bodyPr/>
          <a:lstStyle/>
          <a:p>
            <a:r>
              <a:rPr lang="en-US" altLang="zh-CN" dirty="0"/>
              <a:t>ASLR</a:t>
            </a:r>
            <a:endParaRPr lang="zh-CN" altLang="en-US" dirty="0"/>
          </a:p>
        </p:txBody>
      </p:sp>
      <p:sp>
        <p:nvSpPr>
          <p:cNvPr id="3" name="内容占位符 2">
            <a:extLst>
              <a:ext uri="{FF2B5EF4-FFF2-40B4-BE49-F238E27FC236}">
                <a16:creationId xmlns:a16="http://schemas.microsoft.com/office/drawing/2014/main" id="{5CD73754-23B6-4C30-8E55-49B9195A6C7D}"/>
              </a:ext>
            </a:extLst>
          </p:cNvPr>
          <p:cNvSpPr>
            <a:spLocks noGrp="1"/>
          </p:cNvSpPr>
          <p:nvPr>
            <p:ph idx="1"/>
          </p:nvPr>
        </p:nvSpPr>
        <p:spPr>
          <a:xfrm>
            <a:off x="685800" y="1524000"/>
            <a:ext cx="7772400" cy="4495800"/>
          </a:xfrm>
        </p:spPr>
        <p:txBody>
          <a:bodyPr/>
          <a:lstStyle/>
          <a:p>
            <a:pPr>
              <a:lnSpc>
                <a:spcPct val="130000"/>
              </a:lnSpc>
            </a:pPr>
            <a:r>
              <a:rPr lang="zh-CN" altLang="en-US" sz="2400" dirty="0"/>
              <a:t>优点</a:t>
            </a:r>
            <a:r>
              <a:rPr lang="en-US" altLang="zh-CN" sz="2400" dirty="0"/>
              <a:t>: </a:t>
            </a:r>
            <a:r>
              <a:rPr lang="zh-CN" altLang="en-US" sz="2400" b="0" dirty="0"/>
              <a:t>无需改变代码，无需重新编译</a:t>
            </a:r>
            <a:endParaRPr lang="en-US" altLang="zh-CN" sz="2400" b="0" dirty="0"/>
          </a:p>
          <a:p>
            <a:pPr>
              <a:lnSpc>
                <a:spcPct val="130000"/>
              </a:lnSpc>
            </a:pPr>
            <a:r>
              <a:rPr lang="zh-CN" altLang="en-US" sz="2400" dirty="0"/>
              <a:t>缺点：</a:t>
            </a:r>
            <a:endParaRPr lang="en-US" altLang="zh-CN" sz="2400" dirty="0"/>
          </a:p>
          <a:p>
            <a:pPr lvl="1">
              <a:lnSpc>
                <a:spcPct val="130000"/>
              </a:lnSpc>
            </a:pPr>
            <a:r>
              <a:rPr lang="en-US" altLang="zh-CN" sz="2000" dirty="0">
                <a:solidFill>
                  <a:schemeClr val="bg1">
                    <a:lumMod val="65000"/>
                  </a:schemeClr>
                </a:solidFill>
              </a:rPr>
              <a:t>32</a:t>
            </a:r>
            <a:r>
              <a:rPr lang="zh-CN" altLang="en-US" sz="2000" dirty="0">
                <a:solidFill>
                  <a:schemeClr val="bg1">
                    <a:lumMod val="65000"/>
                  </a:schemeClr>
                </a:solidFill>
              </a:rPr>
              <a:t>位架构的保护有限</a:t>
            </a:r>
            <a:endParaRPr lang="en-US" altLang="zh-CN" sz="2000" dirty="0">
              <a:solidFill>
                <a:schemeClr val="bg1">
                  <a:lumMod val="65000"/>
                </a:schemeClr>
              </a:solidFill>
            </a:endParaRPr>
          </a:p>
          <a:p>
            <a:pPr lvl="1">
              <a:lnSpc>
                <a:spcPct val="130000"/>
              </a:lnSpc>
            </a:pPr>
            <a:r>
              <a:rPr lang="zh-CN" altLang="en-US" sz="2000" dirty="0"/>
              <a:t>基于</a:t>
            </a:r>
            <a:r>
              <a:rPr lang="en-US" altLang="zh-CN" sz="2000" dirty="0">
                <a:solidFill>
                  <a:srgbClr val="C00000"/>
                </a:solidFill>
              </a:rPr>
              <a:t>secret</a:t>
            </a:r>
            <a:r>
              <a:rPr lang="zh-CN" altLang="en-US" sz="2000" dirty="0"/>
              <a:t>，如果</a:t>
            </a:r>
            <a:r>
              <a:rPr lang="en-US" altLang="zh-CN" sz="2000" dirty="0"/>
              <a:t>attacker</a:t>
            </a:r>
            <a:r>
              <a:rPr lang="zh-CN" altLang="en-US" sz="2000" dirty="0"/>
              <a:t>可以读取</a:t>
            </a:r>
            <a:r>
              <a:rPr lang="en-US" altLang="zh-CN" sz="2000" dirty="0"/>
              <a:t>memory</a:t>
            </a:r>
            <a:r>
              <a:rPr lang="zh-CN" altLang="en-US" sz="2000" dirty="0"/>
              <a:t>，将会失败</a:t>
            </a:r>
            <a:endParaRPr lang="en-US" altLang="zh-CN" sz="2000" dirty="0"/>
          </a:p>
          <a:p>
            <a:pPr lvl="1">
              <a:lnSpc>
                <a:spcPct val="130000"/>
              </a:lnSpc>
            </a:pPr>
            <a:r>
              <a:rPr lang="zh-CN" altLang="en-US" sz="2000" dirty="0"/>
              <a:t>性能损失</a:t>
            </a:r>
            <a:endParaRPr lang="en-US" altLang="zh-CN" sz="2000" dirty="0"/>
          </a:p>
        </p:txBody>
      </p:sp>
      <p:sp>
        <p:nvSpPr>
          <p:cNvPr id="4" name="灯片编号占位符 3">
            <a:extLst>
              <a:ext uri="{FF2B5EF4-FFF2-40B4-BE49-F238E27FC236}">
                <a16:creationId xmlns:a16="http://schemas.microsoft.com/office/drawing/2014/main" id="{2976BF92-4107-4397-B55D-78E1804A94EB}"/>
              </a:ext>
            </a:extLst>
          </p:cNvPr>
          <p:cNvSpPr>
            <a:spLocks noGrp="1"/>
          </p:cNvSpPr>
          <p:nvPr>
            <p:ph type="sldNum" sz="quarter" idx="10"/>
          </p:nvPr>
        </p:nvSpPr>
        <p:spPr/>
        <p:txBody>
          <a:bodyPr/>
          <a:lstStyle/>
          <a:p>
            <a:pPr>
              <a:defRPr/>
            </a:pPr>
            <a:fld id="{C9D1E93E-F34F-496D-BF1C-D8229D0E4D84}" type="slidenum">
              <a:rPr lang="en-US" smtClean="0"/>
              <a:pPr>
                <a:defRPr/>
              </a:pPr>
              <a:t>56</a:t>
            </a:fld>
            <a:endParaRPr lang="en-US"/>
          </a:p>
        </p:txBody>
      </p:sp>
    </p:spTree>
    <p:extLst>
      <p:ext uri="{BB962C8B-B14F-4D97-AF65-F5344CB8AC3E}">
        <p14:creationId xmlns:p14="http://schemas.microsoft.com/office/powerpoint/2010/main" val="2680988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75E3E-A0FB-4972-ACB2-C1802F6639F1}"/>
              </a:ext>
            </a:extLst>
          </p:cNvPr>
          <p:cNvSpPr>
            <a:spLocks noGrp="1"/>
          </p:cNvSpPr>
          <p:nvPr>
            <p:ph type="title"/>
          </p:nvPr>
        </p:nvSpPr>
        <p:spPr/>
        <p:txBody>
          <a:bodyPr/>
          <a:lstStyle/>
          <a:p>
            <a:r>
              <a:rPr lang="en-US" altLang="zh-CN" dirty="0"/>
              <a:t>ASLR,</a:t>
            </a:r>
            <a:r>
              <a:rPr lang="zh-CN" altLang="en-US" dirty="0"/>
              <a:t> </a:t>
            </a:r>
            <a:r>
              <a:rPr lang="en-US" altLang="zh-CN" dirty="0"/>
              <a:t>PIE,</a:t>
            </a:r>
            <a:r>
              <a:rPr lang="zh-CN" altLang="en-US" dirty="0"/>
              <a:t> </a:t>
            </a:r>
            <a:r>
              <a:rPr lang="en-US" altLang="zh-CN" dirty="0"/>
              <a:t>PIC</a:t>
            </a:r>
            <a:endParaRPr lang="zh-CN" altLang="en-US" dirty="0"/>
          </a:p>
        </p:txBody>
      </p:sp>
      <p:sp>
        <p:nvSpPr>
          <p:cNvPr id="4" name="灯片编号占位符 3">
            <a:extLst>
              <a:ext uri="{FF2B5EF4-FFF2-40B4-BE49-F238E27FC236}">
                <a16:creationId xmlns:a16="http://schemas.microsoft.com/office/drawing/2014/main" id="{9D20309B-F97A-408A-9493-C80371475A69}"/>
              </a:ext>
            </a:extLst>
          </p:cNvPr>
          <p:cNvSpPr>
            <a:spLocks noGrp="1"/>
          </p:cNvSpPr>
          <p:nvPr>
            <p:ph type="sldNum" sz="quarter" idx="10"/>
          </p:nvPr>
        </p:nvSpPr>
        <p:spPr/>
        <p:txBody>
          <a:bodyPr/>
          <a:lstStyle/>
          <a:p>
            <a:pPr>
              <a:defRPr/>
            </a:pPr>
            <a:fld id="{C9D1E93E-F34F-496D-BF1C-D8229D0E4D84}" type="slidenum">
              <a:rPr lang="en-US" smtClean="0"/>
              <a:pPr>
                <a:defRPr/>
              </a:pPr>
              <a:t>57</a:t>
            </a:fld>
            <a:endParaRPr lang="en-US"/>
          </a:p>
        </p:txBody>
      </p:sp>
      <p:pic>
        <p:nvPicPr>
          <p:cNvPr id="1026" name="Picture 2" descr="在这里插入图片描述">
            <a:extLst>
              <a:ext uri="{FF2B5EF4-FFF2-40B4-BE49-F238E27FC236}">
                <a16:creationId xmlns:a16="http://schemas.microsoft.com/office/drawing/2014/main" id="{41C02493-059C-41A7-B6A3-F264D1E4B8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476" y="1453383"/>
            <a:ext cx="4267200" cy="281368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A11D0D7-4857-48E8-996C-C9F54FCCFE08}"/>
              </a:ext>
            </a:extLst>
          </p:cNvPr>
          <p:cNvSpPr txBox="1"/>
          <p:nvPr/>
        </p:nvSpPr>
        <p:spPr>
          <a:xfrm>
            <a:off x="829210" y="2875068"/>
            <a:ext cx="2209800" cy="400110"/>
          </a:xfrm>
          <a:prstGeom prst="rect">
            <a:avLst/>
          </a:prstGeom>
          <a:noFill/>
        </p:spPr>
        <p:txBody>
          <a:bodyPr wrap="square" rtlCol="0">
            <a:spAutoFit/>
          </a:bodyPr>
          <a:lstStyle/>
          <a:p>
            <a:r>
              <a:rPr lang="en-US" altLang="zh-CN" dirty="0"/>
              <a:t>ASLR</a:t>
            </a:r>
            <a:endParaRPr lang="zh-CN" altLang="en-US" dirty="0"/>
          </a:p>
        </p:txBody>
      </p:sp>
      <p:sp>
        <p:nvSpPr>
          <p:cNvPr id="8" name="文本框 7">
            <a:extLst>
              <a:ext uri="{FF2B5EF4-FFF2-40B4-BE49-F238E27FC236}">
                <a16:creationId xmlns:a16="http://schemas.microsoft.com/office/drawing/2014/main" id="{3D2AEE26-DE0B-4D79-AE1A-A85C4F7AF620}"/>
              </a:ext>
            </a:extLst>
          </p:cNvPr>
          <p:cNvSpPr txBox="1"/>
          <p:nvPr/>
        </p:nvSpPr>
        <p:spPr>
          <a:xfrm>
            <a:off x="1231507" y="4447288"/>
            <a:ext cx="1405205" cy="400110"/>
          </a:xfrm>
          <a:prstGeom prst="rect">
            <a:avLst/>
          </a:prstGeom>
          <a:noFill/>
        </p:spPr>
        <p:txBody>
          <a:bodyPr wrap="square" rtlCol="0">
            <a:spAutoFit/>
          </a:bodyPr>
          <a:lstStyle/>
          <a:p>
            <a:r>
              <a:rPr lang="en-US" altLang="zh-CN" dirty="0"/>
              <a:t>PIE</a:t>
            </a:r>
            <a:endParaRPr lang="zh-CN" altLang="en-US" dirty="0"/>
          </a:p>
        </p:txBody>
      </p:sp>
      <p:sp>
        <p:nvSpPr>
          <p:cNvPr id="9" name="矩形 8">
            <a:extLst>
              <a:ext uri="{FF2B5EF4-FFF2-40B4-BE49-F238E27FC236}">
                <a16:creationId xmlns:a16="http://schemas.microsoft.com/office/drawing/2014/main" id="{6A9C49E2-679B-4919-936B-2F2C8FE4F5D7}"/>
              </a:ext>
            </a:extLst>
          </p:cNvPr>
          <p:cNvSpPr/>
          <p:nvPr/>
        </p:nvSpPr>
        <p:spPr>
          <a:xfrm>
            <a:off x="2480378" y="4447288"/>
            <a:ext cx="3268844" cy="400110"/>
          </a:xfrm>
          <a:prstGeom prst="rect">
            <a:avLst/>
          </a:prstGeom>
        </p:spPr>
        <p:txBody>
          <a:bodyPr wrap="none">
            <a:spAutoFit/>
          </a:bodyPr>
          <a:lstStyle/>
          <a:p>
            <a:r>
              <a:rPr lang="en-US" altLang="zh-CN" b="0" dirty="0"/>
              <a:t>position independent executable </a:t>
            </a:r>
            <a:endParaRPr lang="zh-CN" altLang="en-US" dirty="0"/>
          </a:p>
        </p:txBody>
      </p:sp>
      <p:sp>
        <p:nvSpPr>
          <p:cNvPr id="11" name="文本框 10">
            <a:extLst>
              <a:ext uri="{FF2B5EF4-FFF2-40B4-BE49-F238E27FC236}">
                <a16:creationId xmlns:a16="http://schemas.microsoft.com/office/drawing/2014/main" id="{AFD22BA1-4ED2-42DF-A01A-F4F56BD42E67}"/>
              </a:ext>
            </a:extLst>
          </p:cNvPr>
          <p:cNvSpPr txBox="1"/>
          <p:nvPr/>
        </p:nvSpPr>
        <p:spPr>
          <a:xfrm>
            <a:off x="1231507" y="5018362"/>
            <a:ext cx="1405205" cy="400110"/>
          </a:xfrm>
          <a:prstGeom prst="rect">
            <a:avLst/>
          </a:prstGeom>
          <a:noFill/>
        </p:spPr>
        <p:txBody>
          <a:bodyPr wrap="square" rtlCol="0">
            <a:spAutoFit/>
          </a:bodyPr>
          <a:lstStyle/>
          <a:p>
            <a:r>
              <a:rPr lang="en-US" altLang="zh-CN" dirty="0"/>
              <a:t>PIC</a:t>
            </a:r>
            <a:endParaRPr lang="zh-CN" altLang="en-US" dirty="0"/>
          </a:p>
        </p:txBody>
      </p:sp>
      <p:sp>
        <p:nvSpPr>
          <p:cNvPr id="12" name="矩形 11">
            <a:extLst>
              <a:ext uri="{FF2B5EF4-FFF2-40B4-BE49-F238E27FC236}">
                <a16:creationId xmlns:a16="http://schemas.microsoft.com/office/drawing/2014/main" id="{B11FB3D2-D324-4B25-B233-3183A2B4E386}"/>
              </a:ext>
            </a:extLst>
          </p:cNvPr>
          <p:cNvSpPr/>
          <p:nvPr/>
        </p:nvSpPr>
        <p:spPr>
          <a:xfrm>
            <a:off x="2480378" y="5018362"/>
            <a:ext cx="2736648" cy="400110"/>
          </a:xfrm>
          <a:prstGeom prst="rect">
            <a:avLst/>
          </a:prstGeom>
        </p:spPr>
        <p:txBody>
          <a:bodyPr wrap="none">
            <a:spAutoFit/>
          </a:bodyPr>
          <a:lstStyle/>
          <a:p>
            <a:r>
              <a:rPr lang="en-US" altLang="zh-CN" b="0" dirty="0"/>
              <a:t>position independent code </a:t>
            </a:r>
            <a:endParaRPr lang="zh-CN" altLang="en-US" dirty="0"/>
          </a:p>
        </p:txBody>
      </p:sp>
    </p:spTree>
    <p:extLst>
      <p:ext uri="{BB962C8B-B14F-4D97-AF65-F5344CB8AC3E}">
        <p14:creationId xmlns:p14="http://schemas.microsoft.com/office/powerpoint/2010/main" val="2548531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5832A-5115-4CCB-A537-7EE9DFE30137}"/>
              </a:ext>
            </a:extLst>
          </p:cNvPr>
          <p:cNvSpPr>
            <a:spLocks noGrp="1"/>
          </p:cNvSpPr>
          <p:nvPr>
            <p:ph type="title"/>
          </p:nvPr>
        </p:nvSpPr>
        <p:spPr/>
        <p:txBody>
          <a:bodyPr/>
          <a:lstStyle/>
          <a:p>
            <a:r>
              <a:rPr lang="en-US" altLang="zh-CN" dirty="0"/>
              <a:t>PIE</a:t>
            </a:r>
            <a:endParaRPr lang="zh-CN" altLang="en-US" dirty="0"/>
          </a:p>
        </p:txBody>
      </p:sp>
      <p:sp>
        <p:nvSpPr>
          <p:cNvPr id="4" name="灯片编号占位符 3">
            <a:extLst>
              <a:ext uri="{FF2B5EF4-FFF2-40B4-BE49-F238E27FC236}">
                <a16:creationId xmlns:a16="http://schemas.microsoft.com/office/drawing/2014/main" id="{C6108ECB-7599-461F-8728-753C6D0D2525}"/>
              </a:ext>
            </a:extLst>
          </p:cNvPr>
          <p:cNvSpPr>
            <a:spLocks noGrp="1"/>
          </p:cNvSpPr>
          <p:nvPr>
            <p:ph type="sldNum" sz="quarter" idx="10"/>
          </p:nvPr>
        </p:nvSpPr>
        <p:spPr/>
        <p:txBody>
          <a:bodyPr/>
          <a:lstStyle/>
          <a:p>
            <a:pPr>
              <a:defRPr/>
            </a:pPr>
            <a:fld id="{C9D1E93E-F34F-496D-BF1C-D8229D0E4D84}" type="slidenum">
              <a:rPr lang="en-US" smtClean="0"/>
              <a:pPr>
                <a:defRPr/>
              </a:pPr>
              <a:t>58</a:t>
            </a:fld>
            <a:endParaRPr lang="en-US"/>
          </a:p>
        </p:txBody>
      </p:sp>
      <p:sp>
        <p:nvSpPr>
          <p:cNvPr id="5" name="文本框 4">
            <a:extLst>
              <a:ext uri="{FF2B5EF4-FFF2-40B4-BE49-F238E27FC236}">
                <a16:creationId xmlns:a16="http://schemas.microsoft.com/office/drawing/2014/main" id="{8951EFFA-824D-4CCF-B917-4F96662894CD}"/>
              </a:ext>
            </a:extLst>
          </p:cNvPr>
          <p:cNvSpPr txBox="1"/>
          <p:nvPr/>
        </p:nvSpPr>
        <p:spPr>
          <a:xfrm>
            <a:off x="1143000" y="1676400"/>
            <a:ext cx="7620000" cy="3170099"/>
          </a:xfrm>
          <a:prstGeom prst="rect">
            <a:avLst/>
          </a:prstGeom>
          <a:noFill/>
        </p:spPr>
        <p:txBody>
          <a:bodyPr wrap="square" rtlCol="0">
            <a:spAutoFit/>
          </a:bodyPr>
          <a:lstStyle/>
          <a:p>
            <a:pPr algn="l"/>
            <a:r>
              <a:rPr lang="en-US" altLang="zh-CN" b="0" dirty="0">
                <a:latin typeface="Courier New" panose="02070309020205020404" pitchFamily="49" charset="0"/>
                <a:cs typeface="Courier New" panose="02070309020205020404" pitchFamily="49" charset="0"/>
              </a:rPr>
              <a:t>#include &lt;</a:t>
            </a:r>
            <a:r>
              <a:rPr lang="en-US" altLang="zh-CN" b="0" dirty="0" err="1">
                <a:latin typeface="Courier New" panose="02070309020205020404" pitchFamily="49" charset="0"/>
                <a:cs typeface="Courier New" panose="02070309020205020404" pitchFamily="49" charset="0"/>
              </a:rPr>
              <a:t>stdlib.h</a:t>
            </a:r>
            <a:r>
              <a:rPr lang="en-US" altLang="zh-CN" b="0" dirty="0">
                <a:latin typeface="Courier New" panose="02070309020205020404" pitchFamily="49" charset="0"/>
                <a:cs typeface="Courier New" panose="02070309020205020404" pitchFamily="49" charset="0"/>
              </a:rPr>
              <a:t>&gt;</a:t>
            </a:r>
          </a:p>
          <a:p>
            <a:pPr algn="l"/>
            <a:r>
              <a:rPr lang="en-US" altLang="zh-CN" b="0" dirty="0">
                <a:latin typeface="Courier New" panose="02070309020205020404" pitchFamily="49" charset="0"/>
                <a:cs typeface="Courier New" panose="02070309020205020404" pitchFamily="49" charset="0"/>
              </a:rPr>
              <a:t>#include &lt;</a:t>
            </a:r>
            <a:r>
              <a:rPr lang="en-US" altLang="zh-CN" b="0" dirty="0" err="1">
                <a:latin typeface="Courier New" panose="02070309020205020404" pitchFamily="49" charset="0"/>
                <a:cs typeface="Courier New" panose="02070309020205020404" pitchFamily="49" charset="0"/>
              </a:rPr>
              <a:t>stdio.h</a:t>
            </a:r>
            <a:r>
              <a:rPr lang="en-US" altLang="zh-CN" b="0" dirty="0">
                <a:latin typeface="Courier New" panose="02070309020205020404" pitchFamily="49" charset="0"/>
                <a:cs typeface="Courier New" panose="02070309020205020404" pitchFamily="49" charset="0"/>
              </a:rPr>
              <a:t>&gt;</a:t>
            </a:r>
          </a:p>
          <a:p>
            <a:pPr algn="l"/>
            <a:r>
              <a:rPr lang="en-US" altLang="zh-CN" b="0" dirty="0">
                <a:latin typeface="Courier New" panose="02070309020205020404" pitchFamily="49" charset="0"/>
                <a:cs typeface="Courier New" panose="02070309020205020404" pitchFamily="49" charset="0"/>
              </a:rPr>
              <a:t>void *</a:t>
            </a:r>
            <a:r>
              <a:rPr lang="en-US" altLang="zh-CN" b="0" dirty="0" err="1">
                <a:latin typeface="Courier New" panose="02070309020205020404" pitchFamily="49" charset="0"/>
                <a:cs typeface="Courier New" panose="02070309020205020404" pitchFamily="49" charset="0"/>
              </a:rPr>
              <a:t>getEIP</a:t>
            </a:r>
            <a:r>
              <a:rPr lang="en-US" altLang="zh-CN" b="0" dirty="0">
                <a:latin typeface="Courier New" panose="02070309020205020404" pitchFamily="49" charset="0"/>
                <a:cs typeface="Courier New" panose="02070309020205020404" pitchFamily="49" charset="0"/>
              </a:rPr>
              <a:t>() {</a:t>
            </a:r>
          </a:p>
          <a:p>
            <a:pPr algn="l"/>
            <a:r>
              <a:rPr lang="en-US" altLang="zh-CN" b="0" dirty="0">
                <a:latin typeface="Courier New" panose="02070309020205020404" pitchFamily="49" charset="0"/>
                <a:cs typeface="Courier New" panose="02070309020205020404" pitchFamily="49" charset="0"/>
              </a:rPr>
              <a:t>  return __</a:t>
            </a:r>
            <a:r>
              <a:rPr lang="en-US" altLang="zh-CN" b="0" dirty="0" err="1">
                <a:latin typeface="Courier New" panose="02070309020205020404" pitchFamily="49" charset="0"/>
                <a:cs typeface="Courier New" panose="02070309020205020404" pitchFamily="49" charset="0"/>
              </a:rPr>
              <a:t>builtin_return_address</a:t>
            </a:r>
            <a:r>
              <a:rPr lang="en-US" altLang="zh-CN" b="0" dirty="0">
                <a:latin typeface="Courier New" panose="02070309020205020404" pitchFamily="49" charset="0"/>
                <a:cs typeface="Courier New" panose="02070309020205020404" pitchFamily="49" charset="0"/>
              </a:rPr>
              <a:t>(0)-0x5;</a:t>
            </a:r>
          </a:p>
          <a:p>
            <a:pPr algn="l"/>
            <a:r>
              <a:rPr lang="en-US" altLang="zh-CN" b="0" dirty="0">
                <a:latin typeface="Courier New" panose="02070309020205020404" pitchFamily="49" charset="0"/>
                <a:cs typeface="Courier New" panose="02070309020205020404" pitchFamily="49" charset="0"/>
              </a:rPr>
              <a:t>}</a:t>
            </a:r>
          </a:p>
          <a:p>
            <a:pPr algn="l"/>
            <a:r>
              <a:rPr lang="en-US" altLang="zh-CN" b="0" dirty="0">
                <a:latin typeface="Courier New" panose="02070309020205020404" pitchFamily="49" charset="0"/>
                <a:cs typeface="Courier New" panose="02070309020205020404" pitchFamily="49" charset="0"/>
              </a:rPr>
              <a:t>int main(int </a:t>
            </a:r>
            <a:r>
              <a:rPr lang="en-US" altLang="zh-CN" b="0" dirty="0" err="1">
                <a:latin typeface="Courier New" panose="02070309020205020404" pitchFamily="49" charset="0"/>
                <a:cs typeface="Courier New" panose="02070309020205020404" pitchFamily="49" charset="0"/>
              </a:rPr>
              <a:t>argc</a:t>
            </a:r>
            <a:r>
              <a:rPr lang="en-US" altLang="zh-CN" b="0" dirty="0">
                <a:latin typeface="Courier New" panose="02070309020205020404" pitchFamily="49" charset="0"/>
                <a:cs typeface="Courier New" panose="02070309020205020404" pitchFamily="49" charset="0"/>
              </a:rPr>
              <a:t>, char** </a:t>
            </a:r>
            <a:r>
              <a:rPr lang="en-US" altLang="zh-CN" b="0" dirty="0" err="1">
                <a:latin typeface="Courier New" panose="02070309020205020404" pitchFamily="49" charset="0"/>
                <a:cs typeface="Courier New" panose="02070309020205020404" pitchFamily="49" charset="0"/>
              </a:rPr>
              <a:t>argv</a:t>
            </a:r>
            <a:r>
              <a:rPr lang="en-US" altLang="zh-CN" b="0" dirty="0">
                <a:latin typeface="Courier New" panose="02070309020205020404" pitchFamily="49" charset="0"/>
                <a:cs typeface="Courier New" panose="02070309020205020404" pitchFamily="49" charset="0"/>
              </a:rPr>
              <a:t>) {</a:t>
            </a:r>
          </a:p>
          <a:p>
            <a:pPr algn="l"/>
            <a:r>
              <a:rPr lang="en-US" altLang="zh-CN" b="0" dirty="0">
                <a:latin typeface="Courier New" panose="02070309020205020404" pitchFamily="49" charset="0"/>
                <a:cs typeface="Courier New" panose="02070309020205020404" pitchFamily="49" charset="0"/>
              </a:rPr>
              <a:t>  </a:t>
            </a:r>
            <a:r>
              <a:rPr lang="en-US" altLang="zh-CN" b="0" dirty="0" err="1">
                <a:latin typeface="Courier New" panose="02070309020205020404" pitchFamily="49" charset="0"/>
                <a:cs typeface="Courier New" panose="02070309020205020404" pitchFamily="49" charset="0"/>
              </a:rPr>
              <a:t>printf</a:t>
            </a:r>
            <a:r>
              <a:rPr lang="en-US" altLang="zh-CN" b="0" dirty="0">
                <a:latin typeface="Courier New" panose="02070309020205020404" pitchFamily="49" charset="0"/>
                <a:cs typeface="Courier New" panose="02070309020205020404" pitchFamily="49" charset="0"/>
              </a:rPr>
              <a:t>("EIP located at: %p\n", </a:t>
            </a:r>
            <a:r>
              <a:rPr lang="en-US" altLang="zh-CN" b="0" dirty="0" err="1">
                <a:latin typeface="Courier New" panose="02070309020205020404" pitchFamily="49" charset="0"/>
                <a:cs typeface="Courier New" panose="02070309020205020404" pitchFamily="49" charset="0"/>
              </a:rPr>
              <a:t>getEIP</a:t>
            </a:r>
            <a:r>
              <a:rPr lang="en-US" altLang="zh-CN" b="0" dirty="0">
                <a:latin typeface="Courier New" panose="02070309020205020404" pitchFamily="49" charset="0"/>
                <a:cs typeface="Courier New" panose="02070309020205020404" pitchFamily="49" charset="0"/>
              </a:rPr>
              <a:t>());</a:t>
            </a:r>
          </a:p>
          <a:p>
            <a:pPr algn="l"/>
            <a:r>
              <a:rPr lang="en-US" altLang="zh-CN" b="0" dirty="0">
                <a:latin typeface="Courier New" panose="02070309020205020404" pitchFamily="49" charset="0"/>
                <a:cs typeface="Courier New" panose="02070309020205020404" pitchFamily="49" charset="0"/>
              </a:rPr>
              <a:t>  return 0;</a:t>
            </a:r>
          </a:p>
          <a:p>
            <a:pPr algn="l"/>
            <a:r>
              <a:rPr lang="en-US" altLang="zh-CN" b="0" dirty="0">
                <a:latin typeface="Courier New" panose="02070309020205020404" pitchFamily="49" charset="0"/>
                <a:cs typeface="Courier New" panose="02070309020205020404" pitchFamily="49" charset="0"/>
              </a:rPr>
              <a:t>}</a:t>
            </a:r>
          </a:p>
          <a:p>
            <a:pPr algn="l"/>
            <a:endParaRPr lang="zh-CN" altLang="en-US" b="0" dirty="0">
              <a:latin typeface="Courier New" panose="02070309020205020404" pitchFamily="49" charset="0"/>
              <a:cs typeface="Courier New" panose="02070309020205020404" pitchFamily="49" charset="0"/>
            </a:endParaRPr>
          </a:p>
        </p:txBody>
      </p:sp>
      <p:sp>
        <p:nvSpPr>
          <p:cNvPr id="6" name="文本框 5">
            <a:extLst>
              <a:ext uri="{FF2B5EF4-FFF2-40B4-BE49-F238E27FC236}">
                <a16:creationId xmlns:a16="http://schemas.microsoft.com/office/drawing/2014/main" id="{C0DD695A-CD09-4E54-AC23-8C954213304B}"/>
              </a:ext>
            </a:extLst>
          </p:cNvPr>
          <p:cNvSpPr txBox="1"/>
          <p:nvPr/>
        </p:nvSpPr>
        <p:spPr>
          <a:xfrm>
            <a:off x="1981200" y="5562600"/>
            <a:ext cx="3962400" cy="461665"/>
          </a:xfrm>
          <a:prstGeom prst="rect">
            <a:avLst/>
          </a:prstGeom>
          <a:noFill/>
        </p:spPr>
        <p:txBody>
          <a:bodyPr wrap="square" rtlCol="0">
            <a:spAutoFit/>
          </a:bodyPr>
          <a:lstStyle/>
          <a:p>
            <a:r>
              <a:rPr lang="en-US" altLang="zh-CN" sz="2400" b="0" dirty="0" err="1"/>
              <a:t>gcc</a:t>
            </a:r>
            <a:r>
              <a:rPr lang="en-US" altLang="zh-CN" sz="2400" b="0" dirty="0"/>
              <a:t> -</a:t>
            </a:r>
            <a:r>
              <a:rPr lang="en-US" altLang="zh-CN" sz="2400" b="0" dirty="0" err="1"/>
              <a:t>fPIE</a:t>
            </a:r>
            <a:r>
              <a:rPr lang="en-US" altLang="zh-CN" sz="2400" b="0" dirty="0"/>
              <a:t> </a:t>
            </a:r>
            <a:endParaRPr lang="zh-CN" altLang="en-US" sz="2400" b="0" dirty="0"/>
          </a:p>
        </p:txBody>
      </p:sp>
      <p:sp>
        <p:nvSpPr>
          <p:cNvPr id="7" name="矩形 6">
            <a:extLst>
              <a:ext uri="{FF2B5EF4-FFF2-40B4-BE49-F238E27FC236}">
                <a16:creationId xmlns:a16="http://schemas.microsoft.com/office/drawing/2014/main" id="{9B0EBB5B-538C-4C91-AE44-27D4B75C1ACE}"/>
              </a:ext>
            </a:extLst>
          </p:cNvPr>
          <p:cNvSpPr/>
          <p:nvPr/>
        </p:nvSpPr>
        <p:spPr>
          <a:xfrm>
            <a:off x="1039091" y="6390896"/>
            <a:ext cx="7391400" cy="307777"/>
          </a:xfrm>
          <a:prstGeom prst="rect">
            <a:avLst/>
          </a:prstGeom>
        </p:spPr>
        <p:txBody>
          <a:bodyPr wrap="square">
            <a:spAutoFit/>
          </a:bodyPr>
          <a:lstStyle/>
          <a:p>
            <a:r>
              <a:rPr lang="en-US" altLang="zh-CN" sz="1400" b="0" dirty="0">
                <a:latin typeface="Courier New" panose="02070309020205020404" pitchFamily="49" charset="0"/>
                <a:cs typeface="Courier New" panose="02070309020205020404" pitchFamily="49" charset="0"/>
              </a:rPr>
              <a:t>http://www.openbsd.org/papers/nycbsdcon08-pie/mgp00001.html</a:t>
            </a:r>
            <a:endParaRPr lang="zh-CN" altLang="en-US" sz="1400"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1164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28650" y="685800"/>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zh-CN" altLang="en-US" dirty="0">
                <a:latin typeface="Calibri" charset="0"/>
                <a:ea typeface="Calibri" charset="0"/>
                <a:cs typeface="Calibri" charset="0"/>
                <a:sym typeface="Arial"/>
              </a:rPr>
              <a:t>绕过</a:t>
            </a:r>
            <a:r>
              <a:rPr lang="en-US" altLang="zh-CN" dirty="0">
                <a:latin typeface="Calibri" charset="0"/>
                <a:ea typeface="Calibri" charset="0"/>
                <a:cs typeface="Calibri" charset="0"/>
                <a:sym typeface="Arial"/>
              </a:rPr>
              <a:t> </a:t>
            </a:r>
            <a:r>
              <a:rPr lang="en-US" dirty="0">
                <a:latin typeface="Calibri" charset="0"/>
                <a:ea typeface="Calibri" charset="0"/>
                <a:cs typeface="Calibri" charset="0"/>
                <a:sym typeface="Arial"/>
              </a:rPr>
              <a:t>ASLR</a:t>
            </a:r>
          </a:p>
        </p:txBody>
      </p:sp>
      <p:sp>
        <p:nvSpPr>
          <p:cNvPr id="3" name="内容占位符 2">
            <a:extLst>
              <a:ext uri="{FF2B5EF4-FFF2-40B4-BE49-F238E27FC236}">
                <a16:creationId xmlns:a16="http://schemas.microsoft.com/office/drawing/2014/main" id="{A4C93673-3458-4877-9133-988D58798AC6}"/>
              </a:ext>
            </a:extLst>
          </p:cNvPr>
          <p:cNvSpPr>
            <a:spLocks noGrp="1"/>
          </p:cNvSpPr>
          <p:nvPr>
            <p:ph idx="1"/>
          </p:nvPr>
        </p:nvSpPr>
        <p:spPr>
          <a:xfrm>
            <a:off x="685800" y="1832475"/>
            <a:ext cx="7772400" cy="4495800"/>
          </a:xfrm>
        </p:spPr>
        <p:txBody>
          <a:bodyPr/>
          <a:lstStyle/>
          <a:p>
            <a:pPr>
              <a:lnSpc>
                <a:spcPct val="125000"/>
              </a:lnSpc>
            </a:pPr>
            <a:r>
              <a:rPr lang="en-US" altLang="zh-CN" dirty="0"/>
              <a:t>Brute force</a:t>
            </a:r>
          </a:p>
          <a:p>
            <a:pPr>
              <a:lnSpc>
                <a:spcPct val="125000"/>
              </a:lnSpc>
            </a:pPr>
            <a:r>
              <a:rPr lang="zh-CN" altLang="en-US" dirty="0"/>
              <a:t>内存泄露，</a:t>
            </a:r>
            <a:r>
              <a:rPr lang="en-US" altLang="zh-CN" dirty="0"/>
              <a:t>GOT/PLT</a:t>
            </a:r>
            <a:endParaRPr lang="zh-CN" altLang="en-US" dirty="0"/>
          </a:p>
        </p:txBody>
      </p:sp>
      <p:sp>
        <p:nvSpPr>
          <p:cNvPr id="2" name="灯片编号占位符 1">
            <a:extLst>
              <a:ext uri="{FF2B5EF4-FFF2-40B4-BE49-F238E27FC236}">
                <a16:creationId xmlns:a16="http://schemas.microsoft.com/office/drawing/2014/main" id="{89A53FAF-9A27-4580-9D2D-443751B4F497}"/>
              </a:ext>
            </a:extLst>
          </p:cNvPr>
          <p:cNvSpPr>
            <a:spLocks noGrp="1"/>
          </p:cNvSpPr>
          <p:nvPr>
            <p:ph type="sldNum" sz="quarter" idx="10"/>
          </p:nvPr>
        </p:nvSpPr>
        <p:spPr/>
        <p:txBody>
          <a:bodyPr/>
          <a:lstStyle/>
          <a:p>
            <a:pPr>
              <a:defRPr/>
            </a:pPr>
            <a:fld id="{C9D1E93E-F34F-496D-BF1C-D8229D0E4D84}" type="slidenum">
              <a:rPr lang="en-US" smtClean="0"/>
              <a:pPr>
                <a:defRPr/>
              </a:pPr>
              <a:t>59</a:t>
            </a:fld>
            <a:endParaRPr lang="en-US"/>
          </a:p>
        </p:txBody>
      </p:sp>
    </p:spTree>
    <p:extLst>
      <p:ext uri="{BB962C8B-B14F-4D97-AF65-F5344CB8AC3E}">
        <p14:creationId xmlns:p14="http://schemas.microsoft.com/office/powerpoint/2010/main" val="2531197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a:cs typeface="Calibri" pitchFamily="34" charset="0"/>
              </a:rPr>
              <a:t>栈帧</a:t>
            </a:r>
            <a:endParaRPr lang="en-US" dirty="0">
              <a:cs typeface="Calibri" pitchFamily="34" charset="0"/>
            </a:endParaRPr>
          </a:p>
        </p:txBody>
      </p:sp>
      <p:sp>
        <p:nvSpPr>
          <p:cNvPr id="13315" name="Rectangle 3"/>
          <p:cNvSpPr>
            <a:spLocks noChangeArrowheads="1"/>
          </p:cNvSpPr>
          <p:nvPr/>
        </p:nvSpPr>
        <p:spPr bwMode="auto">
          <a:xfrm>
            <a:off x="2497138" y="2162175"/>
            <a:ext cx="3505200" cy="12192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dirty="0">
                <a:solidFill>
                  <a:schemeClr val="tx2"/>
                </a:solidFill>
                <a:latin typeface="Calibri" pitchFamily="34" charset="0"/>
                <a:cs typeface="Calibri" pitchFamily="34" charset="0"/>
              </a:rPr>
              <a:t>parameters</a:t>
            </a:r>
          </a:p>
        </p:txBody>
      </p:sp>
      <p:sp>
        <p:nvSpPr>
          <p:cNvPr id="13316" name="Rectangle 4"/>
          <p:cNvSpPr>
            <a:spLocks noChangeArrowheads="1"/>
          </p:cNvSpPr>
          <p:nvPr/>
        </p:nvSpPr>
        <p:spPr bwMode="auto">
          <a:xfrm>
            <a:off x="2497138" y="3457575"/>
            <a:ext cx="3505200" cy="4572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dirty="0">
                <a:solidFill>
                  <a:schemeClr val="tx2"/>
                </a:solidFill>
                <a:latin typeface="Calibri" pitchFamily="34" charset="0"/>
                <a:cs typeface="Calibri" pitchFamily="34" charset="0"/>
              </a:rPr>
              <a:t>return address</a:t>
            </a:r>
          </a:p>
        </p:txBody>
      </p:sp>
      <p:sp>
        <p:nvSpPr>
          <p:cNvPr id="13317" name="Rectangle 5"/>
          <p:cNvSpPr>
            <a:spLocks noChangeArrowheads="1"/>
          </p:cNvSpPr>
          <p:nvPr/>
        </p:nvSpPr>
        <p:spPr bwMode="auto">
          <a:xfrm>
            <a:off x="2497138" y="3990975"/>
            <a:ext cx="3505200" cy="4572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dirty="0">
                <a:solidFill>
                  <a:schemeClr val="tx2"/>
                </a:solidFill>
                <a:latin typeface="Calibri" pitchFamily="34" charset="0"/>
                <a:cs typeface="Calibri" pitchFamily="34" charset="0"/>
              </a:rPr>
              <a:t>saved frame pointer</a:t>
            </a:r>
          </a:p>
        </p:txBody>
      </p:sp>
      <p:sp>
        <p:nvSpPr>
          <p:cNvPr id="13318" name="Rectangle 6"/>
          <p:cNvSpPr>
            <a:spLocks noChangeArrowheads="1"/>
          </p:cNvSpPr>
          <p:nvPr/>
        </p:nvSpPr>
        <p:spPr bwMode="auto">
          <a:xfrm>
            <a:off x="2497138" y="4524375"/>
            <a:ext cx="3505200" cy="1219200"/>
          </a:xfrm>
          <a:prstGeom prst="rect">
            <a:avLst/>
          </a:prstGeom>
          <a:solidFill>
            <a:schemeClr val="accent1"/>
          </a:solidFill>
          <a:ln w="9525">
            <a:solidFill>
              <a:schemeClr val="tx1"/>
            </a:solidFill>
            <a:miter lim="800000"/>
            <a:headEnd/>
            <a:tailEnd/>
          </a:ln>
        </p:spPr>
        <p:txBody>
          <a:bodyPr wrap="none" anchor="ctr"/>
          <a:lstStyle/>
          <a:p>
            <a:pPr algn="ctr">
              <a:spcBef>
                <a:spcPct val="50000"/>
              </a:spcBef>
            </a:pPr>
            <a:r>
              <a:rPr lang="en-US" sz="2400" dirty="0">
                <a:solidFill>
                  <a:schemeClr val="tx2"/>
                </a:solidFill>
                <a:latin typeface="Calibri" pitchFamily="34" charset="0"/>
                <a:cs typeface="Calibri" pitchFamily="34" charset="0"/>
              </a:rPr>
              <a:t>local variables</a:t>
            </a:r>
          </a:p>
        </p:txBody>
      </p:sp>
      <p:sp>
        <p:nvSpPr>
          <p:cNvPr id="13319" name="Text Box 7"/>
          <p:cNvSpPr txBox="1">
            <a:spLocks noChangeArrowheads="1"/>
          </p:cNvSpPr>
          <p:nvPr/>
        </p:nvSpPr>
        <p:spPr bwMode="auto">
          <a:xfrm>
            <a:off x="987258" y="5486400"/>
            <a:ext cx="49404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a:latin typeface="Calibri" pitchFamily="34" charset="0"/>
                <a:cs typeface="Calibri" pitchFamily="34" charset="0"/>
              </a:rPr>
              <a:t>SP</a:t>
            </a:r>
          </a:p>
        </p:txBody>
      </p:sp>
      <p:sp>
        <p:nvSpPr>
          <p:cNvPr id="13320" name="Line 8"/>
          <p:cNvSpPr>
            <a:spLocks noChangeShapeType="1"/>
          </p:cNvSpPr>
          <p:nvPr/>
        </p:nvSpPr>
        <p:spPr bwMode="auto">
          <a:xfrm>
            <a:off x="1560513" y="5743575"/>
            <a:ext cx="544512" cy="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1" name="Line 9"/>
          <p:cNvSpPr>
            <a:spLocks noChangeShapeType="1"/>
          </p:cNvSpPr>
          <p:nvPr/>
        </p:nvSpPr>
        <p:spPr bwMode="auto">
          <a:xfrm>
            <a:off x="6916738" y="19812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2" name="Line 10"/>
          <p:cNvSpPr>
            <a:spLocks noChangeShapeType="1"/>
          </p:cNvSpPr>
          <p:nvPr/>
        </p:nvSpPr>
        <p:spPr bwMode="auto">
          <a:xfrm>
            <a:off x="2497138" y="23907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3" name="Line 11"/>
          <p:cNvSpPr>
            <a:spLocks noChangeShapeType="1"/>
          </p:cNvSpPr>
          <p:nvPr/>
        </p:nvSpPr>
        <p:spPr bwMode="auto">
          <a:xfrm>
            <a:off x="2497138" y="26193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4" name="Line 12"/>
          <p:cNvSpPr>
            <a:spLocks noChangeShapeType="1"/>
          </p:cNvSpPr>
          <p:nvPr/>
        </p:nvSpPr>
        <p:spPr bwMode="auto">
          <a:xfrm>
            <a:off x="2497138" y="31527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5" name="Line 13"/>
          <p:cNvSpPr>
            <a:spLocks noChangeShapeType="1"/>
          </p:cNvSpPr>
          <p:nvPr/>
        </p:nvSpPr>
        <p:spPr bwMode="auto">
          <a:xfrm>
            <a:off x="2497138" y="47529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6" name="Line 14"/>
          <p:cNvSpPr>
            <a:spLocks noChangeShapeType="1"/>
          </p:cNvSpPr>
          <p:nvPr/>
        </p:nvSpPr>
        <p:spPr bwMode="auto">
          <a:xfrm>
            <a:off x="2497138" y="49815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7" name="Line 15"/>
          <p:cNvSpPr>
            <a:spLocks noChangeShapeType="1"/>
          </p:cNvSpPr>
          <p:nvPr/>
        </p:nvSpPr>
        <p:spPr bwMode="auto">
          <a:xfrm>
            <a:off x="2497138" y="53625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8" name="Line 16"/>
          <p:cNvSpPr>
            <a:spLocks noChangeShapeType="1"/>
          </p:cNvSpPr>
          <p:nvPr/>
        </p:nvSpPr>
        <p:spPr bwMode="auto">
          <a:xfrm>
            <a:off x="2497138" y="5591175"/>
            <a:ext cx="3505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29" name="Rectangle 17"/>
          <p:cNvSpPr>
            <a:spLocks noChangeArrowheads="1"/>
          </p:cNvSpPr>
          <p:nvPr/>
        </p:nvSpPr>
        <p:spPr bwMode="auto">
          <a:xfrm>
            <a:off x="2497138" y="2162175"/>
            <a:ext cx="3505200" cy="3581400"/>
          </a:xfrm>
          <a:prstGeom prst="rect">
            <a:avLst/>
          </a:prstGeom>
          <a:noFill/>
          <a:ln w="571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13330" name="Line 18"/>
          <p:cNvSpPr>
            <a:spLocks noChangeShapeType="1"/>
          </p:cNvSpPr>
          <p:nvPr/>
        </p:nvSpPr>
        <p:spPr bwMode="auto">
          <a:xfrm>
            <a:off x="2192338" y="5743575"/>
            <a:ext cx="40386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31" name="Line 19"/>
          <p:cNvSpPr>
            <a:spLocks noChangeShapeType="1"/>
          </p:cNvSpPr>
          <p:nvPr/>
        </p:nvSpPr>
        <p:spPr bwMode="auto">
          <a:xfrm>
            <a:off x="2192338" y="2133600"/>
            <a:ext cx="40386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Calibri" pitchFamily="34" charset="0"/>
              <a:cs typeface="Calibri" pitchFamily="34" charset="0"/>
            </a:endParaRPr>
          </a:p>
        </p:txBody>
      </p:sp>
      <p:sp>
        <p:nvSpPr>
          <p:cNvPr id="13332" name="Text Box 20"/>
          <p:cNvSpPr txBox="1">
            <a:spLocks noChangeArrowheads="1"/>
          </p:cNvSpPr>
          <p:nvPr/>
        </p:nvSpPr>
        <p:spPr bwMode="auto">
          <a:xfrm>
            <a:off x="7021703" y="3408029"/>
            <a:ext cx="1102931" cy="720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2400" dirty="0">
                <a:latin typeface="Calibri" pitchFamily="34" charset="0"/>
                <a:cs typeface="Calibri" pitchFamily="34" charset="0"/>
              </a:rPr>
              <a:t>Stack</a:t>
            </a:r>
          </a:p>
          <a:p>
            <a:pPr algn="ctr">
              <a:lnSpc>
                <a:spcPct val="20000"/>
              </a:lnSpc>
              <a:spcBef>
                <a:spcPct val="50000"/>
              </a:spcBef>
            </a:pPr>
            <a:r>
              <a:rPr lang="en-US" sz="2400" dirty="0">
                <a:latin typeface="Calibri" pitchFamily="34" charset="0"/>
                <a:cs typeface="Calibri" pitchFamily="34" charset="0"/>
              </a:rPr>
              <a:t>growth</a:t>
            </a:r>
          </a:p>
        </p:txBody>
      </p:sp>
      <p:sp>
        <p:nvSpPr>
          <p:cNvPr id="13333" name="Line 24"/>
          <p:cNvSpPr>
            <a:spLocks noChangeShapeType="1"/>
          </p:cNvSpPr>
          <p:nvPr/>
        </p:nvSpPr>
        <p:spPr bwMode="auto">
          <a:xfrm>
            <a:off x="2497138" y="1600200"/>
            <a:ext cx="0" cy="1019175"/>
          </a:xfrm>
          <a:prstGeom prst="line">
            <a:avLst/>
          </a:prstGeom>
          <a:noFill/>
          <a:ln w="57150">
            <a:solidFill>
              <a:schemeClr val="tx1"/>
            </a:solidFill>
            <a:round/>
            <a:headEnd/>
            <a:tailEnd type="none" w="lg" len="med"/>
          </a:ln>
          <a:extLst>
            <a:ext uri="{909E8E84-426E-40dd-AFC4-6F175D3DCCD1}">
              <a14:hiddenFill xmlns="" xmlns:a14="http://schemas.microsoft.com/office/drawing/2010/main">
                <a:noFill/>
              </a14:hiddenFill>
            </a:ext>
          </a:extLst>
        </p:spPr>
        <p:txBody>
          <a:bodyPr wrap="none"/>
          <a:lstStyle/>
          <a:p>
            <a:endParaRPr lang="en-US">
              <a:latin typeface="Calibri" pitchFamily="34" charset="0"/>
              <a:cs typeface="Calibri" pitchFamily="34" charset="0"/>
            </a:endParaRPr>
          </a:p>
        </p:txBody>
      </p:sp>
      <p:sp>
        <p:nvSpPr>
          <p:cNvPr id="13334" name="Line 25"/>
          <p:cNvSpPr>
            <a:spLocks noChangeShapeType="1"/>
          </p:cNvSpPr>
          <p:nvPr/>
        </p:nvSpPr>
        <p:spPr bwMode="auto">
          <a:xfrm>
            <a:off x="5996967" y="1600200"/>
            <a:ext cx="0" cy="1019175"/>
          </a:xfrm>
          <a:prstGeom prst="line">
            <a:avLst/>
          </a:prstGeom>
          <a:noFill/>
          <a:ln w="57150">
            <a:solidFill>
              <a:schemeClr val="tx1"/>
            </a:solidFill>
            <a:round/>
            <a:headEnd/>
            <a:tailEnd type="none" w="lg" len="med"/>
          </a:ln>
          <a:extLst>
            <a:ext uri="{909E8E84-426E-40dd-AFC4-6F175D3DCCD1}">
              <a14:hiddenFill xmlns="" xmlns:a14="http://schemas.microsoft.com/office/drawing/2010/main">
                <a:noFill/>
              </a14:hiddenFill>
            </a:ext>
          </a:extLst>
        </p:spPr>
        <p:txBody>
          <a:bodyPr wrap="none"/>
          <a:lstStyle/>
          <a:p>
            <a:endParaRPr lang="en-US">
              <a:latin typeface="Calibri" pitchFamily="34" charset="0"/>
              <a:cs typeface="Calibri" pitchFamily="34" charset="0"/>
            </a:endParaRPr>
          </a:p>
        </p:txBody>
      </p:sp>
      <p:sp>
        <p:nvSpPr>
          <p:cNvPr id="13335" name="Line 26"/>
          <p:cNvSpPr>
            <a:spLocks noChangeShapeType="1"/>
          </p:cNvSpPr>
          <p:nvPr/>
        </p:nvSpPr>
        <p:spPr bwMode="auto">
          <a:xfrm>
            <a:off x="2491767" y="5305425"/>
            <a:ext cx="0" cy="1019175"/>
          </a:xfrm>
          <a:prstGeom prst="line">
            <a:avLst/>
          </a:prstGeom>
          <a:noFill/>
          <a:ln w="57150">
            <a:solidFill>
              <a:schemeClr val="tx1"/>
            </a:solidFill>
            <a:round/>
            <a:headEnd/>
            <a:tailEnd type="none" w="lg" len="med"/>
          </a:ln>
          <a:extLst>
            <a:ext uri="{909E8E84-426E-40dd-AFC4-6F175D3DCCD1}">
              <a14:hiddenFill xmlns="" xmlns:a14="http://schemas.microsoft.com/office/drawing/2010/main">
                <a:noFill/>
              </a14:hiddenFill>
            </a:ext>
          </a:extLst>
        </p:spPr>
        <p:txBody>
          <a:bodyPr wrap="none"/>
          <a:lstStyle/>
          <a:p>
            <a:endParaRPr lang="en-US">
              <a:latin typeface="Calibri" pitchFamily="34" charset="0"/>
              <a:cs typeface="Calibri" pitchFamily="34" charset="0"/>
            </a:endParaRPr>
          </a:p>
        </p:txBody>
      </p:sp>
      <p:sp>
        <p:nvSpPr>
          <p:cNvPr id="13336" name="Line 27"/>
          <p:cNvSpPr>
            <a:spLocks noChangeShapeType="1"/>
          </p:cNvSpPr>
          <p:nvPr/>
        </p:nvSpPr>
        <p:spPr bwMode="auto">
          <a:xfrm>
            <a:off x="5996967" y="5305425"/>
            <a:ext cx="0" cy="1019175"/>
          </a:xfrm>
          <a:prstGeom prst="line">
            <a:avLst/>
          </a:prstGeom>
          <a:noFill/>
          <a:ln w="57150">
            <a:solidFill>
              <a:schemeClr val="tx1"/>
            </a:solidFill>
            <a:round/>
            <a:headEnd/>
            <a:tailEnd type="none" w="lg" len="med"/>
          </a:ln>
          <a:extLst>
            <a:ext uri="{909E8E84-426E-40dd-AFC4-6F175D3DCCD1}">
              <a14:hiddenFill xmlns="" xmlns:a14="http://schemas.microsoft.com/office/drawing/2010/main">
                <a:noFill/>
              </a14:hiddenFill>
            </a:ext>
          </a:extLst>
        </p:spPr>
        <p:txBody>
          <a:bodyPr wrap="none"/>
          <a:lstStyle/>
          <a:p>
            <a:endParaRPr lang="en-US">
              <a:latin typeface="Calibri" pitchFamily="34" charset="0"/>
              <a:cs typeface="Calibri" pitchFamily="34" charset="0"/>
            </a:endParaRPr>
          </a:p>
        </p:txBody>
      </p:sp>
      <p:sp>
        <p:nvSpPr>
          <p:cNvPr id="25" name="Text Box 20"/>
          <p:cNvSpPr txBox="1">
            <a:spLocks noChangeArrowheads="1"/>
          </p:cNvSpPr>
          <p:nvPr/>
        </p:nvSpPr>
        <p:spPr bwMode="auto">
          <a:xfrm>
            <a:off x="6934200" y="5646003"/>
            <a:ext cx="102874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dirty="0">
                <a:latin typeface="Calibri" pitchFamily="34" charset="0"/>
                <a:cs typeface="Calibri" pitchFamily="34" charset="0"/>
              </a:rPr>
              <a:t>Smaller</a:t>
            </a:r>
            <a:br>
              <a:rPr lang="en-US" sz="1600" dirty="0">
                <a:latin typeface="Calibri" pitchFamily="34" charset="0"/>
                <a:cs typeface="Calibri" pitchFamily="34" charset="0"/>
              </a:rPr>
            </a:br>
            <a:r>
              <a:rPr lang="en-US" sz="1600" dirty="0">
                <a:latin typeface="Calibri" pitchFamily="34" charset="0"/>
                <a:cs typeface="Calibri" pitchFamily="34" charset="0"/>
              </a:rPr>
              <a:t>memory</a:t>
            </a:r>
            <a:br>
              <a:rPr lang="en-US" sz="1600" dirty="0">
                <a:latin typeface="Calibri" pitchFamily="34" charset="0"/>
                <a:cs typeface="Calibri" pitchFamily="34" charset="0"/>
              </a:rPr>
            </a:br>
            <a:r>
              <a:rPr lang="en-US" sz="1600" dirty="0">
                <a:latin typeface="Calibri" pitchFamily="34" charset="0"/>
                <a:cs typeface="Calibri" pitchFamily="34" charset="0"/>
              </a:rPr>
              <a:t>addresses</a:t>
            </a:r>
          </a:p>
        </p:txBody>
      </p:sp>
      <p:sp>
        <p:nvSpPr>
          <p:cNvPr id="26" name="Text Box 20"/>
          <p:cNvSpPr txBox="1">
            <a:spLocks noChangeArrowheads="1"/>
          </p:cNvSpPr>
          <p:nvPr/>
        </p:nvSpPr>
        <p:spPr bwMode="auto">
          <a:xfrm>
            <a:off x="6944074" y="1301891"/>
            <a:ext cx="102874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US" sz="1600" dirty="0">
                <a:latin typeface="Calibri" pitchFamily="34" charset="0"/>
                <a:cs typeface="Calibri" pitchFamily="34" charset="0"/>
              </a:rPr>
              <a:t>Larger</a:t>
            </a:r>
            <a:br>
              <a:rPr lang="en-US" sz="1600" dirty="0">
                <a:latin typeface="Calibri" pitchFamily="34" charset="0"/>
                <a:cs typeface="Calibri" pitchFamily="34" charset="0"/>
              </a:rPr>
            </a:br>
            <a:r>
              <a:rPr lang="en-US" sz="1600" dirty="0">
                <a:latin typeface="Calibri" pitchFamily="34" charset="0"/>
                <a:cs typeface="Calibri" pitchFamily="34" charset="0"/>
              </a:rPr>
              <a:t>memory</a:t>
            </a:r>
            <a:br>
              <a:rPr lang="en-US" sz="1600" dirty="0">
                <a:latin typeface="Calibri" pitchFamily="34" charset="0"/>
                <a:cs typeface="Calibri" pitchFamily="34" charset="0"/>
              </a:rPr>
            </a:br>
            <a:r>
              <a:rPr lang="en-US" sz="1600" dirty="0">
                <a:latin typeface="Calibri" pitchFamily="34" charset="0"/>
                <a:cs typeface="Calibri" pitchFamily="34" charset="0"/>
              </a:rPr>
              <a:t>addresses</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6</a:t>
            </a:fld>
            <a:endParaRPr lang="en-US"/>
          </a:p>
        </p:txBody>
      </p:sp>
    </p:spTree>
    <p:extLst>
      <p:ext uri="{BB962C8B-B14F-4D97-AF65-F5344CB8AC3E}">
        <p14:creationId xmlns:p14="http://schemas.microsoft.com/office/powerpoint/2010/main" val="1561530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67556" y="838200"/>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altLang="zh-CN" dirty="0">
                <a:latin typeface="Calibri" charset="0"/>
                <a:ea typeface="Calibri" charset="0"/>
                <a:cs typeface="Calibri" charset="0"/>
                <a:sym typeface="Arial"/>
              </a:rPr>
              <a:t>Brute force</a:t>
            </a:r>
            <a:r>
              <a:rPr lang="zh-CN" altLang="en-US" dirty="0">
                <a:latin typeface="Calibri" charset="0"/>
                <a:ea typeface="Calibri" charset="0"/>
                <a:cs typeface="Calibri" charset="0"/>
                <a:sym typeface="Arial"/>
              </a:rPr>
              <a:t>问题</a:t>
            </a:r>
            <a:endParaRPr lang="en-US" dirty="0">
              <a:latin typeface="Calibri" charset="0"/>
              <a:ea typeface="Calibri" charset="0"/>
              <a:cs typeface="Calibri" charset="0"/>
              <a:sym typeface="Arial"/>
            </a:endParaRPr>
          </a:p>
        </p:txBody>
      </p:sp>
      <p:sp>
        <p:nvSpPr>
          <p:cNvPr id="306" name="Shape 306"/>
          <p:cNvSpPr txBox="1">
            <a:spLocks noGrp="1"/>
          </p:cNvSpPr>
          <p:nvPr>
            <p:ph type="body" idx="1"/>
          </p:nvPr>
        </p:nvSpPr>
        <p:spPr>
          <a:xfrm>
            <a:off x="1295400" y="2133600"/>
            <a:ext cx="7590056" cy="3498750"/>
          </a:xfrm>
          <a:prstGeom prst="rect">
            <a:avLst/>
          </a:prstGeom>
        </p:spPr>
        <p:txBody>
          <a:bodyPr vert="horz" wrap="square" lIns="68569" tIns="68569" rIns="68569" bIns="68569" numCol="1" anchor="t" anchorCtr="0" compatLnSpc="1">
            <a:prstTxWarp prst="textNoShape">
              <a:avLst/>
            </a:prstTxWarp>
            <a:noAutofit/>
          </a:bodyPr>
          <a:lstStyle/>
          <a:p>
            <a:pPr marL="0" indent="-52388">
              <a:lnSpc>
                <a:spcPct val="115000"/>
              </a:lnSpc>
              <a:spcBef>
                <a:spcPts val="0"/>
              </a:spcBef>
              <a:buClr>
                <a:schemeClr val="dk1"/>
              </a:buClr>
              <a:buSzPts val="1100"/>
              <a:buNone/>
            </a:pPr>
            <a:r>
              <a:rPr lang="en-US" altLang="zh-CN" sz="2200" b="0" dirty="0">
                <a:latin typeface="Courier New"/>
                <a:ea typeface="Courier New"/>
                <a:cs typeface="Courier New"/>
                <a:sym typeface="Courier New"/>
              </a:rPr>
              <a:t>32</a:t>
            </a:r>
            <a:r>
              <a:rPr lang="zh-CN" altLang="en-US" sz="2200" b="0" dirty="0">
                <a:latin typeface="Courier New"/>
                <a:ea typeface="Courier New"/>
                <a:cs typeface="Courier New"/>
                <a:sym typeface="Courier New"/>
              </a:rPr>
              <a:t>位</a:t>
            </a:r>
            <a:r>
              <a:rPr lang="en-US" altLang="zh-CN" sz="2200" b="0" dirty="0">
                <a:latin typeface="Courier New"/>
                <a:ea typeface="Courier New"/>
                <a:cs typeface="Courier New"/>
                <a:sym typeface="Courier New"/>
              </a:rPr>
              <a:t>Linux</a:t>
            </a:r>
            <a:r>
              <a:rPr lang="zh-CN" altLang="en-US" sz="2200" b="0" dirty="0">
                <a:latin typeface="Courier New"/>
                <a:ea typeface="Courier New"/>
                <a:cs typeface="Courier New"/>
                <a:sym typeface="Courier New"/>
              </a:rPr>
              <a:t>系统：</a:t>
            </a:r>
          </a:p>
          <a:p>
            <a:pPr marL="0" indent="-52388">
              <a:lnSpc>
                <a:spcPct val="115000"/>
              </a:lnSpc>
              <a:spcBef>
                <a:spcPts val="0"/>
              </a:spcBef>
              <a:buClr>
                <a:schemeClr val="dk1"/>
              </a:buClr>
              <a:buSzPts val="1100"/>
              <a:buNone/>
            </a:pPr>
            <a:r>
              <a:rPr lang="zh-CN" altLang="en-US" sz="2200" b="0" dirty="0">
                <a:latin typeface="Courier New"/>
                <a:ea typeface="Courier New"/>
                <a:cs typeface="Courier New"/>
                <a:sym typeface="Courier New"/>
              </a:rPr>
              <a:t>栈，</a:t>
            </a:r>
            <a:r>
              <a:rPr lang="en-US" altLang="zh-CN" sz="2200" b="0" dirty="0">
                <a:latin typeface="Courier New"/>
                <a:ea typeface="Courier New"/>
                <a:cs typeface="Courier New"/>
                <a:sym typeface="Courier New"/>
              </a:rPr>
              <a:t>19 bits</a:t>
            </a:r>
            <a:r>
              <a:rPr lang="zh-CN" altLang="en-US" sz="2200" b="0" dirty="0">
                <a:latin typeface="Courier New"/>
                <a:ea typeface="Courier New"/>
                <a:cs typeface="Courier New"/>
                <a:sym typeface="Courier New"/>
              </a:rPr>
              <a:t>，地址空间</a:t>
            </a:r>
            <a:r>
              <a:rPr lang="en-US" altLang="zh-CN" sz="2200" b="0" dirty="0">
                <a:latin typeface="Courier New"/>
                <a:ea typeface="Courier New"/>
                <a:cs typeface="Courier New"/>
                <a:sym typeface="Courier New"/>
              </a:rPr>
              <a:t>2</a:t>
            </a:r>
            <a:r>
              <a:rPr lang="en-US" altLang="zh-CN" sz="2200" b="0" baseline="30000" dirty="0">
                <a:latin typeface="Courier New"/>
                <a:ea typeface="Courier New"/>
                <a:cs typeface="Courier New"/>
                <a:sym typeface="Courier New"/>
              </a:rPr>
              <a:t>19</a:t>
            </a:r>
            <a:r>
              <a:rPr lang="zh-CN" altLang="en-US" sz="2200" b="0" dirty="0">
                <a:latin typeface="Courier New"/>
                <a:ea typeface="Courier New"/>
                <a:cs typeface="Courier New"/>
                <a:sym typeface="Courier New"/>
              </a:rPr>
              <a:t> </a:t>
            </a:r>
            <a:r>
              <a:rPr lang="en-US" altLang="zh-CN" sz="2200" b="0" dirty="0">
                <a:latin typeface="Courier New"/>
                <a:ea typeface="Courier New"/>
                <a:cs typeface="Courier New"/>
                <a:sym typeface="Courier New"/>
              </a:rPr>
              <a:t>=</a:t>
            </a:r>
            <a:r>
              <a:rPr lang="zh-CN" altLang="en-US" sz="2200" b="0" dirty="0">
                <a:latin typeface="Courier New"/>
                <a:ea typeface="Courier New"/>
                <a:cs typeface="Courier New"/>
                <a:sym typeface="Courier New"/>
              </a:rPr>
              <a:t> </a:t>
            </a:r>
            <a:r>
              <a:rPr lang="en-US" altLang="zh-CN" sz="2200" b="0" dirty="0">
                <a:latin typeface="Courier New"/>
                <a:ea typeface="Courier New"/>
                <a:cs typeface="Courier New"/>
                <a:sym typeface="Courier New"/>
              </a:rPr>
              <a:t>524288</a:t>
            </a:r>
            <a:endParaRPr lang="zh-CN" altLang="en-US" sz="2200" b="0" dirty="0">
              <a:latin typeface="Courier New"/>
              <a:ea typeface="Courier New"/>
              <a:cs typeface="Courier New"/>
              <a:sym typeface="Courier New"/>
            </a:endParaRPr>
          </a:p>
          <a:p>
            <a:pPr marL="0" indent="-52388">
              <a:lnSpc>
                <a:spcPct val="115000"/>
              </a:lnSpc>
              <a:spcBef>
                <a:spcPts val="0"/>
              </a:spcBef>
              <a:buClr>
                <a:schemeClr val="dk1"/>
              </a:buClr>
              <a:buSzPts val="1100"/>
              <a:buNone/>
            </a:pPr>
            <a:r>
              <a:rPr lang="en-US" altLang="zh-CN" sz="2200" b="0" dirty="0">
                <a:latin typeface="Courier New"/>
                <a:ea typeface="Courier New"/>
                <a:cs typeface="Courier New"/>
                <a:sym typeface="Courier New"/>
              </a:rPr>
              <a:t>Brute</a:t>
            </a:r>
            <a:r>
              <a:rPr lang="zh-CN" altLang="en-US" sz="2200" b="0" dirty="0">
                <a:latin typeface="Courier New"/>
                <a:ea typeface="Courier New"/>
                <a:cs typeface="Courier New"/>
                <a:sym typeface="Courier New"/>
              </a:rPr>
              <a:t> </a:t>
            </a:r>
            <a:r>
              <a:rPr lang="en-US" altLang="zh-CN" sz="2200" b="0" dirty="0">
                <a:latin typeface="Courier New"/>
                <a:ea typeface="Courier New"/>
                <a:cs typeface="Courier New"/>
                <a:sym typeface="Courier New"/>
              </a:rPr>
              <a:t>force</a:t>
            </a:r>
            <a:r>
              <a:rPr lang="zh-CN" altLang="en-US" sz="2200" b="0" dirty="0">
                <a:latin typeface="Courier New"/>
                <a:ea typeface="Courier New"/>
                <a:cs typeface="Courier New"/>
                <a:sym typeface="Courier New"/>
              </a:rPr>
              <a:t>方法</a:t>
            </a:r>
            <a:endParaRPr lang="en-US" altLang="zh-CN" sz="2200" b="0" dirty="0">
              <a:latin typeface="Courier New"/>
              <a:ea typeface="Courier New"/>
              <a:cs typeface="Courier New"/>
              <a:sym typeface="Courier New"/>
            </a:endParaRPr>
          </a:p>
          <a:p>
            <a:pPr marL="0" indent="-52388">
              <a:lnSpc>
                <a:spcPct val="115000"/>
              </a:lnSpc>
              <a:spcBef>
                <a:spcPts val="0"/>
              </a:spcBef>
              <a:buClr>
                <a:schemeClr val="dk1"/>
              </a:buClr>
              <a:buSzPts val="1100"/>
              <a:buNone/>
            </a:pPr>
            <a:endParaRPr lang="en-US" sz="1800" b="0" dirty="0">
              <a:latin typeface="Courier New"/>
              <a:ea typeface="Courier New"/>
              <a:cs typeface="Courier New"/>
              <a:sym typeface="Courier New"/>
            </a:endParaRPr>
          </a:p>
          <a:p>
            <a:pPr marL="0" indent="-52388">
              <a:lnSpc>
                <a:spcPct val="115000"/>
              </a:lnSpc>
              <a:spcBef>
                <a:spcPts val="0"/>
              </a:spcBef>
              <a:buClr>
                <a:schemeClr val="dk1"/>
              </a:buClr>
              <a:buSzPts val="1100"/>
              <a:buNone/>
            </a:pPr>
            <a:endParaRPr sz="1800" b="0" dirty="0">
              <a:latin typeface="Courier New"/>
              <a:ea typeface="Courier New"/>
              <a:cs typeface="Courier New"/>
              <a:sym typeface="Courier New"/>
            </a:endParaRPr>
          </a:p>
          <a:p>
            <a:pPr marL="0" indent="-52388">
              <a:lnSpc>
                <a:spcPct val="115000"/>
              </a:lnSpc>
              <a:spcBef>
                <a:spcPts val="0"/>
              </a:spcBef>
              <a:buClr>
                <a:schemeClr val="dk1"/>
              </a:buClr>
              <a:buSzPts val="1100"/>
              <a:buNone/>
            </a:pPr>
            <a:endParaRPr sz="1800" b="0" dirty="0"/>
          </a:p>
          <a:p>
            <a:pPr marL="0" indent="-52388">
              <a:lnSpc>
                <a:spcPct val="115000"/>
              </a:lnSpc>
              <a:spcBef>
                <a:spcPts val="0"/>
              </a:spcBef>
              <a:buClr>
                <a:schemeClr val="dk1"/>
              </a:buClr>
              <a:buSzPts val="1100"/>
              <a:buNone/>
            </a:pPr>
            <a:r>
              <a:rPr lang="en-US" sz="1800" b="0" dirty="0">
                <a:latin typeface="Courier New"/>
                <a:ea typeface="Courier New"/>
                <a:cs typeface="Courier New"/>
                <a:sym typeface="Courier New"/>
              </a:rPr>
              <a:t>	</a:t>
            </a:r>
          </a:p>
          <a:p>
            <a:pPr marL="171450" indent="-38100">
              <a:spcBef>
                <a:spcPts val="0"/>
              </a:spcBef>
              <a:buNone/>
            </a:pPr>
            <a:endParaRPr b="0" dirty="0"/>
          </a:p>
        </p:txBody>
      </p:sp>
      <p:sp>
        <p:nvSpPr>
          <p:cNvPr id="2" name="灯片编号占位符 1">
            <a:extLst>
              <a:ext uri="{FF2B5EF4-FFF2-40B4-BE49-F238E27FC236}">
                <a16:creationId xmlns:a16="http://schemas.microsoft.com/office/drawing/2014/main" id="{F90CB4B9-1893-4735-84FE-D9AAC42AC936}"/>
              </a:ext>
            </a:extLst>
          </p:cNvPr>
          <p:cNvSpPr>
            <a:spLocks noGrp="1"/>
          </p:cNvSpPr>
          <p:nvPr>
            <p:ph type="sldNum" sz="quarter" idx="10"/>
          </p:nvPr>
        </p:nvSpPr>
        <p:spPr/>
        <p:txBody>
          <a:bodyPr/>
          <a:lstStyle/>
          <a:p>
            <a:pPr>
              <a:defRPr/>
            </a:pPr>
            <a:fld id="{C9D1E93E-F34F-496D-BF1C-D8229D0E4D84}" type="slidenum">
              <a:rPr lang="en-US" smtClean="0"/>
              <a:pPr>
                <a:defRPr/>
              </a:pPr>
              <a:t>60</a:t>
            </a:fld>
            <a:endParaRPr lang="en-US"/>
          </a:p>
        </p:txBody>
      </p:sp>
    </p:spTree>
    <p:extLst>
      <p:ext uri="{BB962C8B-B14F-4D97-AF65-F5344CB8AC3E}">
        <p14:creationId xmlns:p14="http://schemas.microsoft.com/office/powerpoint/2010/main" val="537697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67556" y="838200"/>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altLang="zh-CN" dirty="0">
                <a:latin typeface="Calibri" charset="0"/>
                <a:ea typeface="Calibri" charset="0"/>
                <a:cs typeface="Calibri" charset="0"/>
                <a:sym typeface="Arial"/>
              </a:rPr>
              <a:t>Brute force</a:t>
            </a:r>
            <a:endParaRPr lang="en-US" dirty="0">
              <a:latin typeface="Calibri" charset="0"/>
              <a:ea typeface="Calibri" charset="0"/>
              <a:cs typeface="Calibri" charset="0"/>
              <a:sym typeface="Arial"/>
            </a:endParaRPr>
          </a:p>
        </p:txBody>
      </p:sp>
      <p:sp>
        <p:nvSpPr>
          <p:cNvPr id="306" name="Shape 306"/>
          <p:cNvSpPr txBox="1">
            <a:spLocks noGrp="1"/>
          </p:cNvSpPr>
          <p:nvPr>
            <p:ph type="body" idx="1"/>
          </p:nvPr>
        </p:nvSpPr>
        <p:spPr>
          <a:xfrm>
            <a:off x="336356" y="2226469"/>
            <a:ext cx="8549100" cy="3498750"/>
          </a:xfrm>
          <a:prstGeom prst="rect">
            <a:avLst/>
          </a:prstGeom>
        </p:spPr>
        <p:txBody>
          <a:bodyPr vert="horz" wrap="square" lIns="68569" tIns="68569" rIns="68569" bIns="68569" numCol="1" anchor="t" anchorCtr="0" compatLnSpc="1">
            <a:prstTxWarp prst="textNoShape">
              <a:avLst/>
            </a:prstTxWarp>
            <a:noAutofit/>
          </a:bodyPr>
          <a:lstStyle/>
          <a:p>
            <a:pPr marL="0" indent="-52388">
              <a:lnSpc>
                <a:spcPct val="115000"/>
              </a:lnSpc>
              <a:spcBef>
                <a:spcPts val="0"/>
              </a:spcBef>
              <a:buClr>
                <a:schemeClr val="dk1"/>
              </a:buClr>
              <a:buSzPts val="1100"/>
              <a:buNone/>
            </a:pPr>
            <a:r>
              <a:rPr lang="en-US" sz="1800" b="0" dirty="0">
                <a:latin typeface="Arial"/>
                <a:ea typeface="Arial"/>
                <a:cs typeface="Arial"/>
                <a:sym typeface="Arial"/>
              </a:rPr>
              <a:t>1. </a:t>
            </a:r>
            <a:r>
              <a:rPr lang="zh-CN" altLang="en-US" sz="1800" b="0" dirty="0">
                <a:latin typeface="Arial"/>
                <a:ea typeface="Arial"/>
                <a:cs typeface="Arial"/>
                <a:sym typeface="Arial"/>
              </a:rPr>
              <a:t>打开地址随机化</a:t>
            </a:r>
            <a:endParaRPr lang="en-US" sz="1800" b="0" dirty="0">
              <a:latin typeface="Arial"/>
              <a:ea typeface="Arial"/>
              <a:cs typeface="Arial"/>
              <a:sym typeface="Arial"/>
            </a:endParaRPr>
          </a:p>
          <a:p>
            <a:pPr marL="0" indent="0">
              <a:lnSpc>
                <a:spcPct val="115000"/>
              </a:lnSpc>
              <a:spcBef>
                <a:spcPts val="0"/>
              </a:spcBef>
              <a:buNone/>
            </a:pPr>
            <a:r>
              <a:rPr lang="en-US" sz="1800" b="0" dirty="0"/>
              <a:t>          </a:t>
            </a:r>
            <a:r>
              <a:rPr lang="en-US" sz="1800" b="0" dirty="0">
                <a:latin typeface="Courier New"/>
                <a:ea typeface="Courier New"/>
                <a:cs typeface="Courier New"/>
                <a:sym typeface="Courier New"/>
              </a:rPr>
              <a:t>% </a:t>
            </a:r>
            <a:r>
              <a:rPr lang="en-US" sz="1800" b="0" dirty="0" err="1">
                <a:latin typeface="Courier New"/>
                <a:ea typeface="Courier New"/>
                <a:cs typeface="Courier New"/>
                <a:sym typeface="Courier New"/>
              </a:rPr>
              <a:t>sudo</a:t>
            </a:r>
            <a:r>
              <a:rPr lang="en-US" sz="1800" b="0" dirty="0">
                <a:latin typeface="Courier New"/>
                <a:ea typeface="Courier New"/>
                <a:cs typeface="Courier New"/>
                <a:sym typeface="Courier New"/>
              </a:rPr>
              <a:t> </a:t>
            </a:r>
            <a:r>
              <a:rPr lang="en-US" sz="1800" b="0" dirty="0" err="1">
                <a:latin typeface="Courier New"/>
                <a:ea typeface="Courier New"/>
                <a:cs typeface="Courier New"/>
                <a:sym typeface="Courier New"/>
              </a:rPr>
              <a:t>sysctl</a:t>
            </a:r>
            <a:r>
              <a:rPr lang="en-US" sz="1800" b="0" dirty="0">
                <a:latin typeface="Courier New"/>
                <a:ea typeface="Courier New"/>
                <a:cs typeface="Courier New"/>
                <a:sym typeface="Courier New"/>
              </a:rPr>
              <a:t> -w </a:t>
            </a:r>
            <a:r>
              <a:rPr lang="en-US" sz="1800" b="0" dirty="0" err="1">
                <a:latin typeface="Courier New"/>
                <a:ea typeface="Courier New"/>
                <a:cs typeface="Courier New"/>
                <a:sym typeface="Courier New"/>
              </a:rPr>
              <a:t>kernel.randomize_va_space</a:t>
            </a:r>
            <a:r>
              <a:rPr lang="en-US" sz="1800" b="0" dirty="0">
                <a:latin typeface="Courier New"/>
                <a:ea typeface="Courier New"/>
                <a:cs typeface="Courier New"/>
                <a:sym typeface="Courier New"/>
              </a:rPr>
              <a:t>=2</a:t>
            </a:r>
          </a:p>
          <a:p>
            <a:pPr marL="0" indent="-52388">
              <a:lnSpc>
                <a:spcPct val="115000"/>
              </a:lnSpc>
              <a:spcBef>
                <a:spcPts val="0"/>
              </a:spcBef>
              <a:buClr>
                <a:schemeClr val="dk1"/>
              </a:buClr>
              <a:buSzPts val="1100"/>
              <a:buNone/>
            </a:pPr>
            <a:endParaRPr sz="1800" b="0" dirty="0">
              <a:latin typeface="Arial"/>
              <a:ea typeface="Arial"/>
              <a:cs typeface="Arial"/>
              <a:sym typeface="Arial"/>
            </a:endParaRPr>
          </a:p>
          <a:p>
            <a:pPr marL="0" indent="-52388">
              <a:lnSpc>
                <a:spcPct val="115000"/>
              </a:lnSpc>
              <a:spcBef>
                <a:spcPts val="0"/>
              </a:spcBef>
              <a:buClr>
                <a:schemeClr val="dk1"/>
              </a:buClr>
              <a:buSzPts val="1100"/>
              <a:buNone/>
            </a:pPr>
            <a:r>
              <a:rPr lang="en-US" sz="1800" b="0" dirty="0">
                <a:latin typeface="Arial"/>
                <a:ea typeface="Arial"/>
                <a:cs typeface="Arial"/>
                <a:sym typeface="Arial"/>
              </a:rPr>
              <a:t>2. </a:t>
            </a:r>
            <a:r>
              <a:rPr lang="zh-CN" altLang="en-US" sz="1800" b="0" dirty="0">
                <a:latin typeface="Arial"/>
                <a:ea typeface="Arial"/>
                <a:cs typeface="Arial"/>
                <a:sym typeface="Arial"/>
              </a:rPr>
              <a:t>编译</a:t>
            </a:r>
            <a:endParaRPr lang="en-US" sz="1800" b="0" dirty="0">
              <a:latin typeface="Arial"/>
              <a:ea typeface="Arial"/>
              <a:cs typeface="Arial"/>
              <a:sym typeface="Arial"/>
            </a:endParaRPr>
          </a:p>
          <a:p>
            <a:pPr marL="0" indent="-52388">
              <a:lnSpc>
                <a:spcPct val="115000"/>
              </a:lnSpc>
              <a:spcBef>
                <a:spcPts val="0"/>
              </a:spcBef>
              <a:buClr>
                <a:schemeClr val="dk1"/>
              </a:buClr>
              <a:buSzPts val="1100"/>
              <a:buNone/>
            </a:pPr>
            <a:r>
              <a:rPr lang="en-US" sz="1800" b="0" dirty="0">
                <a:latin typeface="Courier New"/>
                <a:ea typeface="Courier New"/>
                <a:cs typeface="Courier New"/>
                <a:sym typeface="Courier New"/>
              </a:rPr>
              <a:t>  % </a:t>
            </a:r>
            <a:r>
              <a:rPr lang="en-US" sz="1800" b="0" dirty="0" err="1">
                <a:latin typeface="Courier New"/>
                <a:ea typeface="Courier New"/>
                <a:cs typeface="Courier New"/>
                <a:sym typeface="Courier New"/>
              </a:rPr>
              <a:t>gcc</a:t>
            </a:r>
            <a:r>
              <a:rPr lang="en-US" sz="1800" b="0" dirty="0">
                <a:latin typeface="Courier New"/>
                <a:ea typeface="Courier New"/>
                <a:cs typeface="Courier New"/>
                <a:sym typeface="Courier New"/>
              </a:rPr>
              <a:t> -o stack -z </a:t>
            </a:r>
            <a:r>
              <a:rPr lang="en-US" sz="1800" b="0" dirty="0" err="1">
                <a:latin typeface="Courier New"/>
                <a:ea typeface="Courier New"/>
                <a:cs typeface="Courier New"/>
                <a:sym typeface="Courier New"/>
              </a:rPr>
              <a:t>execstack</a:t>
            </a:r>
            <a:r>
              <a:rPr lang="en-US" sz="1800" b="0" dirty="0">
                <a:latin typeface="Courier New"/>
                <a:ea typeface="Courier New"/>
                <a:cs typeface="Courier New"/>
                <a:sym typeface="Courier New"/>
              </a:rPr>
              <a:t> -</a:t>
            </a:r>
            <a:r>
              <a:rPr lang="en-US" sz="1800" b="0" dirty="0" err="1">
                <a:latin typeface="Courier New"/>
                <a:ea typeface="Courier New"/>
                <a:cs typeface="Courier New"/>
                <a:sym typeface="Courier New"/>
              </a:rPr>
              <a:t>fno</a:t>
            </a:r>
            <a:r>
              <a:rPr lang="en-US" sz="1800" b="0" dirty="0">
                <a:latin typeface="Courier New"/>
                <a:ea typeface="Courier New"/>
                <a:cs typeface="Courier New"/>
                <a:sym typeface="Courier New"/>
              </a:rPr>
              <a:t>-stack-protector </a:t>
            </a:r>
            <a:r>
              <a:rPr lang="en-US" sz="1800" b="0" dirty="0" err="1">
                <a:latin typeface="Courier New"/>
                <a:ea typeface="Courier New"/>
                <a:cs typeface="Courier New"/>
                <a:sym typeface="Courier New"/>
              </a:rPr>
              <a:t>stack.c</a:t>
            </a:r>
            <a:endParaRPr lang="en-US" sz="1800" b="0" dirty="0">
              <a:latin typeface="Courier New"/>
              <a:ea typeface="Courier New"/>
              <a:cs typeface="Courier New"/>
              <a:sym typeface="Courier New"/>
            </a:endParaRPr>
          </a:p>
          <a:p>
            <a:pPr marL="0" indent="-52388">
              <a:lnSpc>
                <a:spcPct val="115000"/>
              </a:lnSpc>
              <a:spcBef>
                <a:spcPts val="0"/>
              </a:spcBef>
              <a:buClr>
                <a:schemeClr val="dk1"/>
              </a:buClr>
              <a:buSzPts val="1100"/>
              <a:buNone/>
            </a:pPr>
            <a:endParaRPr sz="1800" b="0" dirty="0">
              <a:latin typeface="Courier New"/>
              <a:ea typeface="Courier New"/>
              <a:cs typeface="Courier New"/>
              <a:sym typeface="Courier New"/>
            </a:endParaRPr>
          </a:p>
          <a:p>
            <a:pPr marL="0" indent="-52388">
              <a:lnSpc>
                <a:spcPct val="115000"/>
              </a:lnSpc>
              <a:spcBef>
                <a:spcPts val="0"/>
              </a:spcBef>
              <a:buClr>
                <a:schemeClr val="dk1"/>
              </a:buClr>
              <a:buSzPts val="1100"/>
              <a:buNone/>
            </a:pPr>
            <a:endParaRPr sz="1800" b="0" dirty="0"/>
          </a:p>
          <a:p>
            <a:pPr marL="0" indent="-52388">
              <a:lnSpc>
                <a:spcPct val="115000"/>
              </a:lnSpc>
              <a:spcBef>
                <a:spcPts val="0"/>
              </a:spcBef>
              <a:buClr>
                <a:schemeClr val="dk1"/>
              </a:buClr>
              <a:buSzPts val="1100"/>
              <a:buNone/>
            </a:pPr>
            <a:r>
              <a:rPr lang="en-US" sz="1800" b="0" dirty="0">
                <a:latin typeface="Courier New"/>
                <a:ea typeface="Courier New"/>
                <a:cs typeface="Courier New"/>
                <a:sym typeface="Courier New"/>
              </a:rPr>
              <a:t>	</a:t>
            </a:r>
          </a:p>
          <a:p>
            <a:pPr marL="171450" indent="-38100">
              <a:spcBef>
                <a:spcPts val="0"/>
              </a:spcBef>
              <a:buNone/>
            </a:pPr>
            <a:endParaRPr b="0" dirty="0"/>
          </a:p>
        </p:txBody>
      </p:sp>
      <p:sp>
        <p:nvSpPr>
          <p:cNvPr id="2" name="灯片编号占位符 1">
            <a:extLst>
              <a:ext uri="{FF2B5EF4-FFF2-40B4-BE49-F238E27FC236}">
                <a16:creationId xmlns:a16="http://schemas.microsoft.com/office/drawing/2014/main" id="{5BEEE591-37C1-45A8-8069-D75075F3158B}"/>
              </a:ext>
            </a:extLst>
          </p:cNvPr>
          <p:cNvSpPr>
            <a:spLocks noGrp="1"/>
          </p:cNvSpPr>
          <p:nvPr>
            <p:ph type="sldNum" sz="quarter" idx="10"/>
          </p:nvPr>
        </p:nvSpPr>
        <p:spPr/>
        <p:txBody>
          <a:bodyPr/>
          <a:lstStyle/>
          <a:p>
            <a:pPr>
              <a:defRPr/>
            </a:pPr>
            <a:fld id="{C9D1E93E-F34F-496D-BF1C-D8229D0E4D84}" type="slidenum">
              <a:rPr lang="en-US" smtClean="0"/>
              <a:pPr>
                <a:defRPr/>
              </a:pPr>
              <a:t>61</a:t>
            </a:fld>
            <a:endParaRPr lang="en-US"/>
          </a:p>
        </p:txBody>
      </p:sp>
    </p:spTree>
    <p:extLst>
      <p:ext uri="{BB962C8B-B14F-4D97-AF65-F5344CB8AC3E}">
        <p14:creationId xmlns:p14="http://schemas.microsoft.com/office/powerpoint/2010/main" val="181538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597486" y="437188"/>
            <a:ext cx="7886700" cy="994275"/>
          </a:xfrm>
          <a:prstGeom prst="rect">
            <a:avLst/>
          </a:prstGeom>
        </p:spPr>
        <p:txBody>
          <a:bodyPr vert="horz" wrap="square" lIns="68569" tIns="68569" rIns="68569" bIns="68569" numCol="1" anchor="ctr" anchorCtr="0" compatLnSpc="1">
            <a:prstTxWarp prst="textNoShape">
              <a:avLst/>
            </a:prstTxWarp>
            <a:noAutofit/>
          </a:bodyPr>
          <a:lstStyle/>
          <a:p>
            <a:pPr indent="-52388">
              <a:spcBef>
                <a:spcPts val="0"/>
              </a:spcBef>
              <a:buClr>
                <a:schemeClr val="dk1"/>
              </a:buClr>
              <a:buSzPts val="1100"/>
            </a:pPr>
            <a:r>
              <a:rPr lang="en-US" altLang="zh-CN" dirty="0"/>
              <a:t>Brute force</a:t>
            </a:r>
            <a:endParaRPr lang="en-US" dirty="0"/>
          </a:p>
        </p:txBody>
      </p:sp>
      <p:sp>
        <p:nvSpPr>
          <p:cNvPr id="312" name="Shape 312"/>
          <p:cNvSpPr txBox="1">
            <a:spLocks noGrp="1"/>
          </p:cNvSpPr>
          <p:nvPr>
            <p:ph type="body" idx="1"/>
          </p:nvPr>
        </p:nvSpPr>
        <p:spPr>
          <a:xfrm>
            <a:off x="280348" y="1431463"/>
            <a:ext cx="8520975" cy="3711825"/>
          </a:xfrm>
          <a:prstGeom prst="rect">
            <a:avLst/>
          </a:prstGeom>
        </p:spPr>
        <p:txBody>
          <a:bodyPr vert="horz" wrap="square" lIns="68569" tIns="68569" rIns="68569" bIns="68569" numCol="1" anchor="t" anchorCtr="0" compatLnSpc="1">
            <a:prstTxWarp prst="textNoShape">
              <a:avLst/>
            </a:prstTxWarp>
            <a:noAutofit/>
          </a:bodyPr>
          <a:lstStyle/>
          <a:p>
            <a:pPr marL="0" indent="0">
              <a:lnSpc>
                <a:spcPct val="115000"/>
              </a:lnSpc>
              <a:spcBef>
                <a:spcPts val="0"/>
              </a:spcBef>
              <a:buNone/>
            </a:pPr>
            <a:r>
              <a:rPr lang="en-US" sz="1800" b="0" dirty="0">
                <a:latin typeface="Arial"/>
                <a:ea typeface="Arial"/>
                <a:cs typeface="Arial"/>
                <a:sym typeface="Arial"/>
              </a:rPr>
              <a:t>3. </a:t>
            </a:r>
            <a:r>
              <a:rPr lang="zh-CN" altLang="en-US" sz="1800" b="0" dirty="0">
                <a:latin typeface="Arial"/>
                <a:ea typeface="Arial"/>
                <a:cs typeface="Arial"/>
                <a:sym typeface="Arial"/>
              </a:rPr>
              <a:t>运行多次</a:t>
            </a:r>
            <a:r>
              <a:rPr lang="en-US" altLang="zh-CN" sz="1800" b="0" dirty="0">
                <a:latin typeface="Arial"/>
                <a:ea typeface="Arial"/>
                <a:cs typeface="Arial"/>
                <a:sym typeface="Arial"/>
              </a:rPr>
              <a:t>vulnerable</a:t>
            </a:r>
            <a:r>
              <a:rPr lang="zh-CN" altLang="en-US" sz="1800" b="0" dirty="0">
                <a:latin typeface="Arial"/>
                <a:ea typeface="Arial"/>
                <a:cs typeface="Arial"/>
                <a:sym typeface="Arial"/>
              </a:rPr>
              <a:t>程序： </a:t>
            </a:r>
            <a:r>
              <a:rPr lang="en-US" altLang="zh-CN" sz="1800" b="0" dirty="0">
                <a:latin typeface="Arial"/>
                <a:ea typeface="Arial"/>
                <a:cs typeface="Arial"/>
                <a:sym typeface="Arial"/>
              </a:rPr>
              <a:t>source</a:t>
            </a:r>
            <a:r>
              <a:rPr lang="zh-CN" altLang="en-US" sz="1800" b="0" dirty="0">
                <a:latin typeface="Arial"/>
                <a:ea typeface="Arial"/>
                <a:cs typeface="Arial"/>
                <a:sym typeface="Arial"/>
              </a:rPr>
              <a:t> </a:t>
            </a:r>
            <a:r>
              <a:rPr lang="en-US" altLang="zh-CN" sz="1800" b="0" dirty="0" err="1">
                <a:latin typeface="Arial"/>
                <a:ea typeface="Arial"/>
                <a:cs typeface="Arial"/>
                <a:sym typeface="Arial"/>
              </a:rPr>
              <a:t>aslr_defeat.sh</a:t>
            </a:r>
            <a:endParaRPr lang="en-US" sz="1800" b="0" dirty="0">
              <a:latin typeface="Arial"/>
              <a:ea typeface="Arial"/>
              <a:cs typeface="Arial"/>
              <a:sym typeface="Arial"/>
            </a:endParaRPr>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0">
              <a:lnSpc>
                <a:spcPct val="115000"/>
              </a:lnSpc>
              <a:spcBef>
                <a:spcPts val="0"/>
              </a:spcBef>
              <a:buNone/>
            </a:pPr>
            <a:endParaRPr sz="1800" b="0" dirty="0"/>
          </a:p>
          <a:p>
            <a:pPr marL="0" indent="-52388">
              <a:lnSpc>
                <a:spcPct val="115000"/>
              </a:lnSpc>
              <a:spcBef>
                <a:spcPts val="0"/>
              </a:spcBef>
              <a:buClr>
                <a:schemeClr val="dk1"/>
              </a:buClr>
              <a:buSzPts val="1100"/>
              <a:buNone/>
            </a:pPr>
            <a:endParaRPr sz="1800" b="0" dirty="0"/>
          </a:p>
          <a:p>
            <a:pPr marL="171450" indent="-38100">
              <a:spcBef>
                <a:spcPts val="0"/>
              </a:spcBef>
              <a:buNone/>
            </a:pPr>
            <a:endParaRPr b="0" dirty="0"/>
          </a:p>
        </p:txBody>
      </p:sp>
      <p:pic>
        <p:nvPicPr>
          <p:cNvPr id="313" name="Shape 313"/>
          <p:cNvPicPr preferRelativeResize="0"/>
          <p:nvPr/>
        </p:nvPicPr>
        <p:blipFill>
          <a:blip r:embed="rId3">
            <a:alphaModFix/>
          </a:blip>
          <a:stretch>
            <a:fillRect/>
          </a:stretch>
        </p:blipFill>
        <p:spPr>
          <a:xfrm>
            <a:off x="610775" y="1782744"/>
            <a:ext cx="6247225" cy="2948033"/>
          </a:xfrm>
          <a:prstGeom prst="rect">
            <a:avLst/>
          </a:prstGeom>
          <a:noFill/>
          <a:ln>
            <a:noFill/>
          </a:ln>
        </p:spPr>
      </p:pic>
      <p:pic>
        <p:nvPicPr>
          <p:cNvPr id="5" name="Shape 320"/>
          <p:cNvPicPr preferRelativeResize="0"/>
          <p:nvPr/>
        </p:nvPicPr>
        <p:blipFill>
          <a:blip r:embed="rId4">
            <a:alphaModFix/>
          </a:blip>
          <a:stretch>
            <a:fillRect/>
          </a:stretch>
        </p:blipFill>
        <p:spPr>
          <a:xfrm>
            <a:off x="2157969" y="4730778"/>
            <a:ext cx="6663407" cy="1794162"/>
          </a:xfrm>
          <a:prstGeom prst="rect">
            <a:avLst/>
          </a:prstGeom>
          <a:noFill/>
          <a:ln>
            <a:noFill/>
          </a:ln>
        </p:spPr>
      </p:pic>
      <p:sp>
        <p:nvSpPr>
          <p:cNvPr id="2" name="灯片编号占位符 1">
            <a:extLst>
              <a:ext uri="{FF2B5EF4-FFF2-40B4-BE49-F238E27FC236}">
                <a16:creationId xmlns:a16="http://schemas.microsoft.com/office/drawing/2014/main" id="{A62D9105-8522-4603-9783-1448202890FF}"/>
              </a:ext>
            </a:extLst>
          </p:cNvPr>
          <p:cNvSpPr>
            <a:spLocks noGrp="1"/>
          </p:cNvSpPr>
          <p:nvPr>
            <p:ph type="sldNum" sz="quarter" idx="10"/>
          </p:nvPr>
        </p:nvSpPr>
        <p:spPr/>
        <p:txBody>
          <a:bodyPr/>
          <a:lstStyle/>
          <a:p>
            <a:pPr>
              <a:defRPr/>
            </a:pPr>
            <a:fld id="{C9D1E93E-F34F-496D-BF1C-D8229D0E4D84}" type="slidenum">
              <a:rPr lang="en-US" smtClean="0"/>
              <a:pPr>
                <a:defRPr/>
              </a:pPr>
              <a:t>62</a:t>
            </a:fld>
            <a:endParaRPr lang="en-US"/>
          </a:p>
        </p:txBody>
      </p:sp>
    </p:spTree>
    <p:extLst>
      <p:ext uri="{BB962C8B-B14F-4D97-AF65-F5344CB8AC3E}">
        <p14:creationId xmlns:p14="http://schemas.microsoft.com/office/powerpoint/2010/main" val="88336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67556" y="838200"/>
            <a:ext cx="7886700" cy="994275"/>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altLang="zh-CN" dirty="0"/>
              <a:t>GOT/PLT</a:t>
            </a:r>
            <a:endParaRPr lang="en-US" dirty="0">
              <a:latin typeface="Calibri" charset="0"/>
              <a:ea typeface="Calibri" charset="0"/>
              <a:cs typeface="Calibri" charset="0"/>
              <a:sym typeface="Arial"/>
            </a:endParaRPr>
          </a:p>
        </p:txBody>
      </p:sp>
      <p:sp>
        <p:nvSpPr>
          <p:cNvPr id="2" name="矩形 1">
            <a:extLst>
              <a:ext uri="{FF2B5EF4-FFF2-40B4-BE49-F238E27FC236}">
                <a16:creationId xmlns:a16="http://schemas.microsoft.com/office/drawing/2014/main" id="{23EB51C6-6601-45E1-AABF-66A851A35553}"/>
              </a:ext>
            </a:extLst>
          </p:cNvPr>
          <p:cNvSpPr/>
          <p:nvPr/>
        </p:nvSpPr>
        <p:spPr>
          <a:xfrm>
            <a:off x="1600200" y="2459504"/>
            <a:ext cx="6324600" cy="1938992"/>
          </a:xfrm>
          <a:prstGeom prst="rect">
            <a:avLst/>
          </a:prstGeom>
        </p:spPr>
        <p:txBody>
          <a:bodyPr wrap="square">
            <a:spAutoFit/>
          </a:bodyPr>
          <a:lstStyle/>
          <a:p>
            <a:pPr algn="l"/>
            <a:r>
              <a:rPr lang="en-US" altLang="zh-CN" b="0" dirty="0">
                <a:latin typeface="Courier New" panose="02070309020205020404" pitchFamily="49" charset="0"/>
                <a:cs typeface="Courier New" panose="02070309020205020404" pitchFamily="49" charset="0"/>
              </a:rPr>
              <a:t>int main() {</a:t>
            </a:r>
          </a:p>
          <a:p>
            <a:pPr algn="l"/>
            <a:r>
              <a:rPr lang="en-US" altLang="zh-CN" b="0" dirty="0">
                <a:latin typeface="Courier New" panose="02070309020205020404" pitchFamily="49" charset="0"/>
                <a:cs typeface="Courier New" panose="02070309020205020404" pitchFamily="49" charset="0"/>
              </a:rPr>
              <a:t>  </a:t>
            </a:r>
            <a:r>
              <a:rPr lang="en-US" altLang="zh-CN" b="0" dirty="0" err="1">
                <a:latin typeface="Courier New" panose="02070309020205020404" pitchFamily="49" charset="0"/>
                <a:cs typeface="Courier New" panose="02070309020205020404" pitchFamily="49" charset="0"/>
              </a:rPr>
              <a:t>printf</a:t>
            </a:r>
            <a:r>
              <a:rPr lang="en-US" altLang="zh-CN" b="0" dirty="0">
                <a:latin typeface="Courier New" panose="02070309020205020404" pitchFamily="49" charset="0"/>
                <a:cs typeface="Courier New" panose="02070309020205020404" pitchFamily="49" charset="0"/>
              </a:rPr>
              <a:t>("This is the first call!\n");</a:t>
            </a:r>
          </a:p>
          <a:p>
            <a:pPr algn="l"/>
            <a:r>
              <a:rPr lang="en-US" altLang="zh-CN" b="0" dirty="0">
                <a:latin typeface="Courier New" panose="02070309020205020404" pitchFamily="49" charset="0"/>
                <a:cs typeface="Courier New" panose="02070309020205020404" pitchFamily="49" charset="0"/>
              </a:rPr>
              <a:t>  </a:t>
            </a:r>
            <a:r>
              <a:rPr lang="en-US" altLang="zh-CN" b="0" dirty="0" err="1">
                <a:latin typeface="Courier New" panose="02070309020205020404" pitchFamily="49" charset="0"/>
                <a:cs typeface="Courier New" panose="02070309020205020404" pitchFamily="49" charset="0"/>
              </a:rPr>
              <a:t>printf</a:t>
            </a:r>
            <a:r>
              <a:rPr lang="en-US" altLang="zh-CN" b="0" dirty="0">
                <a:latin typeface="Courier New" panose="02070309020205020404" pitchFamily="49" charset="0"/>
                <a:cs typeface="Courier New" panose="02070309020205020404" pitchFamily="49" charset="0"/>
              </a:rPr>
              <a:t>("This is the second call!\n");</a:t>
            </a:r>
          </a:p>
          <a:p>
            <a:pPr algn="l"/>
            <a:r>
              <a:rPr lang="en-US" altLang="zh-CN" b="0" dirty="0">
                <a:latin typeface="Courier New" panose="02070309020205020404" pitchFamily="49" charset="0"/>
                <a:cs typeface="Courier New" panose="02070309020205020404" pitchFamily="49" charset="0"/>
              </a:rPr>
              <a:t>  exit(0);</a:t>
            </a:r>
          </a:p>
          <a:p>
            <a:pPr algn="l"/>
            <a:r>
              <a:rPr lang="en-US" altLang="zh-CN" b="0" dirty="0">
                <a:latin typeface="Courier New" panose="02070309020205020404" pitchFamily="49" charset="0"/>
                <a:cs typeface="Courier New" panose="02070309020205020404" pitchFamily="49" charset="0"/>
              </a:rPr>
              <a:t>  return 1;</a:t>
            </a:r>
          </a:p>
          <a:p>
            <a:pPr algn="l"/>
            <a:r>
              <a:rPr lang="en-US" altLang="zh-CN" b="0" dirty="0">
                <a:latin typeface="Courier New" panose="02070309020205020404" pitchFamily="49" charset="0"/>
                <a:cs typeface="Courier New" panose="02070309020205020404" pitchFamily="49" charset="0"/>
              </a:rPr>
              <a:t>}</a:t>
            </a:r>
          </a:p>
        </p:txBody>
      </p:sp>
      <p:sp>
        <p:nvSpPr>
          <p:cNvPr id="4" name="矩形 3">
            <a:extLst>
              <a:ext uri="{FF2B5EF4-FFF2-40B4-BE49-F238E27FC236}">
                <a16:creationId xmlns:a16="http://schemas.microsoft.com/office/drawing/2014/main" id="{FE41D854-7244-41CF-A27B-B72002B95095}"/>
              </a:ext>
            </a:extLst>
          </p:cNvPr>
          <p:cNvSpPr/>
          <p:nvPr/>
        </p:nvSpPr>
        <p:spPr>
          <a:xfrm>
            <a:off x="2748857" y="5334229"/>
            <a:ext cx="3724096" cy="400110"/>
          </a:xfrm>
          <a:prstGeom prst="rect">
            <a:avLst/>
          </a:prstGeom>
        </p:spPr>
        <p:txBody>
          <a:bodyPr wrap="none">
            <a:spAutoFit/>
          </a:bodyPr>
          <a:lstStyle/>
          <a:p>
            <a:r>
              <a:rPr lang="en-US" altLang="zh-CN" dirty="0">
                <a:latin typeface="Courier New" panose="02070309020205020404" pitchFamily="49" charset="0"/>
                <a:cs typeface="Courier New" panose="02070309020205020404" pitchFamily="49" charset="0"/>
              </a:rPr>
              <a:t>Procedure Linkage Table</a:t>
            </a:r>
            <a:endParaRPr lang="zh-CN" altLang="en-US" dirty="0">
              <a:latin typeface="Courier New" panose="02070309020205020404" pitchFamily="49" charset="0"/>
              <a:cs typeface="Courier New" panose="02070309020205020404" pitchFamily="49" charset="0"/>
            </a:endParaRPr>
          </a:p>
        </p:txBody>
      </p:sp>
      <p:sp>
        <p:nvSpPr>
          <p:cNvPr id="5" name="矩形 4">
            <a:extLst>
              <a:ext uri="{FF2B5EF4-FFF2-40B4-BE49-F238E27FC236}">
                <a16:creationId xmlns:a16="http://schemas.microsoft.com/office/drawing/2014/main" id="{3BFA8A20-7519-413E-860F-08DB695CA75B}"/>
              </a:ext>
            </a:extLst>
          </p:cNvPr>
          <p:cNvSpPr/>
          <p:nvPr/>
        </p:nvSpPr>
        <p:spPr>
          <a:xfrm>
            <a:off x="2940783" y="5788967"/>
            <a:ext cx="3262432" cy="400110"/>
          </a:xfrm>
          <a:prstGeom prst="rect">
            <a:avLst/>
          </a:prstGeom>
        </p:spPr>
        <p:txBody>
          <a:bodyPr wrap="none">
            <a:spAutoFit/>
          </a:bodyPr>
          <a:lstStyle/>
          <a:p>
            <a:r>
              <a:rPr lang="en-US" altLang="zh-CN" dirty="0">
                <a:latin typeface="Courier New" panose="02070309020205020404" pitchFamily="49" charset="0"/>
                <a:cs typeface="Courier New" panose="02070309020205020404" pitchFamily="49" charset="0"/>
              </a:rPr>
              <a:t> Global Offset Table</a:t>
            </a:r>
          </a:p>
        </p:txBody>
      </p:sp>
      <p:sp>
        <p:nvSpPr>
          <p:cNvPr id="6" name="灯片编号占位符 5">
            <a:extLst>
              <a:ext uri="{FF2B5EF4-FFF2-40B4-BE49-F238E27FC236}">
                <a16:creationId xmlns:a16="http://schemas.microsoft.com/office/drawing/2014/main" id="{36649140-3F9D-4D67-909D-174E74D76B1E}"/>
              </a:ext>
            </a:extLst>
          </p:cNvPr>
          <p:cNvSpPr>
            <a:spLocks noGrp="1"/>
          </p:cNvSpPr>
          <p:nvPr>
            <p:ph type="sldNum" sz="quarter" idx="10"/>
          </p:nvPr>
        </p:nvSpPr>
        <p:spPr/>
        <p:txBody>
          <a:bodyPr/>
          <a:lstStyle/>
          <a:p>
            <a:pPr>
              <a:defRPr/>
            </a:pPr>
            <a:fld id="{C9D1E93E-F34F-496D-BF1C-D8229D0E4D84}" type="slidenum">
              <a:rPr lang="en-US" smtClean="0"/>
              <a:pPr>
                <a:defRPr/>
              </a:pPr>
              <a:t>63</a:t>
            </a:fld>
            <a:endParaRPr lang="en-US"/>
          </a:p>
        </p:txBody>
      </p:sp>
    </p:spTree>
    <p:extLst>
      <p:ext uri="{BB962C8B-B14F-4D97-AF65-F5344CB8AC3E}">
        <p14:creationId xmlns:p14="http://schemas.microsoft.com/office/powerpoint/2010/main" val="2380977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763954" y="410914"/>
            <a:ext cx="7886700" cy="874186"/>
          </a:xfrm>
          <a:prstGeom prst="rect">
            <a:avLst/>
          </a:prstGeom>
        </p:spPr>
        <p:txBody>
          <a:bodyPr vert="horz" wrap="square" lIns="68569" tIns="68569" rIns="68569" bIns="68569" numCol="1" anchor="ctr" anchorCtr="0" compatLnSpc="1">
            <a:prstTxWarp prst="textNoShape">
              <a:avLst/>
            </a:prstTxWarp>
            <a:noAutofit/>
          </a:bodyPr>
          <a:lstStyle/>
          <a:p>
            <a:pPr>
              <a:spcBef>
                <a:spcPts val="0"/>
              </a:spcBef>
            </a:pPr>
            <a:r>
              <a:rPr lang="en-US" altLang="zh-CN" dirty="0"/>
              <a:t>GOT/PLT</a:t>
            </a:r>
            <a:endParaRPr lang="en-US" dirty="0">
              <a:latin typeface="Calibri" charset="0"/>
              <a:ea typeface="Calibri" charset="0"/>
              <a:cs typeface="Calibri" charset="0"/>
              <a:sym typeface="Arial"/>
            </a:endParaRPr>
          </a:p>
        </p:txBody>
      </p:sp>
      <p:pic>
        <p:nvPicPr>
          <p:cNvPr id="1026" name="Picture 2" descr="plt_before">
            <a:extLst>
              <a:ext uri="{FF2B5EF4-FFF2-40B4-BE49-F238E27FC236}">
                <a16:creationId xmlns:a16="http://schemas.microsoft.com/office/drawing/2014/main" id="{D2D0E294-1342-4B27-8DEE-D12DA5970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363916"/>
            <a:ext cx="41719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t_after">
            <a:extLst>
              <a:ext uri="{FF2B5EF4-FFF2-40B4-BE49-F238E27FC236}">
                <a16:creationId xmlns:a16="http://schemas.microsoft.com/office/drawing/2014/main" id="{AC63FEAB-393C-4D55-B74C-C3E8BF68E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904" y="1219200"/>
            <a:ext cx="3847123" cy="32545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F70B183E-02DF-45AA-B68C-E8892A24EA9A}"/>
              </a:ext>
            </a:extLst>
          </p:cNvPr>
          <p:cNvSpPr/>
          <p:nvPr/>
        </p:nvSpPr>
        <p:spPr>
          <a:xfrm>
            <a:off x="1066800" y="6519446"/>
            <a:ext cx="6038044" cy="338554"/>
          </a:xfrm>
          <a:prstGeom prst="rect">
            <a:avLst/>
          </a:prstGeom>
        </p:spPr>
        <p:txBody>
          <a:bodyPr wrap="square">
            <a:spAutoFit/>
          </a:bodyPr>
          <a:lstStyle/>
          <a:p>
            <a:r>
              <a:rPr lang="zh-CN" altLang="en-US" sz="1600" b="0" dirty="0"/>
              <a:t>https://nuc13us.wordpress.com/2015/12/25/hack-using-global-offset-table/</a:t>
            </a:r>
          </a:p>
        </p:txBody>
      </p:sp>
      <p:sp>
        <p:nvSpPr>
          <p:cNvPr id="5" name="矩形 4">
            <a:extLst>
              <a:ext uri="{FF2B5EF4-FFF2-40B4-BE49-F238E27FC236}">
                <a16:creationId xmlns:a16="http://schemas.microsoft.com/office/drawing/2014/main" id="{C0D230B9-6588-4CB8-A227-0D2E1848979A}"/>
              </a:ext>
            </a:extLst>
          </p:cNvPr>
          <p:cNvSpPr/>
          <p:nvPr/>
        </p:nvSpPr>
        <p:spPr>
          <a:xfrm>
            <a:off x="314728" y="4699819"/>
            <a:ext cx="8785153" cy="584775"/>
          </a:xfrm>
          <a:prstGeom prst="rect">
            <a:avLst/>
          </a:prstGeom>
        </p:spPr>
        <p:txBody>
          <a:bodyPr wrap="square">
            <a:spAutoFit/>
          </a:bodyPr>
          <a:lstStyle/>
          <a:p>
            <a:pPr algn="l"/>
            <a:r>
              <a:rPr lang="en-US" altLang="zh-CN" sz="1600" b="0" dirty="0">
                <a:solidFill>
                  <a:srgbClr val="343838"/>
                </a:solidFill>
                <a:latin typeface="Open Sans"/>
              </a:rPr>
              <a:t>The Global Offset Table (or GOT) is a section inside of programs that holds addresses of functions that are dynamically linked. </a:t>
            </a:r>
            <a:endParaRPr lang="zh-CN" altLang="en-US" sz="1600" dirty="0"/>
          </a:p>
        </p:txBody>
      </p:sp>
      <p:sp>
        <p:nvSpPr>
          <p:cNvPr id="6" name="矩形 5">
            <a:extLst>
              <a:ext uri="{FF2B5EF4-FFF2-40B4-BE49-F238E27FC236}">
                <a16:creationId xmlns:a16="http://schemas.microsoft.com/office/drawing/2014/main" id="{E2160881-C05E-4A55-88D2-D12ACF02C4F5}"/>
              </a:ext>
            </a:extLst>
          </p:cNvPr>
          <p:cNvSpPr/>
          <p:nvPr/>
        </p:nvSpPr>
        <p:spPr>
          <a:xfrm>
            <a:off x="322030" y="5363411"/>
            <a:ext cx="8785154" cy="1077218"/>
          </a:xfrm>
          <a:prstGeom prst="rect">
            <a:avLst/>
          </a:prstGeom>
        </p:spPr>
        <p:txBody>
          <a:bodyPr wrap="square">
            <a:spAutoFit/>
          </a:bodyPr>
          <a:lstStyle/>
          <a:p>
            <a:pPr algn="l"/>
            <a:r>
              <a:rPr lang="en-US" altLang="zh-CN" sz="1600" b="0" dirty="0">
                <a:solidFill>
                  <a:srgbClr val="343838"/>
                </a:solidFill>
                <a:latin typeface="Open Sans"/>
              </a:rPr>
              <a:t>Before a functions address has been resolved, the GOT points to an entry in the Procedure Linkage Table (PLT). </a:t>
            </a:r>
          </a:p>
          <a:p>
            <a:pPr algn="l"/>
            <a:r>
              <a:rPr lang="en-US" altLang="zh-CN" sz="1600" b="0" dirty="0">
                <a:solidFill>
                  <a:srgbClr val="343838"/>
                </a:solidFill>
                <a:latin typeface="Open Sans"/>
              </a:rPr>
              <a:t>This is a small "stub" function which is responsible for calling the </a:t>
            </a:r>
            <a:r>
              <a:rPr lang="en-US" altLang="zh-CN" sz="1600" b="0" dirty="0">
                <a:solidFill>
                  <a:srgbClr val="FF0000"/>
                </a:solidFill>
                <a:latin typeface="Open Sans"/>
              </a:rPr>
              <a:t>dynamic linker </a:t>
            </a:r>
            <a:r>
              <a:rPr lang="en-US" altLang="zh-CN" sz="1600" b="0" dirty="0">
                <a:solidFill>
                  <a:srgbClr val="343838"/>
                </a:solidFill>
                <a:latin typeface="Open Sans"/>
              </a:rPr>
              <a:t>with (effectively) the name of the function that should be resolved.</a:t>
            </a:r>
            <a:endParaRPr lang="zh-CN" altLang="en-US" sz="1600" dirty="0"/>
          </a:p>
        </p:txBody>
      </p:sp>
      <p:sp>
        <p:nvSpPr>
          <p:cNvPr id="2" name="文本框 1">
            <a:extLst>
              <a:ext uri="{FF2B5EF4-FFF2-40B4-BE49-F238E27FC236}">
                <a16:creationId xmlns:a16="http://schemas.microsoft.com/office/drawing/2014/main" id="{D9EB6AAA-207D-4C68-A0CF-01B4552B48F2}"/>
              </a:ext>
            </a:extLst>
          </p:cNvPr>
          <p:cNvSpPr txBox="1"/>
          <p:nvPr/>
        </p:nvSpPr>
        <p:spPr>
          <a:xfrm>
            <a:off x="1752600" y="4238940"/>
            <a:ext cx="1066800" cy="400110"/>
          </a:xfrm>
          <a:prstGeom prst="rect">
            <a:avLst/>
          </a:prstGeom>
          <a:noFill/>
        </p:spPr>
        <p:txBody>
          <a:bodyPr wrap="square" rtlCol="0">
            <a:spAutoFit/>
          </a:bodyPr>
          <a:lstStyle/>
          <a:p>
            <a:r>
              <a:rPr lang="zh-CN" altLang="en-US" b="0" dirty="0">
                <a:solidFill>
                  <a:srgbClr val="FF0000"/>
                </a:solidFill>
                <a:latin typeface="Microsoft YaHei Light" panose="020B0502040204020203" pitchFamily="34" charset="-122"/>
                <a:ea typeface="Microsoft YaHei Light" panose="020B0502040204020203" pitchFamily="34" charset="-122"/>
              </a:rPr>
              <a:t>解析前</a:t>
            </a:r>
          </a:p>
        </p:txBody>
      </p:sp>
      <p:sp>
        <p:nvSpPr>
          <p:cNvPr id="9" name="文本框 8">
            <a:extLst>
              <a:ext uri="{FF2B5EF4-FFF2-40B4-BE49-F238E27FC236}">
                <a16:creationId xmlns:a16="http://schemas.microsoft.com/office/drawing/2014/main" id="{C508598A-706B-403C-9A08-DF47D554C3F3}"/>
              </a:ext>
            </a:extLst>
          </p:cNvPr>
          <p:cNvSpPr txBox="1"/>
          <p:nvPr/>
        </p:nvSpPr>
        <p:spPr>
          <a:xfrm>
            <a:off x="5943600" y="4238940"/>
            <a:ext cx="1066800" cy="400110"/>
          </a:xfrm>
          <a:prstGeom prst="rect">
            <a:avLst/>
          </a:prstGeom>
          <a:noFill/>
        </p:spPr>
        <p:txBody>
          <a:bodyPr wrap="square" rtlCol="0">
            <a:spAutoFit/>
          </a:bodyPr>
          <a:lstStyle/>
          <a:p>
            <a:r>
              <a:rPr lang="zh-CN" altLang="en-US" b="0" dirty="0">
                <a:solidFill>
                  <a:srgbClr val="FF0000"/>
                </a:solidFill>
                <a:latin typeface="Microsoft YaHei Light" panose="020B0502040204020203" pitchFamily="34" charset="-122"/>
                <a:ea typeface="Microsoft YaHei Light" panose="020B0502040204020203" pitchFamily="34" charset="-122"/>
              </a:rPr>
              <a:t>解析后</a:t>
            </a:r>
          </a:p>
        </p:txBody>
      </p:sp>
      <p:sp>
        <p:nvSpPr>
          <p:cNvPr id="3" name="灯片编号占位符 2">
            <a:extLst>
              <a:ext uri="{FF2B5EF4-FFF2-40B4-BE49-F238E27FC236}">
                <a16:creationId xmlns:a16="http://schemas.microsoft.com/office/drawing/2014/main" id="{EE9DDB84-CA10-42CC-9366-6B60D61CC5E3}"/>
              </a:ext>
            </a:extLst>
          </p:cNvPr>
          <p:cNvSpPr>
            <a:spLocks noGrp="1"/>
          </p:cNvSpPr>
          <p:nvPr>
            <p:ph type="sldNum" sz="quarter" idx="10"/>
          </p:nvPr>
        </p:nvSpPr>
        <p:spPr/>
        <p:txBody>
          <a:bodyPr/>
          <a:lstStyle/>
          <a:p>
            <a:pPr>
              <a:defRPr/>
            </a:pPr>
            <a:fld id="{C9D1E93E-F34F-496D-BF1C-D8229D0E4D84}" type="slidenum">
              <a:rPr lang="en-US" smtClean="0"/>
              <a:pPr>
                <a:defRPr/>
              </a:pPr>
              <a:t>64</a:t>
            </a:fld>
            <a:endParaRPr lang="en-US"/>
          </a:p>
        </p:txBody>
      </p:sp>
    </p:spTree>
    <p:extLst>
      <p:ext uri="{BB962C8B-B14F-4D97-AF65-F5344CB8AC3E}">
        <p14:creationId xmlns:p14="http://schemas.microsoft.com/office/powerpoint/2010/main" val="3205574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10" name="Title 1">
            <a:extLst>
              <a:ext uri="{FF2B5EF4-FFF2-40B4-BE49-F238E27FC236}">
                <a16:creationId xmlns:a16="http://schemas.microsoft.com/office/drawing/2014/main" id="{46B54D8D-34C4-40DD-83F9-EF149BA1B95A}"/>
              </a:ext>
            </a:extLst>
          </p:cNvPr>
          <p:cNvSpPr>
            <a:spLocks noGrp="1"/>
          </p:cNvSpPr>
          <p:nvPr>
            <p:ph type="title"/>
          </p:nvPr>
        </p:nvSpPr>
        <p:spPr>
          <a:xfrm>
            <a:off x="685800" y="228600"/>
            <a:ext cx="7772400" cy="914400"/>
          </a:xfrm>
        </p:spPr>
        <p:txBody>
          <a:bodyPr/>
          <a:lstStyle/>
          <a:p>
            <a:r>
              <a:rPr lang="en-US" altLang="zh-CN" dirty="0"/>
              <a:t>GOT/PLT</a:t>
            </a:r>
            <a:endParaRPr lang="en-US" dirty="0"/>
          </a:p>
        </p:txBody>
      </p:sp>
      <p:sp>
        <p:nvSpPr>
          <p:cNvPr id="11" name="Text Box 4">
            <a:extLst>
              <a:ext uri="{FF2B5EF4-FFF2-40B4-BE49-F238E27FC236}">
                <a16:creationId xmlns:a16="http://schemas.microsoft.com/office/drawing/2014/main" id="{948107EE-FF3C-44E1-9080-CC7C083CC297}"/>
              </a:ext>
            </a:extLst>
          </p:cNvPr>
          <p:cNvSpPr txBox="1">
            <a:spLocks noChangeArrowheads="1"/>
          </p:cNvSpPr>
          <p:nvPr/>
        </p:nvSpPr>
        <p:spPr bwMode="auto">
          <a:xfrm>
            <a:off x="2286000" y="1066800"/>
            <a:ext cx="5570538" cy="1323975"/>
          </a:xfrm>
          <a:prstGeom prst="rect">
            <a:avLst/>
          </a:prstGeom>
          <a:solidFill>
            <a:srgbClr val="FFFF00"/>
          </a:solidFill>
          <a:ln w="3175">
            <a:solidFill>
              <a:schemeClr val="tx1"/>
            </a:solidFill>
            <a:miter lim="800000"/>
            <a:headEnd/>
            <a:tailEnd/>
          </a:ln>
        </p:spPr>
        <p:txBody>
          <a:bodyPr wrap="none">
            <a:spAutoFit/>
          </a:bodyPr>
          <a:lstStyle/>
          <a:p>
            <a:pPr algn="l">
              <a:defRPr/>
            </a:pPr>
            <a:r>
              <a:rPr lang="en-US" sz="2000" b="1" dirty="0" err="1">
                <a:solidFill>
                  <a:schemeClr val="accent2">
                    <a:lumMod val="50000"/>
                  </a:schemeClr>
                </a:solidFill>
                <a:latin typeface="Courier New" pitchFamily="49" charset="0"/>
                <a:cs typeface="Courier New" pitchFamily="49" charset="0"/>
              </a:rPr>
              <a:t>int</a:t>
            </a:r>
            <a:r>
              <a:rPr lang="en-US" sz="2000" b="1" dirty="0">
                <a:solidFill>
                  <a:schemeClr val="accent2">
                    <a:lumMod val="50000"/>
                  </a:schemeClr>
                </a:solidFill>
                <a:latin typeface="Courier New" pitchFamily="49" charset="0"/>
                <a:cs typeface="Courier New" pitchFamily="49" charset="0"/>
              </a:rPr>
              <a:t> main()</a:t>
            </a:r>
          </a:p>
          <a:p>
            <a:pPr algn="l">
              <a:defRPr/>
            </a:pPr>
            <a:r>
              <a:rPr lang="en-US" sz="2000" b="1" dirty="0">
                <a:solidFill>
                  <a:schemeClr val="accent2">
                    <a:lumMod val="50000"/>
                  </a:schemeClr>
                </a:solidFill>
                <a:latin typeface="Courier New" pitchFamily="49" charset="0"/>
                <a:cs typeface="Courier New" pitchFamily="49" charset="0"/>
              </a:rPr>
              <a:t>{</a:t>
            </a:r>
          </a:p>
          <a:p>
            <a:pPr algn="l">
              <a:defRPr/>
            </a:pPr>
            <a:r>
              <a:rPr lang="en-US" sz="2000" b="1" dirty="0">
                <a:solidFill>
                  <a:schemeClr val="accent2">
                    <a:lumMod val="50000"/>
                  </a:schemeClr>
                </a:solidFill>
                <a:latin typeface="Courier New" pitchFamily="49" charset="0"/>
                <a:cs typeface="Courier New" pitchFamily="49" charset="0"/>
              </a:rPr>
              <a:t>   exit(</a:t>
            </a:r>
            <a:r>
              <a:rPr lang="en-US" sz="2000" b="1" dirty="0" err="1">
                <a:solidFill>
                  <a:schemeClr val="accent2">
                    <a:lumMod val="50000"/>
                  </a:schemeClr>
                </a:solidFill>
                <a:latin typeface="Courier New" pitchFamily="49" charset="0"/>
                <a:cs typeface="Courier New" pitchFamily="49" charset="0"/>
              </a:rPr>
              <a:t>printf</a:t>
            </a:r>
            <a:r>
              <a:rPr lang="en-US" sz="2000" b="1" dirty="0">
                <a:solidFill>
                  <a:schemeClr val="accent2">
                    <a:lumMod val="50000"/>
                  </a:schemeClr>
                </a:solidFill>
                <a:latin typeface="Courier New" pitchFamily="49" charset="0"/>
                <a:cs typeface="Courier New" pitchFamily="49" charset="0"/>
              </a:rPr>
              <a:t>(“Hello, World\n”));</a:t>
            </a:r>
          </a:p>
          <a:p>
            <a:pPr algn="l">
              <a:defRPr/>
            </a:pPr>
            <a:r>
              <a:rPr lang="en-US" sz="2000" b="1" dirty="0">
                <a:solidFill>
                  <a:schemeClr val="accent2">
                    <a:lumMod val="50000"/>
                  </a:schemeClr>
                </a:solidFill>
                <a:latin typeface="Courier New" pitchFamily="49" charset="0"/>
                <a:cs typeface="Courier New" pitchFamily="49" charset="0"/>
              </a:rPr>
              <a:t>}</a:t>
            </a:r>
          </a:p>
        </p:txBody>
      </p:sp>
      <p:sp>
        <p:nvSpPr>
          <p:cNvPr id="12" name="Text Box 4">
            <a:extLst>
              <a:ext uri="{FF2B5EF4-FFF2-40B4-BE49-F238E27FC236}">
                <a16:creationId xmlns:a16="http://schemas.microsoft.com/office/drawing/2014/main" id="{E4B90F93-979A-401B-9EBE-A8831ACCC02C}"/>
              </a:ext>
            </a:extLst>
          </p:cNvPr>
          <p:cNvSpPr txBox="1">
            <a:spLocks noChangeArrowheads="1"/>
          </p:cNvSpPr>
          <p:nvPr/>
        </p:nvSpPr>
        <p:spPr bwMode="auto">
          <a:xfrm>
            <a:off x="228600" y="2464520"/>
            <a:ext cx="8458200" cy="400110"/>
          </a:xfrm>
          <a:prstGeom prst="rect">
            <a:avLst/>
          </a:prstGeom>
          <a:solidFill>
            <a:srgbClr val="FF9966"/>
          </a:solidFill>
          <a:ln w="3175">
            <a:solidFill>
              <a:schemeClr val="tx1"/>
            </a:solidFill>
            <a:miter lim="800000"/>
            <a:headEnd/>
            <a:tailEnd/>
          </a:ln>
        </p:spPr>
        <p:txBody>
          <a:bodyPr wrap="square">
            <a:spAutoFit/>
          </a:bodyPr>
          <a:lstStyle/>
          <a:p>
            <a:pPr>
              <a:defRPr/>
            </a:pPr>
            <a:r>
              <a:rPr lang="en-US" b="1" dirty="0">
                <a:solidFill>
                  <a:schemeClr val="accent2">
                    <a:lumMod val="50000"/>
                  </a:schemeClr>
                </a:solidFill>
                <a:latin typeface="Courier New" pitchFamily="49" charset="0"/>
                <a:cs typeface="Courier New" pitchFamily="49" charset="0"/>
              </a:rPr>
              <a:t>0x080483cc &lt;main+24&gt;:   call   0x80482b8 &lt;</a:t>
            </a:r>
            <a:r>
              <a:rPr lang="en-US" b="1" dirty="0" err="1">
                <a:solidFill>
                  <a:schemeClr val="accent2">
                    <a:lumMod val="50000"/>
                  </a:schemeClr>
                </a:solidFill>
                <a:latin typeface="Courier New" pitchFamily="49" charset="0"/>
                <a:cs typeface="Courier New" pitchFamily="49" charset="0"/>
              </a:rPr>
              <a:t>printf@plt</a:t>
            </a:r>
            <a:r>
              <a:rPr lang="en-US" b="1" dirty="0">
                <a:solidFill>
                  <a:schemeClr val="accent2">
                    <a:lumMod val="50000"/>
                  </a:schemeClr>
                </a:solidFill>
                <a:latin typeface="Courier New" pitchFamily="49" charset="0"/>
                <a:cs typeface="Courier New" pitchFamily="49" charset="0"/>
              </a:rPr>
              <a:t>&gt;</a:t>
            </a:r>
          </a:p>
        </p:txBody>
      </p:sp>
      <p:sp>
        <p:nvSpPr>
          <p:cNvPr id="13" name="Text Box 4">
            <a:extLst>
              <a:ext uri="{FF2B5EF4-FFF2-40B4-BE49-F238E27FC236}">
                <a16:creationId xmlns:a16="http://schemas.microsoft.com/office/drawing/2014/main" id="{63295A18-720C-4E64-AA19-6CF1C269CFA6}"/>
              </a:ext>
            </a:extLst>
          </p:cNvPr>
          <p:cNvSpPr txBox="1">
            <a:spLocks noChangeArrowheads="1"/>
          </p:cNvSpPr>
          <p:nvPr/>
        </p:nvSpPr>
        <p:spPr bwMode="auto">
          <a:xfrm>
            <a:off x="649574" y="3276600"/>
            <a:ext cx="7620000" cy="400110"/>
          </a:xfrm>
          <a:prstGeom prst="rect">
            <a:avLst/>
          </a:prstGeom>
          <a:solidFill>
            <a:srgbClr val="FF9966"/>
          </a:solidFill>
          <a:ln w="3175">
            <a:solidFill>
              <a:schemeClr val="tx1"/>
            </a:solidFill>
            <a:miter lim="800000"/>
            <a:headEnd/>
            <a:tailEnd/>
          </a:ln>
        </p:spPr>
        <p:txBody>
          <a:bodyPr wrap="square">
            <a:spAutoFit/>
          </a:bodyPr>
          <a:lstStyle/>
          <a:p>
            <a:pPr>
              <a:defRPr/>
            </a:pPr>
            <a:r>
              <a:rPr lang="en-US" b="1" dirty="0">
                <a:solidFill>
                  <a:schemeClr val="accent2">
                    <a:lumMod val="50000"/>
                  </a:schemeClr>
                </a:solidFill>
                <a:latin typeface="Courier New" pitchFamily="49" charset="0"/>
                <a:cs typeface="Courier New" pitchFamily="49" charset="0"/>
              </a:rPr>
              <a:t>0x80482b8 &lt;</a:t>
            </a:r>
            <a:r>
              <a:rPr lang="en-US" b="1" dirty="0" err="1">
                <a:solidFill>
                  <a:schemeClr val="accent2">
                    <a:lumMod val="50000"/>
                  </a:schemeClr>
                </a:solidFill>
                <a:latin typeface="Courier New" pitchFamily="49" charset="0"/>
                <a:cs typeface="Courier New" pitchFamily="49" charset="0"/>
              </a:rPr>
              <a:t>printf@plt</a:t>
            </a:r>
            <a:r>
              <a:rPr lang="en-US" b="1" dirty="0">
                <a:solidFill>
                  <a:schemeClr val="accent2">
                    <a:lumMod val="50000"/>
                  </a:schemeClr>
                </a:solidFill>
                <a:latin typeface="Courier New" pitchFamily="49" charset="0"/>
                <a:cs typeface="Courier New" pitchFamily="49" charset="0"/>
              </a:rPr>
              <a:t>&gt;: </a:t>
            </a:r>
            <a:r>
              <a:rPr lang="en-US" b="1" dirty="0" err="1">
                <a:solidFill>
                  <a:schemeClr val="accent2">
                    <a:lumMod val="50000"/>
                  </a:schemeClr>
                </a:solidFill>
                <a:latin typeface="Courier New" pitchFamily="49" charset="0"/>
                <a:cs typeface="Courier New" pitchFamily="49" charset="0"/>
              </a:rPr>
              <a:t>jmp</a:t>
            </a:r>
            <a:r>
              <a:rPr lang="en-US" b="1" dirty="0">
                <a:solidFill>
                  <a:schemeClr val="accent2">
                    <a:lumMod val="50000"/>
                  </a:schemeClr>
                </a:solidFill>
                <a:latin typeface="Courier New" pitchFamily="49" charset="0"/>
                <a:cs typeface="Courier New" pitchFamily="49" charset="0"/>
              </a:rPr>
              <a:t>    *0x80495b8</a:t>
            </a:r>
          </a:p>
        </p:txBody>
      </p:sp>
      <p:sp>
        <p:nvSpPr>
          <p:cNvPr id="14" name="Text Box 4">
            <a:extLst>
              <a:ext uri="{FF2B5EF4-FFF2-40B4-BE49-F238E27FC236}">
                <a16:creationId xmlns:a16="http://schemas.microsoft.com/office/drawing/2014/main" id="{90442EFA-90E7-4E38-82D1-4C3F31673865}"/>
              </a:ext>
            </a:extLst>
          </p:cNvPr>
          <p:cNvSpPr txBox="1">
            <a:spLocks noChangeArrowheads="1"/>
          </p:cNvSpPr>
          <p:nvPr/>
        </p:nvSpPr>
        <p:spPr bwMode="auto">
          <a:xfrm>
            <a:off x="457201" y="4056942"/>
            <a:ext cx="8000999" cy="400110"/>
          </a:xfrm>
          <a:prstGeom prst="rect">
            <a:avLst/>
          </a:prstGeom>
          <a:solidFill>
            <a:srgbClr val="92D050"/>
          </a:solidFill>
          <a:ln w="3175">
            <a:solidFill>
              <a:schemeClr val="tx1"/>
            </a:solidFill>
            <a:miter lim="800000"/>
            <a:headEnd/>
            <a:tailEnd/>
          </a:ln>
        </p:spPr>
        <p:txBody>
          <a:bodyPr wrap="square">
            <a:spAutoFit/>
          </a:bodyPr>
          <a:lstStyle/>
          <a:p>
            <a:pPr>
              <a:defRPr/>
            </a:pPr>
            <a:r>
              <a:rPr lang="en-US" b="1" dirty="0">
                <a:solidFill>
                  <a:schemeClr val="accent2">
                    <a:lumMod val="50000"/>
                  </a:schemeClr>
                </a:solidFill>
                <a:latin typeface="Courier New" pitchFamily="49" charset="0"/>
                <a:cs typeface="Courier New" pitchFamily="49" charset="0"/>
              </a:rPr>
              <a:t>0x80495b8 &lt;_GLOBAL_OFFSET_TABLE_+20&gt;:   0x080482be</a:t>
            </a:r>
          </a:p>
        </p:txBody>
      </p:sp>
      <p:sp>
        <p:nvSpPr>
          <p:cNvPr id="15" name="Text Box 4">
            <a:extLst>
              <a:ext uri="{FF2B5EF4-FFF2-40B4-BE49-F238E27FC236}">
                <a16:creationId xmlns:a16="http://schemas.microsoft.com/office/drawing/2014/main" id="{E4C4809F-BDA5-443E-8938-DDC845F07B9F}"/>
              </a:ext>
            </a:extLst>
          </p:cNvPr>
          <p:cNvSpPr txBox="1">
            <a:spLocks noChangeArrowheads="1"/>
          </p:cNvSpPr>
          <p:nvPr/>
        </p:nvSpPr>
        <p:spPr bwMode="auto">
          <a:xfrm>
            <a:off x="457200" y="4056941"/>
            <a:ext cx="8000999" cy="400110"/>
          </a:xfrm>
          <a:prstGeom prst="rect">
            <a:avLst/>
          </a:prstGeom>
          <a:solidFill>
            <a:srgbClr val="92D050"/>
          </a:solidFill>
          <a:ln w="3175">
            <a:solidFill>
              <a:schemeClr val="tx1"/>
            </a:solidFill>
            <a:miter lim="800000"/>
            <a:headEnd/>
            <a:tailEnd/>
          </a:ln>
        </p:spPr>
        <p:txBody>
          <a:bodyPr wrap="square">
            <a:spAutoFit/>
          </a:bodyPr>
          <a:lstStyle/>
          <a:p>
            <a:pPr>
              <a:defRPr/>
            </a:pPr>
            <a:r>
              <a:rPr lang="en-US" b="1" dirty="0">
                <a:solidFill>
                  <a:schemeClr val="accent2">
                    <a:lumMod val="50000"/>
                  </a:schemeClr>
                </a:solidFill>
                <a:latin typeface="Courier New" pitchFamily="49" charset="0"/>
                <a:cs typeface="Courier New" pitchFamily="49" charset="0"/>
              </a:rPr>
              <a:t>0x80495b8 &lt;_GLOBAL_OFFSET_TABLE_+20&gt;:   0x00146e10</a:t>
            </a:r>
          </a:p>
        </p:txBody>
      </p:sp>
      <p:grpSp>
        <p:nvGrpSpPr>
          <p:cNvPr id="16" name="Group 21">
            <a:extLst>
              <a:ext uri="{FF2B5EF4-FFF2-40B4-BE49-F238E27FC236}">
                <a16:creationId xmlns:a16="http://schemas.microsoft.com/office/drawing/2014/main" id="{23C1447C-9660-4C40-9670-F3BA88F160E7}"/>
              </a:ext>
            </a:extLst>
          </p:cNvPr>
          <p:cNvGrpSpPr>
            <a:grpSpLocks/>
          </p:cNvGrpSpPr>
          <p:nvPr/>
        </p:nvGrpSpPr>
        <p:grpSpPr bwMode="auto">
          <a:xfrm>
            <a:off x="948530" y="4457053"/>
            <a:ext cx="7018338" cy="762219"/>
            <a:chOff x="3812493" y="3366187"/>
            <a:chExt cx="5009624" cy="762945"/>
          </a:xfrm>
        </p:grpSpPr>
        <p:sp>
          <p:nvSpPr>
            <p:cNvPr id="17" name="Text Box 4">
              <a:extLst>
                <a:ext uri="{FF2B5EF4-FFF2-40B4-BE49-F238E27FC236}">
                  <a16:creationId xmlns:a16="http://schemas.microsoft.com/office/drawing/2014/main" id="{6DA21613-A82C-4FD4-892F-B26D1DFC5975}"/>
                </a:ext>
              </a:extLst>
            </p:cNvPr>
            <p:cNvSpPr txBox="1">
              <a:spLocks noChangeArrowheads="1"/>
            </p:cNvSpPr>
            <p:nvPr/>
          </p:nvSpPr>
          <p:spPr bwMode="auto">
            <a:xfrm>
              <a:off x="3812493" y="3760481"/>
              <a:ext cx="5009624" cy="368651"/>
            </a:xfrm>
            <a:prstGeom prst="rect">
              <a:avLst/>
            </a:prstGeom>
            <a:solidFill>
              <a:srgbClr val="FF9966"/>
            </a:solidFill>
            <a:ln w="3175">
              <a:solidFill>
                <a:schemeClr val="tx1"/>
              </a:solidFill>
              <a:miter lim="800000"/>
              <a:headEnd/>
              <a:tailEnd/>
            </a:ln>
          </p:spPr>
          <p:txBody>
            <a:bodyPr wrap="none">
              <a:spAutoFit/>
            </a:bodyPr>
            <a:lstStyle/>
            <a:p>
              <a:pPr>
                <a:defRPr/>
              </a:pPr>
              <a:r>
                <a:rPr lang="en-US" b="1" dirty="0">
                  <a:solidFill>
                    <a:schemeClr val="accent2">
                      <a:lumMod val="50000"/>
                    </a:schemeClr>
                  </a:solidFill>
                  <a:latin typeface="Courier New" pitchFamily="49" charset="0"/>
                  <a:cs typeface="Courier New" pitchFamily="49" charset="0"/>
                </a:rPr>
                <a:t>0x146e10 &lt;</a:t>
              </a:r>
              <a:r>
                <a:rPr lang="en-US" b="1" dirty="0" err="1">
                  <a:solidFill>
                    <a:schemeClr val="accent2">
                      <a:lumMod val="50000"/>
                    </a:schemeClr>
                  </a:solidFill>
                  <a:latin typeface="Courier New" pitchFamily="49" charset="0"/>
                  <a:cs typeface="Courier New" pitchFamily="49" charset="0"/>
                </a:rPr>
                <a:t>printf</a:t>
              </a:r>
              <a:r>
                <a:rPr lang="en-US" b="1" dirty="0">
                  <a:solidFill>
                    <a:schemeClr val="accent2">
                      <a:lumMod val="50000"/>
                    </a:schemeClr>
                  </a:solidFill>
                  <a:latin typeface="Courier New" pitchFamily="49" charset="0"/>
                  <a:cs typeface="Courier New" pitchFamily="49" charset="0"/>
                </a:rPr>
                <a:t>&gt;:      push   %</a:t>
              </a:r>
              <a:r>
                <a:rPr lang="en-US" b="1" dirty="0" err="1">
                  <a:solidFill>
                    <a:schemeClr val="accent2">
                      <a:lumMod val="50000"/>
                    </a:schemeClr>
                  </a:solidFill>
                  <a:latin typeface="Courier New" pitchFamily="49" charset="0"/>
                  <a:cs typeface="Courier New" pitchFamily="49" charset="0"/>
                </a:rPr>
                <a:t>ebp</a:t>
              </a:r>
              <a:endParaRPr lang="en-US" b="1" dirty="0">
                <a:solidFill>
                  <a:schemeClr val="accent2">
                    <a:lumMod val="50000"/>
                  </a:schemeClr>
                </a:solidFill>
                <a:latin typeface="Courier New" pitchFamily="49" charset="0"/>
                <a:cs typeface="Courier New" pitchFamily="49" charset="0"/>
              </a:endParaRPr>
            </a:p>
          </p:txBody>
        </p:sp>
        <p:cxnSp>
          <p:nvCxnSpPr>
            <p:cNvPr id="18" name="Elbow Connector 14">
              <a:extLst>
                <a:ext uri="{FF2B5EF4-FFF2-40B4-BE49-F238E27FC236}">
                  <a16:creationId xmlns:a16="http://schemas.microsoft.com/office/drawing/2014/main" id="{6DC6CF43-F27F-4F6C-A877-9EA4892D0B23}"/>
                </a:ext>
              </a:extLst>
            </p:cNvPr>
            <p:cNvCxnSpPr>
              <a:cxnSpLocks/>
              <a:stCxn id="15" idx="2"/>
              <a:endCxn id="17" idx="0"/>
            </p:cNvCxnSpPr>
            <p:nvPr/>
          </p:nvCxnSpPr>
          <p:spPr>
            <a:xfrm rot="5400000">
              <a:off x="6120158" y="3563334"/>
              <a:ext cx="394295" cy="1"/>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cxnSp>
        <p:nvCxnSpPr>
          <p:cNvPr id="19" name="Elbow Connector 28">
            <a:extLst>
              <a:ext uri="{FF2B5EF4-FFF2-40B4-BE49-F238E27FC236}">
                <a16:creationId xmlns:a16="http://schemas.microsoft.com/office/drawing/2014/main" id="{B0517704-968F-48FD-B0DA-C708FC511988}"/>
              </a:ext>
            </a:extLst>
          </p:cNvPr>
          <p:cNvCxnSpPr>
            <a:cxnSpLocks/>
            <a:stCxn id="13" idx="2"/>
            <a:endCxn id="14" idx="0"/>
          </p:cNvCxnSpPr>
          <p:nvPr/>
        </p:nvCxnSpPr>
        <p:spPr>
          <a:xfrm rot="5400000">
            <a:off x="4268522" y="3865890"/>
            <a:ext cx="380232" cy="187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hape 30">
            <a:extLst>
              <a:ext uri="{FF2B5EF4-FFF2-40B4-BE49-F238E27FC236}">
                <a16:creationId xmlns:a16="http://schemas.microsoft.com/office/drawing/2014/main" id="{E0F44831-1888-4103-AD23-6FBFD21A9878}"/>
              </a:ext>
            </a:extLst>
          </p:cNvPr>
          <p:cNvCxnSpPr>
            <a:cxnSpLocks/>
            <a:stCxn id="12" idx="2"/>
            <a:endCxn id="13" idx="0"/>
          </p:cNvCxnSpPr>
          <p:nvPr/>
        </p:nvCxnSpPr>
        <p:spPr>
          <a:xfrm rot="16200000" flipH="1">
            <a:off x="4252652" y="3069678"/>
            <a:ext cx="411970" cy="187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 Box 4">
            <a:extLst>
              <a:ext uri="{FF2B5EF4-FFF2-40B4-BE49-F238E27FC236}">
                <a16:creationId xmlns:a16="http://schemas.microsoft.com/office/drawing/2014/main" id="{27110792-1662-4254-A293-4C5FAF54B294}"/>
              </a:ext>
            </a:extLst>
          </p:cNvPr>
          <p:cNvSpPr txBox="1">
            <a:spLocks noChangeArrowheads="1"/>
          </p:cNvSpPr>
          <p:nvPr/>
        </p:nvSpPr>
        <p:spPr bwMode="auto">
          <a:xfrm>
            <a:off x="784860" y="1846873"/>
            <a:ext cx="7879080" cy="3477875"/>
          </a:xfrm>
          <a:prstGeom prst="rect">
            <a:avLst/>
          </a:prstGeom>
          <a:solidFill>
            <a:schemeClr val="bg1">
              <a:lumMod val="85000"/>
            </a:schemeClr>
          </a:solidFill>
          <a:ln w="3175">
            <a:solidFill>
              <a:schemeClr val="tx1"/>
            </a:solidFill>
            <a:miter lim="800000"/>
            <a:headEnd/>
            <a:tailEnd/>
          </a:ln>
        </p:spPr>
        <p:txBody>
          <a:bodyPr wrap="none">
            <a:spAutoFit/>
          </a:bodyPr>
          <a:lstStyle/>
          <a:p>
            <a:pPr algn="l">
              <a:defRPr/>
            </a:pPr>
            <a:r>
              <a:rPr lang="en-US" b="1" dirty="0">
                <a:solidFill>
                  <a:schemeClr val="accent2">
                    <a:lumMod val="50000"/>
                  </a:schemeClr>
                </a:solidFill>
                <a:latin typeface="Courier New" pitchFamily="49" charset="0"/>
                <a:cs typeface="Courier New" pitchFamily="49" charset="0"/>
              </a:rPr>
              <a:t>0x80482be &lt;printf@plt+6&gt;:       push   $0x10</a:t>
            </a:r>
          </a:p>
          <a:p>
            <a:pPr algn="l">
              <a:defRPr/>
            </a:pPr>
            <a:r>
              <a:rPr lang="en-US" b="1" dirty="0">
                <a:solidFill>
                  <a:schemeClr val="accent2">
                    <a:lumMod val="50000"/>
                  </a:schemeClr>
                </a:solidFill>
                <a:latin typeface="Courier New" pitchFamily="49" charset="0"/>
                <a:cs typeface="Courier New" pitchFamily="49" charset="0"/>
              </a:rPr>
              <a:t>0x80482c3 &lt;printf@plt+11&gt;:      </a:t>
            </a:r>
            <a:r>
              <a:rPr lang="en-US" b="1" dirty="0" err="1">
                <a:solidFill>
                  <a:schemeClr val="accent2">
                    <a:lumMod val="50000"/>
                  </a:schemeClr>
                </a:solidFill>
                <a:latin typeface="Courier New" pitchFamily="49" charset="0"/>
                <a:cs typeface="Courier New" pitchFamily="49" charset="0"/>
              </a:rPr>
              <a:t>jmp</a:t>
            </a:r>
            <a:r>
              <a:rPr lang="en-US" b="1" dirty="0">
                <a:solidFill>
                  <a:schemeClr val="accent2">
                    <a:lumMod val="50000"/>
                  </a:schemeClr>
                </a:solidFill>
                <a:latin typeface="Courier New" pitchFamily="49" charset="0"/>
                <a:cs typeface="Courier New" pitchFamily="49" charset="0"/>
              </a:rPr>
              <a:t>    0x8048288</a:t>
            </a:r>
          </a:p>
          <a:p>
            <a:pPr algn="l">
              <a:defRPr/>
            </a:pPr>
            <a:endParaRPr lang="en-US" b="1" dirty="0">
              <a:solidFill>
                <a:schemeClr val="accent2">
                  <a:lumMod val="50000"/>
                </a:schemeClr>
              </a:solidFill>
              <a:latin typeface="Courier New" pitchFamily="49" charset="0"/>
              <a:cs typeface="Courier New" pitchFamily="49" charset="0"/>
            </a:endParaRPr>
          </a:p>
          <a:p>
            <a:pPr algn="l">
              <a:defRPr/>
            </a:pPr>
            <a:r>
              <a:rPr lang="pt-BR" b="1" dirty="0">
                <a:solidFill>
                  <a:schemeClr val="accent2">
                    <a:lumMod val="50000"/>
                  </a:schemeClr>
                </a:solidFill>
                <a:latin typeface="Courier New" pitchFamily="49" charset="0"/>
                <a:cs typeface="Courier New" pitchFamily="49" charset="0"/>
              </a:rPr>
              <a:t>0x8048288:      pushl  0x80495a8</a:t>
            </a:r>
          </a:p>
          <a:p>
            <a:pPr algn="l">
              <a:defRPr/>
            </a:pPr>
            <a:r>
              <a:rPr lang="pt-BR" b="1" dirty="0">
                <a:solidFill>
                  <a:schemeClr val="accent2">
                    <a:lumMod val="50000"/>
                  </a:schemeClr>
                </a:solidFill>
                <a:latin typeface="Courier New" pitchFamily="49" charset="0"/>
                <a:cs typeface="Courier New" pitchFamily="49" charset="0"/>
              </a:rPr>
              <a:t>0x804828e:      jmp    *0x80495ac</a:t>
            </a:r>
          </a:p>
          <a:p>
            <a:pPr algn="l">
              <a:defRPr/>
            </a:pPr>
            <a:endParaRPr lang="en-US" b="1" dirty="0">
              <a:solidFill>
                <a:schemeClr val="accent2">
                  <a:lumMod val="50000"/>
                </a:schemeClr>
              </a:solidFill>
              <a:latin typeface="Courier New" pitchFamily="49" charset="0"/>
              <a:cs typeface="Courier New" pitchFamily="49" charset="0"/>
            </a:endParaRPr>
          </a:p>
          <a:p>
            <a:pPr algn="l">
              <a:defRPr/>
            </a:pPr>
            <a:r>
              <a:rPr lang="en-US" b="1" dirty="0">
                <a:solidFill>
                  <a:schemeClr val="accent2">
                    <a:lumMod val="50000"/>
                  </a:schemeClr>
                </a:solidFill>
                <a:latin typeface="Courier New" pitchFamily="49" charset="0"/>
                <a:cs typeface="Courier New" pitchFamily="49" charset="0"/>
              </a:rPr>
              <a:t>0x80495ac &lt;_GLOBAL_OFFSET_TABLE_+8&gt;:    0x003874c0</a:t>
            </a:r>
          </a:p>
          <a:p>
            <a:pPr algn="l">
              <a:defRPr/>
            </a:pPr>
            <a:endParaRPr lang="en-US" b="1" dirty="0">
              <a:solidFill>
                <a:schemeClr val="accent2">
                  <a:lumMod val="50000"/>
                </a:schemeClr>
              </a:solidFill>
              <a:latin typeface="Courier New" pitchFamily="49" charset="0"/>
              <a:cs typeface="Courier New" pitchFamily="49" charset="0"/>
            </a:endParaRPr>
          </a:p>
          <a:p>
            <a:pPr algn="l">
              <a:defRPr/>
            </a:pPr>
            <a:r>
              <a:rPr lang="en-US" b="1" dirty="0">
                <a:solidFill>
                  <a:schemeClr val="accent2">
                    <a:lumMod val="50000"/>
                  </a:schemeClr>
                </a:solidFill>
                <a:latin typeface="Courier New" pitchFamily="49" charset="0"/>
                <a:cs typeface="Courier New" pitchFamily="49" charset="0"/>
              </a:rPr>
              <a:t>0x3874c0 &lt;_</a:t>
            </a:r>
            <a:r>
              <a:rPr lang="en-US" b="1" dirty="0" err="1">
                <a:solidFill>
                  <a:schemeClr val="accent2">
                    <a:lumMod val="50000"/>
                  </a:schemeClr>
                </a:solidFill>
                <a:latin typeface="Courier New" pitchFamily="49" charset="0"/>
                <a:cs typeface="Courier New" pitchFamily="49" charset="0"/>
              </a:rPr>
              <a:t>dl_runtime_resolve</a:t>
            </a:r>
            <a:r>
              <a:rPr lang="en-US" b="1" dirty="0">
                <a:solidFill>
                  <a:schemeClr val="accent2">
                    <a:lumMod val="50000"/>
                  </a:schemeClr>
                </a:solidFill>
                <a:latin typeface="Courier New" pitchFamily="49" charset="0"/>
                <a:cs typeface="Courier New" pitchFamily="49" charset="0"/>
              </a:rPr>
              <a:t>&gt;: push   %</a:t>
            </a:r>
            <a:r>
              <a:rPr lang="en-US" b="1" dirty="0" err="1">
                <a:solidFill>
                  <a:schemeClr val="accent2">
                    <a:lumMod val="50000"/>
                  </a:schemeClr>
                </a:solidFill>
                <a:latin typeface="Courier New" pitchFamily="49" charset="0"/>
                <a:cs typeface="Courier New" pitchFamily="49" charset="0"/>
              </a:rPr>
              <a:t>eax</a:t>
            </a:r>
            <a:endParaRPr lang="en-US" b="1" dirty="0">
              <a:solidFill>
                <a:schemeClr val="accent2">
                  <a:lumMod val="50000"/>
                </a:schemeClr>
              </a:solidFill>
              <a:latin typeface="Courier New" pitchFamily="49" charset="0"/>
              <a:cs typeface="Courier New" pitchFamily="49" charset="0"/>
            </a:endParaRPr>
          </a:p>
          <a:p>
            <a:pPr algn="l">
              <a:defRPr/>
            </a:pPr>
            <a:endParaRPr lang="en-US" b="1" dirty="0">
              <a:solidFill>
                <a:schemeClr val="accent2">
                  <a:lumMod val="50000"/>
                </a:schemeClr>
              </a:solidFill>
              <a:latin typeface="Courier New" pitchFamily="49" charset="0"/>
              <a:cs typeface="Courier New" pitchFamily="49" charset="0"/>
            </a:endParaRPr>
          </a:p>
          <a:p>
            <a:pPr algn="l">
              <a:defRPr/>
            </a:pPr>
            <a:endParaRPr lang="en-US" b="1" dirty="0">
              <a:solidFill>
                <a:schemeClr val="accent2">
                  <a:lumMod val="50000"/>
                </a:schemeClr>
              </a:solidFill>
              <a:latin typeface="Courier New" pitchFamily="49" charset="0"/>
              <a:cs typeface="Courier New" pitchFamily="49" charset="0"/>
            </a:endParaRPr>
          </a:p>
        </p:txBody>
      </p:sp>
      <p:graphicFrame>
        <p:nvGraphicFramePr>
          <p:cNvPr id="7" name="表格 6">
            <a:extLst>
              <a:ext uri="{FF2B5EF4-FFF2-40B4-BE49-F238E27FC236}">
                <a16:creationId xmlns:a16="http://schemas.microsoft.com/office/drawing/2014/main" id="{84BCBE2C-A19F-47E8-9D9D-732369A7EF98}"/>
              </a:ext>
            </a:extLst>
          </p:cNvPr>
          <p:cNvGraphicFramePr>
            <a:graphicFrameLocks noGrp="1"/>
          </p:cNvGraphicFramePr>
          <p:nvPr>
            <p:extLst>
              <p:ext uri="{D42A27DB-BD31-4B8C-83A1-F6EECF244321}">
                <p14:modId xmlns:p14="http://schemas.microsoft.com/office/powerpoint/2010/main" val="4125094341"/>
              </p:ext>
            </p:extLst>
          </p:nvPr>
        </p:nvGraphicFramePr>
        <p:xfrm>
          <a:off x="1676400" y="5334000"/>
          <a:ext cx="6096000" cy="1097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702294556"/>
                    </a:ext>
                  </a:extLst>
                </a:gridCol>
                <a:gridCol w="3048000">
                  <a:extLst>
                    <a:ext uri="{9D8B030D-6E8A-4147-A177-3AD203B41FA5}">
                      <a16:colId xmlns:a16="http://schemas.microsoft.com/office/drawing/2014/main" val="2923658928"/>
                    </a:ext>
                  </a:extLst>
                </a:gridCol>
              </a:tblGrid>
              <a:tr h="272512">
                <a:tc>
                  <a:txBody>
                    <a:bodyPr/>
                    <a:lstStyle/>
                    <a:p>
                      <a:r>
                        <a:rPr lang="en-US" altLang="zh-CN" dirty="0"/>
                        <a:t>Function name</a:t>
                      </a:r>
                      <a:endParaRPr lang="zh-CN" altLang="en-US" dirty="0"/>
                    </a:p>
                  </a:txBody>
                  <a:tcPr/>
                </a:tc>
                <a:tc>
                  <a:txBody>
                    <a:bodyPr/>
                    <a:lstStyle/>
                    <a:p>
                      <a:r>
                        <a:rPr lang="en-US" altLang="zh-CN" dirty="0"/>
                        <a:t>Address in </a:t>
                      </a:r>
                      <a:r>
                        <a:rPr lang="en-US" altLang="zh-CN" dirty="0" err="1"/>
                        <a:t>libc</a:t>
                      </a:r>
                      <a:endParaRPr lang="zh-CN" altLang="en-US" dirty="0"/>
                    </a:p>
                  </a:txBody>
                  <a:tcPr/>
                </a:tc>
                <a:extLst>
                  <a:ext uri="{0D108BD9-81ED-4DB2-BD59-A6C34878D82A}">
                    <a16:rowId xmlns:a16="http://schemas.microsoft.com/office/drawing/2014/main" val="1338009605"/>
                  </a:ext>
                </a:extLst>
              </a:tr>
              <a:tr h="272512">
                <a:tc>
                  <a:txBody>
                    <a:bodyPr/>
                    <a:lstStyle/>
                    <a:p>
                      <a:r>
                        <a:rPr lang="en-US" altLang="zh-CN" dirty="0" err="1"/>
                        <a:t>printf</a:t>
                      </a:r>
                      <a:r>
                        <a:rPr lang="en-US" altLang="zh-CN" dirty="0"/>
                        <a:t>()</a:t>
                      </a:r>
                      <a:endParaRPr lang="zh-CN" altLang="en-US" dirty="0"/>
                    </a:p>
                  </a:txBody>
                  <a:tcPr/>
                </a:tc>
                <a:tc>
                  <a:txBody>
                    <a:bodyPr/>
                    <a:lstStyle/>
                    <a:p>
                      <a:r>
                        <a:rPr lang="en-US" altLang="zh-CN" dirty="0"/>
                        <a:t>0x00146e10</a:t>
                      </a:r>
                      <a:endParaRPr lang="zh-CN" altLang="en-US" dirty="0"/>
                    </a:p>
                  </a:txBody>
                  <a:tcPr/>
                </a:tc>
                <a:extLst>
                  <a:ext uri="{0D108BD9-81ED-4DB2-BD59-A6C34878D82A}">
                    <a16:rowId xmlns:a16="http://schemas.microsoft.com/office/drawing/2014/main" val="1878024096"/>
                  </a:ext>
                </a:extLst>
              </a:tr>
              <a:tr h="272512">
                <a:tc>
                  <a:txBody>
                    <a:bodyPr/>
                    <a:lstStyle/>
                    <a:p>
                      <a:r>
                        <a:rPr lang="en-US" altLang="zh-CN" dirty="0"/>
                        <a:t>exit()</a:t>
                      </a:r>
                      <a:endParaRPr lang="zh-CN" altLang="en-US" dirty="0"/>
                    </a:p>
                  </a:txBody>
                  <a:tcPr/>
                </a:tc>
                <a:tc>
                  <a:txBody>
                    <a:bodyPr/>
                    <a:lstStyle/>
                    <a:p>
                      <a:r>
                        <a:rPr lang="en-US" altLang="zh-CN" dirty="0"/>
                        <a:t>0x00147f23</a:t>
                      </a:r>
                      <a:endParaRPr lang="zh-CN" altLang="en-US" dirty="0"/>
                    </a:p>
                  </a:txBody>
                  <a:tcPr/>
                </a:tc>
                <a:extLst>
                  <a:ext uri="{0D108BD9-81ED-4DB2-BD59-A6C34878D82A}">
                    <a16:rowId xmlns:a16="http://schemas.microsoft.com/office/drawing/2014/main" val="493619606"/>
                  </a:ext>
                </a:extLst>
              </a:tr>
            </a:tbl>
          </a:graphicData>
        </a:graphic>
      </p:graphicFrame>
      <p:sp>
        <p:nvSpPr>
          <p:cNvPr id="66" name="灯片编号占位符 65">
            <a:extLst>
              <a:ext uri="{FF2B5EF4-FFF2-40B4-BE49-F238E27FC236}">
                <a16:creationId xmlns:a16="http://schemas.microsoft.com/office/drawing/2014/main" id="{6C164769-E023-455D-BC98-5690A0EEF0AA}"/>
              </a:ext>
            </a:extLst>
          </p:cNvPr>
          <p:cNvSpPr>
            <a:spLocks noGrp="1"/>
          </p:cNvSpPr>
          <p:nvPr>
            <p:ph type="sldNum" sz="quarter" idx="10"/>
          </p:nvPr>
        </p:nvSpPr>
        <p:spPr/>
        <p:txBody>
          <a:bodyPr/>
          <a:lstStyle/>
          <a:p>
            <a:pPr>
              <a:defRPr/>
            </a:pPr>
            <a:fld id="{C9D1E93E-F34F-496D-BF1C-D8229D0E4D84}" type="slidenum">
              <a:rPr lang="en-US" smtClean="0"/>
              <a:pPr>
                <a:defRPr/>
              </a:pPr>
              <a:t>65</a:t>
            </a:fld>
            <a:endParaRPr lang="en-US"/>
          </a:p>
        </p:txBody>
      </p:sp>
    </p:spTree>
    <p:extLst>
      <p:ext uri="{BB962C8B-B14F-4D97-AF65-F5344CB8AC3E}">
        <p14:creationId xmlns:p14="http://schemas.microsoft.com/office/powerpoint/2010/main" val="12719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1"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16AB-1800-4739-A758-4251AAF0B87A}"/>
              </a:ext>
            </a:extLst>
          </p:cNvPr>
          <p:cNvSpPr>
            <a:spLocks noGrp="1"/>
          </p:cNvSpPr>
          <p:nvPr>
            <p:ph type="title"/>
          </p:nvPr>
        </p:nvSpPr>
        <p:spPr/>
        <p:txBody>
          <a:bodyPr/>
          <a:lstStyle/>
          <a:p>
            <a:r>
              <a:rPr lang="en-US" altLang="zh-CN" dirty="0"/>
              <a:t>GOT</a:t>
            </a:r>
            <a:endParaRPr lang="zh-CN" altLang="en-US" dirty="0"/>
          </a:p>
        </p:txBody>
      </p:sp>
      <p:sp>
        <p:nvSpPr>
          <p:cNvPr id="3" name="内容占位符 2">
            <a:extLst>
              <a:ext uri="{FF2B5EF4-FFF2-40B4-BE49-F238E27FC236}">
                <a16:creationId xmlns:a16="http://schemas.microsoft.com/office/drawing/2014/main" id="{F237568B-84BD-4FE9-8252-96C694473FDB}"/>
              </a:ext>
            </a:extLst>
          </p:cNvPr>
          <p:cNvSpPr>
            <a:spLocks noGrp="1"/>
          </p:cNvSpPr>
          <p:nvPr>
            <p:ph idx="1"/>
          </p:nvPr>
        </p:nvSpPr>
        <p:spPr/>
        <p:txBody>
          <a:bodyPr/>
          <a:lstStyle/>
          <a:p>
            <a:pPr>
              <a:lnSpc>
                <a:spcPct val="125000"/>
              </a:lnSpc>
            </a:pPr>
            <a:r>
              <a:rPr lang="zh-CN" altLang="en-US" dirty="0"/>
              <a:t>问题？</a:t>
            </a:r>
            <a:endParaRPr lang="en-US" altLang="zh-CN" dirty="0"/>
          </a:p>
          <a:p>
            <a:pPr lvl="1">
              <a:lnSpc>
                <a:spcPct val="125000"/>
              </a:lnSpc>
            </a:pPr>
            <a:r>
              <a:rPr lang="en-US" altLang="zh-CN" dirty="0"/>
              <a:t>write -&gt; </a:t>
            </a:r>
            <a:r>
              <a:rPr lang="zh-CN" altLang="en-US" dirty="0"/>
              <a:t>控制流劫持</a:t>
            </a:r>
            <a:endParaRPr lang="en-US" altLang="zh-CN" dirty="0"/>
          </a:p>
          <a:p>
            <a:pPr lvl="1">
              <a:lnSpc>
                <a:spcPct val="125000"/>
              </a:lnSpc>
            </a:pPr>
            <a:r>
              <a:rPr lang="en-US" altLang="zh-CN" dirty="0"/>
              <a:t>read -&gt; </a:t>
            </a:r>
            <a:r>
              <a:rPr lang="zh-CN" altLang="en-US" dirty="0"/>
              <a:t>内存泄露</a:t>
            </a:r>
            <a:endParaRPr lang="en-US" altLang="zh-CN" dirty="0"/>
          </a:p>
        </p:txBody>
      </p:sp>
      <p:sp>
        <p:nvSpPr>
          <p:cNvPr id="4" name="灯片编号占位符 3">
            <a:extLst>
              <a:ext uri="{FF2B5EF4-FFF2-40B4-BE49-F238E27FC236}">
                <a16:creationId xmlns:a16="http://schemas.microsoft.com/office/drawing/2014/main" id="{AF406100-B150-4B04-8311-4E211273CEBB}"/>
              </a:ext>
            </a:extLst>
          </p:cNvPr>
          <p:cNvSpPr>
            <a:spLocks noGrp="1"/>
          </p:cNvSpPr>
          <p:nvPr>
            <p:ph type="sldNum" sz="quarter" idx="10"/>
          </p:nvPr>
        </p:nvSpPr>
        <p:spPr/>
        <p:txBody>
          <a:bodyPr/>
          <a:lstStyle/>
          <a:p>
            <a:pPr>
              <a:defRPr/>
            </a:pPr>
            <a:fld id="{C9D1E93E-F34F-496D-BF1C-D8229D0E4D84}" type="slidenum">
              <a:rPr lang="en-US" smtClean="0"/>
              <a:pPr>
                <a:defRPr/>
              </a:pPr>
              <a:t>66</a:t>
            </a:fld>
            <a:endParaRPr lang="en-US"/>
          </a:p>
        </p:txBody>
      </p:sp>
      <p:pic>
        <p:nvPicPr>
          <p:cNvPr id="5" name="Picture 2" descr="https://eli.thegreenplace.net/images/2011/code_data_got_1.png">
            <a:extLst>
              <a:ext uri="{FF2B5EF4-FFF2-40B4-BE49-F238E27FC236}">
                <a16:creationId xmlns:a16="http://schemas.microsoft.com/office/drawing/2014/main" id="{A2D60E1F-F2D3-49DE-8E1C-1427985D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600200"/>
            <a:ext cx="2650826" cy="384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76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6ED24-D204-4C32-93F5-3E260AA67D5A}"/>
              </a:ext>
            </a:extLst>
          </p:cNvPr>
          <p:cNvSpPr>
            <a:spLocks noGrp="1"/>
          </p:cNvSpPr>
          <p:nvPr>
            <p:ph type="title"/>
          </p:nvPr>
        </p:nvSpPr>
        <p:spPr/>
        <p:txBody>
          <a:bodyPr/>
          <a:lstStyle/>
          <a:p>
            <a:r>
              <a:rPr lang="zh-CN" altLang="en-US" dirty="0"/>
              <a:t>内存泄露</a:t>
            </a:r>
          </a:p>
        </p:txBody>
      </p:sp>
      <p:sp>
        <p:nvSpPr>
          <p:cNvPr id="3" name="内容占位符 2">
            <a:extLst>
              <a:ext uri="{FF2B5EF4-FFF2-40B4-BE49-F238E27FC236}">
                <a16:creationId xmlns:a16="http://schemas.microsoft.com/office/drawing/2014/main" id="{A950151C-1B22-49E7-AE53-808CDE278BF1}"/>
              </a:ext>
            </a:extLst>
          </p:cNvPr>
          <p:cNvSpPr>
            <a:spLocks noGrp="1"/>
          </p:cNvSpPr>
          <p:nvPr>
            <p:ph idx="1"/>
          </p:nvPr>
        </p:nvSpPr>
        <p:spPr/>
        <p:txBody>
          <a:bodyPr/>
          <a:lstStyle/>
          <a:p>
            <a:pPr>
              <a:lnSpc>
                <a:spcPct val="125000"/>
              </a:lnSpc>
            </a:pPr>
            <a:r>
              <a:rPr lang="en-US" altLang="zh-CN" dirty="0"/>
              <a:t>PLT/GOT</a:t>
            </a:r>
            <a:r>
              <a:rPr lang="zh-CN" altLang="en-US" dirty="0"/>
              <a:t>，延迟绑定</a:t>
            </a:r>
            <a:endParaRPr lang="en-US" altLang="zh-CN" dirty="0"/>
          </a:p>
          <a:p>
            <a:pPr>
              <a:lnSpc>
                <a:spcPct val="125000"/>
              </a:lnSpc>
            </a:pPr>
            <a:r>
              <a:rPr lang="zh-CN" altLang="en-US" dirty="0"/>
              <a:t>开启</a:t>
            </a:r>
            <a:r>
              <a:rPr lang="en-US" altLang="zh-CN" dirty="0"/>
              <a:t>ASLR</a:t>
            </a:r>
          </a:p>
          <a:p>
            <a:pPr lvl="1">
              <a:lnSpc>
                <a:spcPct val="125000"/>
              </a:lnSpc>
            </a:pPr>
            <a:r>
              <a:rPr lang="en-US" altLang="zh-CN" dirty="0"/>
              <a:t>library</a:t>
            </a:r>
            <a:r>
              <a:rPr lang="zh-CN" altLang="en-US" dirty="0"/>
              <a:t>地址变化：基地址变化，相对位置不变</a:t>
            </a:r>
            <a:endParaRPr lang="en-US" altLang="zh-CN" dirty="0"/>
          </a:p>
          <a:p>
            <a:pPr lvl="1">
              <a:lnSpc>
                <a:spcPct val="125000"/>
              </a:lnSpc>
            </a:pPr>
            <a:r>
              <a:rPr lang="en-US" altLang="zh-CN" dirty="0"/>
              <a:t>Executable</a:t>
            </a:r>
            <a:r>
              <a:rPr lang="zh-CN" altLang="en-US" dirty="0"/>
              <a:t>地址不变（</a:t>
            </a:r>
            <a:r>
              <a:rPr lang="en-US" altLang="zh-CN" dirty="0"/>
              <a:t>no pie</a:t>
            </a:r>
            <a:r>
              <a:rPr lang="zh-CN" altLang="en-US" dirty="0"/>
              <a:t>情况下）</a:t>
            </a:r>
            <a:endParaRPr lang="en-US" altLang="zh-CN" dirty="0"/>
          </a:p>
          <a:p>
            <a:pPr>
              <a:lnSpc>
                <a:spcPct val="125000"/>
              </a:lnSpc>
            </a:pPr>
            <a:r>
              <a:rPr lang="zh-CN" altLang="en-US" dirty="0"/>
              <a:t>泄露</a:t>
            </a:r>
            <a:r>
              <a:rPr lang="en-US" altLang="zh-CN" dirty="0"/>
              <a:t>lib</a:t>
            </a:r>
            <a:r>
              <a:rPr lang="zh-CN" altLang="en-US" dirty="0"/>
              <a:t>基地址，即可以绕过</a:t>
            </a:r>
            <a:r>
              <a:rPr lang="en-US" altLang="zh-CN" dirty="0"/>
              <a:t>ASLR</a:t>
            </a:r>
            <a:r>
              <a:rPr lang="zh-CN" altLang="en-US" dirty="0"/>
              <a:t>，调用相应的函数（</a:t>
            </a:r>
            <a:r>
              <a:rPr lang="en-US" altLang="zh-CN" dirty="0"/>
              <a:t>ret2libc</a:t>
            </a:r>
            <a:r>
              <a:rPr lang="zh-CN" altLang="en-US" dirty="0"/>
              <a:t>）</a:t>
            </a:r>
            <a:endParaRPr lang="en-US" altLang="zh-CN" dirty="0"/>
          </a:p>
        </p:txBody>
      </p:sp>
      <p:sp>
        <p:nvSpPr>
          <p:cNvPr id="4" name="灯片编号占位符 3">
            <a:extLst>
              <a:ext uri="{FF2B5EF4-FFF2-40B4-BE49-F238E27FC236}">
                <a16:creationId xmlns:a16="http://schemas.microsoft.com/office/drawing/2014/main" id="{F25C3B11-951A-4AD3-871B-FA5952D47612}"/>
              </a:ext>
            </a:extLst>
          </p:cNvPr>
          <p:cNvSpPr>
            <a:spLocks noGrp="1"/>
          </p:cNvSpPr>
          <p:nvPr>
            <p:ph type="sldNum" sz="quarter" idx="10"/>
          </p:nvPr>
        </p:nvSpPr>
        <p:spPr/>
        <p:txBody>
          <a:bodyPr/>
          <a:lstStyle/>
          <a:p>
            <a:pPr>
              <a:defRPr/>
            </a:pPr>
            <a:fld id="{C9D1E93E-F34F-496D-BF1C-D8229D0E4D84}" type="slidenum">
              <a:rPr lang="en-US" smtClean="0"/>
              <a:pPr>
                <a:defRPr/>
              </a:pPr>
              <a:t>67</a:t>
            </a:fld>
            <a:endParaRPr lang="en-US"/>
          </a:p>
        </p:txBody>
      </p:sp>
    </p:spTree>
    <p:extLst>
      <p:ext uri="{BB962C8B-B14F-4D97-AF65-F5344CB8AC3E}">
        <p14:creationId xmlns:p14="http://schemas.microsoft.com/office/powerpoint/2010/main" val="2202738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32ADA-46B9-43E6-B231-A3B2A1BEB592}"/>
              </a:ext>
            </a:extLst>
          </p:cNvPr>
          <p:cNvSpPr>
            <a:spLocks noGrp="1"/>
          </p:cNvSpPr>
          <p:nvPr>
            <p:ph type="title"/>
          </p:nvPr>
        </p:nvSpPr>
        <p:spPr/>
        <p:txBody>
          <a:bodyPr/>
          <a:lstStyle/>
          <a:p>
            <a:r>
              <a:rPr lang="zh-CN" altLang="en-US" dirty="0"/>
              <a:t>内存泄露</a:t>
            </a:r>
          </a:p>
        </p:txBody>
      </p:sp>
      <p:sp>
        <p:nvSpPr>
          <p:cNvPr id="3" name="内容占位符 2">
            <a:extLst>
              <a:ext uri="{FF2B5EF4-FFF2-40B4-BE49-F238E27FC236}">
                <a16:creationId xmlns:a16="http://schemas.microsoft.com/office/drawing/2014/main" id="{E452B287-56DD-41BB-A85A-2E7E984D1A20}"/>
              </a:ext>
            </a:extLst>
          </p:cNvPr>
          <p:cNvSpPr>
            <a:spLocks noGrp="1"/>
          </p:cNvSpPr>
          <p:nvPr>
            <p:ph idx="1"/>
          </p:nvPr>
        </p:nvSpPr>
        <p:spPr/>
        <p:txBody>
          <a:bodyPr/>
          <a:lstStyle/>
          <a:p>
            <a:pPr>
              <a:lnSpc>
                <a:spcPct val="125000"/>
              </a:lnSpc>
            </a:pPr>
            <a:r>
              <a:rPr lang="en-US" altLang="zh-CN" sz="3200" dirty="0"/>
              <a:t>PIE</a:t>
            </a:r>
          </a:p>
          <a:p>
            <a:pPr lvl="1">
              <a:lnSpc>
                <a:spcPct val="125000"/>
              </a:lnSpc>
            </a:pPr>
            <a:r>
              <a:rPr lang="zh-CN" altLang="en-US" sz="2800" dirty="0"/>
              <a:t>泄露代码段</a:t>
            </a:r>
            <a:r>
              <a:rPr lang="en-US" altLang="zh-CN" sz="2800" dirty="0"/>
              <a:t>(text)</a:t>
            </a:r>
            <a:r>
              <a:rPr lang="zh-CN" altLang="en-US" sz="2800" dirty="0"/>
              <a:t>基址</a:t>
            </a:r>
            <a:endParaRPr lang="en-US" altLang="zh-CN" sz="2800" dirty="0"/>
          </a:p>
          <a:p>
            <a:pPr lvl="1">
              <a:lnSpc>
                <a:spcPct val="125000"/>
              </a:lnSpc>
            </a:pPr>
            <a:r>
              <a:rPr lang="en-US" altLang="zh-CN" sz="2800" dirty="0"/>
              <a:t>Partial (EIP) Overwrite</a:t>
            </a:r>
          </a:p>
          <a:p>
            <a:pPr>
              <a:lnSpc>
                <a:spcPct val="125000"/>
              </a:lnSpc>
            </a:pPr>
            <a:endParaRPr lang="en-US" altLang="zh-CN" sz="3200" dirty="0"/>
          </a:p>
        </p:txBody>
      </p:sp>
      <p:sp>
        <p:nvSpPr>
          <p:cNvPr id="4" name="灯片编号占位符 3">
            <a:extLst>
              <a:ext uri="{FF2B5EF4-FFF2-40B4-BE49-F238E27FC236}">
                <a16:creationId xmlns:a16="http://schemas.microsoft.com/office/drawing/2014/main" id="{6DF8D53E-4B62-409B-A8F3-1EF1E1796965}"/>
              </a:ext>
            </a:extLst>
          </p:cNvPr>
          <p:cNvSpPr>
            <a:spLocks noGrp="1"/>
          </p:cNvSpPr>
          <p:nvPr>
            <p:ph type="sldNum" sz="quarter" idx="10"/>
          </p:nvPr>
        </p:nvSpPr>
        <p:spPr/>
        <p:txBody>
          <a:bodyPr/>
          <a:lstStyle/>
          <a:p>
            <a:pPr>
              <a:defRPr/>
            </a:pPr>
            <a:fld id="{C9D1E93E-F34F-496D-BF1C-D8229D0E4D84}" type="slidenum">
              <a:rPr lang="en-US" smtClean="0"/>
              <a:pPr>
                <a:defRPr/>
              </a:pPr>
              <a:t>68</a:t>
            </a:fld>
            <a:endParaRPr lang="en-US"/>
          </a:p>
        </p:txBody>
      </p:sp>
    </p:spTree>
    <p:extLst>
      <p:ext uri="{BB962C8B-B14F-4D97-AF65-F5344CB8AC3E}">
        <p14:creationId xmlns:p14="http://schemas.microsoft.com/office/powerpoint/2010/main" val="1803366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221A1-817D-4D40-A7C0-227FDC07834E}"/>
              </a:ext>
            </a:extLst>
          </p:cNvPr>
          <p:cNvSpPr>
            <a:spLocks noGrp="1"/>
          </p:cNvSpPr>
          <p:nvPr>
            <p:ph type="title"/>
          </p:nvPr>
        </p:nvSpPr>
        <p:spPr/>
        <p:txBody>
          <a:bodyPr/>
          <a:lstStyle/>
          <a:p>
            <a:r>
              <a:rPr lang="en-US" altLang="zh-CN" dirty="0"/>
              <a:t>Control Flow Integrity</a:t>
            </a:r>
            <a:endParaRPr lang="zh-CN" altLang="en-US" dirty="0"/>
          </a:p>
        </p:txBody>
      </p:sp>
      <p:sp>
        <p:nvSpPr>
          <p:cNvPr id="3" name="内容占位符 2">
            <a:extLst>
              <a:ext uri="{FF2B5EF4-FFF2-40B4-BE49-F238E27FC236}">
                <a16:creationId xmlns:a16="http://schemas.microsoft.com/office/drawing/2014/main" id="{4C859C78-A5B8-45D7-BDD8-098A146451F5}"/>
              </a:ext>
            </a:extLst>
          </p:cNvPr>
          <p:cNvSpPr>
            <a:spLocks noGrp="1"/>
          </p:cNvSpPr>
          <p:nvPr>
            <p:ph idx="1"/>
          </p:nvPr>
        </p:nvSpPr>
        <p:spPr>
          <a:xfrm>
            <a:off x="762000" y="1344168"/>
            <a:ext cx="7772400" cy="4495800"/>
          </a:xfrm>
        </p:spPr>
        <p:txBody>
          <a:bodyPr/>
          <a:lstStyle/>
          <a:p>
            <a:pPr>
              <a:lnSpc>
                <a:spcPct val="120000"/>
              </a:lnSpc>
            </a:pPr>
            <a:r>
              <a:rPr lang="zh-CN" altLang="en-US" sz="2400" dirty="0"/>
              <a:t>检查每一个间接跳转</a:t>
            </a:r>
            <a:endParaRPr lang="en-US" altLang="zh-CN" sz="2400" dirty="0"/>
          </a:p>
          <a:p>
            <a:pPr lvl="1">
              <a:lnSpc>
                <a:spcPct val="120000"/>
              </a:lnSpc>
            </a:pPr>
            <a:r>
              <a:rPr lang="zh-CN" altLang="en-US" sz="2000" dirty="0"/>
              <a:t>函数返回</a:t>
            </a:r>
            <a:endParaRPr lang="en-US" altLang="zh-CN" sz="2000" dirty="0"/>
          </a:p>
          <a:p>
            <a:pPr lvl="1">
              <a:lnSpc>
                <a:spcPct val="120000"/>
              </a:lnSpc>
            </a:pPr>
            <a:r>
              <a:rPr lang="zh-CN" altLang="en-US" sz="2000" dirty="0"/>
              <a:t>函数指针</a:t>
            </a:r>
            <a:endParaRPr lang="en-US" altLang="zh-CN" sz="2000" dirty="0"/>
          </a:p>
          <a:p>
            <a:pPr lvl="1">
              <a:lnSpc>
                <a:spcPct val="120000"/>
              </a:lnSpc>
            </a:pPr>
            <a:r>
              <a:rPr lang="zh-CN" altLang="en-US" sz="2000" dirty="0"/>
              <a:t>虚拟方法</a:t>
            </a:r>
            <a:endParaRPr lang="en-US" altLang="zh-CN" sz="2000" dirty="0"/>
          </a:p>
          <a:p>
            <a:pPr>
              <a:lnSpc>
                <a:spcPct val="120000"/>
              </a:lnSpc>
            </a:pPr>
            <a:r>
              <a:rPr lang="zh-CN" altLang="en-US" sz="2400" dirty="0"/>
              <a:t>优点：</a:t>
            </a:r>
            <a:endParaRPr lang="en-US" altLang="zh-CN" sz="2400" dirty="0"/>
          </a:p>
          <a:p>
            <a:pPr lvl="1">
              <a:lnSpc>
                <a:spcPct val="120000"/>
              </a:lnSpc>
            </a:pPr>
            <a:r>
              <a:rPr lang="zh-CN" altLang="en-US" sz="2000" dirty="0"/>
              <a:t>无需修改代码</a:t>
            </a:r>
            <a:endParaRPr lang="en-US" altLang="zh-CN" sz="2000" dirty="0"/>
          </a:p>
          <a:p>
            <a:pPr lvl="1">
              <a:lnSpc>
                <a:spcPct val="120000"/>
              </a:lnSpc>
            </a:pPr>
            <a:r>
              <a:rPr lang="zh-CN" altLang="en-US" sz="2000" dirty="0"/>
              <a:t>更多的漏洞利用保护</a:t>
            </a:r>
            <a:endParaRPr lang="en-US" altLang="zh-CN" sz="2000" dirty="0"/>
          </a:p>
          <a:p>
            <a:pPr>
              <a:lnSpc>
                <a:spcPct val="120000"/>
              </a:lnSpc>
            </a:pPr>
            <a:r>
              <a:rPr lang="zh-CN" altLang="en-US" sz="2400" dirty="0"/>
              <a:t>缺点：</a:t>
            </a:r>
            <a:endParaRPr lang="en-US" altLang="zh-CN" sz="2400" dirty="0"/>
          </a:p>
          <a:p>
            <a:pPr lvl="1">
              <a:lnSpc>
                <a:spcPct val="120000"/>
              </a:lnSpc>
            </a:pPr>
            <a:r>
              <a:rPr lang="zh-CN" altLang="en-US" sz="2000" dirty="0"/>
              <a:t>性能损失</a:t>
            </a:r>
            <a:endParaRPr lang="en-US" altLang="zh-CN" sz="2000" dirty="0"/>
          </a:p>
          <a:p>
            <a:pPr lvl="1">
              <a:lnSpc>
                <a:spcPct val="120000"/>
              </a:lnSpc>
            </a:pPr>
            <a:r>
              <a:rPr lang="zh-CN" altLang="en-US" sz="2000" dirty="0"/>
              <a:t>需要更好的编译器</a:t>
            </a:r>
            <a:endParaRPr lang="en-US" altLang="zh-CN" sz="2000" dirty="0"/>
          </a:p>
          <a:p>
            <a:pPr lvl="1">
              <a:lnSpc>
                <a:spcPct val="120000"/>
              </a:lnSpc>
            </a:pPr>
            <a:r>
              <a:rPr lang="zh-CN" altLang="en-US" sz="2000" dirty="0"/>
              <a:t>需要所有的代码</a:t>
            </a:r>
            <a:endParaRPr lang="en-US" altLang="zh-CN" sz="2000" dirty="0"/>
          </a:p>
        </p:txBody>
      </p:sp>
      <p:sp>
        <p:nvSpPr>
          <p:cNvPr id="4" name="灯片编号占位符 3">
            <a:extLst>
              <a:ext uri="{FF2B5EF4-FFF2-40B4-BE49-F238E27FC236}">
                <a16:creationId xmlns:a16="http://schemas.microsoft.com/office/drawing/2014/main" id="{A149029A-C04C-4603-936B-37802AD75707}"/>
              </a:ext>
            </a:extLst>
          </p:cNvPr>
          <p:cNvSpPr>
            <a:spLocks noGrp="1"/>
          </p:cNvSpPr>
          <p:nvPr>
            <p:ph type="sldNum" sz="quarter" idx="10"/>
          </p:nvPr>
        </p:nvSpPr>
        <p:spPr/>
        <p:txBody>
          <a:bodyPr/>
          <a:lstStyle/>
          <a:p>
            <a:pPr>
              <a:defRPr/>
            </a:pPr>
            <a:fld id="{C9D1E93E-F34F-496D-BF1C-D8229D0E4D84}" type="slidenum">
              <a:rPr lang="en-US" smtClean="0"/>
              <a:pPr>
                <a:defRPr/>
              </a:pPr>
              <a:t>69</a:t>
            </a:fld>
            <a:endParaRPr lang="en-US"/>
          </a:p>
        </p:txBody>
      </p:sp>
    </p:spTree>
    <p:extLst>
      <p:ext uri="{BB962C8B-B14F-4D97-AF65-F5344CB8AC3E}">
        <p14:creationId xmlns:p14="http://schemas.microsoft.com/office/powerpoint/2010/main" val="264533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缓冲区溢出</a:t>
            </a:r>
          </a:p>
        </p:txBody>
      </p:sp>
      <p:sp>
        <p:nvSpPr>
          <p:cNvPr id="14339" name="Rectangle 3" descr="Rectangle: Click to edit Master text styles&#10;Second level&#10;Third level&#10;Fourth level&#10;Fifth level"/>
          <p:cNvSpPr>
            <a:spLocks noGrp="1" noChangeArrowheads="1"/>
          </p:cNvSpPr>
          <p:nvPr>
            <p:ph idx="1"/>
          </p:nvPr>
        </p:nvSpPr>
        <p:spPr>
          <a:xfrm>
            <a:off x="457200" y="1371600"/>
            <a:ext cx="5029200" cy="5029200"/>
          </a:xfrm>
        </p:spPr>
        <p:txBody>
          <a:bodyPr/>
          <a:lstStyle/>
          <a:p>
            <a:pPr>
              <a:lnSpc>
                <a:spcPct val="120000"/>
              </a:lnSpc>
              <a:spcBef>
                <a:spcPct val="80000"/>
              </a:spcBef>
            </a:pPr>
            <a:r>
              <a:rPr lang="zh-CN" altLang="en-US" sz="2400" b="0" dirty="0"/>
              <a:t>假设服务器程序包含以下函数</a:t>
            </a:r>
            <a:r>
              <a:rPr lang="en-US" altLang="zh-CN" sz="2400" b="0" dirty="0"/>
              <a:t>:</a:t>
            </a:r>
            <a:br>
              <a:rPr lang="en-US" sz="2400" b="0" dirty="0"/>
            </a:br>
            <a:r>
              <a:rPr lang="en-US" b="0" dirty="0"/>
              <a:t>	</a:t>
            </a:r>
            <a:r>
              <a:rPr lang="en-US" sz="2000" b="0" dirty="0">
                <a:latin typeface="Courier New" pitchFamily="49" charset="0"/>
              </a:rPr>
              <a:t>void </a:t>
            </a:r>
            <a:r>
              <a:rPr lang="en-US" sz="2000" b="0" dirty="0" err="1">
                <a:latin typeface="Courier New" pitchFamily="49" charset="0"/>
              </a:rPr>
              <a:t>func</a:t>
            </a:r>
            <a:r>
              <a:rPr lang="en-US" sz="2000" b="0" dirty="0">
                <a:latin typeface="Courier New" pitchFamily="49" charset="0"/>
              </a:rPr>
              <a:t>(char *</a:t>
            </a:r>
            <a:r>
              <a:rPr lang="en-US" sz="2000" b="0" dirty="0" err="1">
                <a:latin typeface="Courier New" pitchFamily="49" charset="0"/>
              </a:rPr>
              <a:t>str</a:t>
            </a:r>
            <a:r>
              <a:rPr lang="en-US" sz="2000" b="0" dirty="0">
                <a:latin typeface="Courier New" pitchFamily="49" charset="0"/>
              </a:rPr>
              <a:t>) {</a:t>
            </a:r>
            <a:br>
              <a:rPr lang="en-US" sz="2000" b="0" dirty="0">
                <a:latin typeface="Courier New" pitchFamily="49" charset="0"/>
              </a:rPr>
            </a:br>
            <a:r>
              <a:rPr lang="en-US" sz="2000" b="0" dirty="0">
                <a:latin typeface="Courier New" pitchFamily="49" charset="0"/>
              </a:rPr>
              <a:t>   	  char </a:t>
            </a:r>
            <a:r>
              <a:rPr lang="en-US" sz="2000" b="0" dirty="0" err="1">
                <a:latin typeface="Courier New" pitchFamily="49" charset="0"/>
              </a:rPr>
              <a:t>buf</a:t>
            </a:r>
            <a:r>
              <a:rPr lang="en-US" sz="2000" b="0" dirty="0">
                <a:latin typeface="Courier New" pitchFamily="49" charset="0"/>
              </a:rPr>
              <a:t>[128];</a:t>
            </a:r>
          </a:p>
          <a:p>
            <a:pPr>
              <a:lnSpc>
                <a:spcPct val="120000"/>
              </a:lnSpc>
              <a:spcBef>
                <a:spcPct val="40000"/>
              </a:spcBef>
              <a:buFont typeface="Wingdings" pitchFamily="2" charset="2"/>
              <a:buNone/>
            </a:pPr>
            <a:r>
              <a:rPr lang="en-US" sz="2000" b="0" dirty="0">
                <a:latin typeface="Courier New" pitchFamily="49" charset="0"/>
              </a:rPr>
              <a:t>        </a:t>
            </a:r>
            <a:r>
              <a:rPr lang="en-US" sz="2000" b="0" dirty="0" err="1">
                <a:latin typeface="Courier New" pitchFamily="49" charset="0"/>
              </a:rPr>
              <a:t>strcpy</a:t>
            </a:r>
            <a:r>
              <a:rPr lang="en-US" sz="2000" b="0" dirty="0">
                <a:latin typeface="Courier New" pitchFamily="49" charset="0"/>
              </a:rPr>
              <a:t>(</a:t>
            </a:r>
            <a:r>
              <a:rPr lang="en-US" sz="2000" b="0" dirty="0" err="1">
                <a:latin typeface="Courier New" pitchFamily="49" charset="0"/>
              </a:rPr>
              <a:t>buf</a:t>
            </a:r>
            <a:r>
              <a:rPr lang="en-US" sz="2000" b="0" dirty="0">
                <a:latin typeface="Courier New" pitchFamily="49" charset="0"/>
              </a:rPr>
              <a:t>, </a:t>
            </a:r>
            <a:r>
              <a:rPr lang="en-US" sz="2000" b="0" dirty="0" err="1">
                <a:latin typeface="Courier New" pitchFamily="49" charset="0"/>
              </a:rPr>
              <a:t>str</a:t>
            </a:r>
            <a:r>
              <a:rPr lang="en-US" sz="2000" b="0" dirty="0">
                <a:latin typeface="Courier New" pitchFamily="49" charset="0"/>
              </a:rPr>
              <a:t>);</a:t>
            </a:r>
            <a:br>
              <a:rPr lang="en-US" sz="2000" b="0" dirty="0">
                <a:latin typeface="Courier New" pitchFamily="49" charset="0"/>
              </a:rPr>
            </a:br>
            <a:r>
              <a:rPr lang="en-US" sz="2000" b="0" dirty="0">
                <a:latin typeface="Courier New" pitchFamily="49" charset="0"/>
              </a:rPr>
              <a:t>	  do-something(</a:t>
            </a:r>
            <a:r>
              <a:rPr lang="en-US" sz="2000" b="0" dirty="0" err="1">
                <a:latin typeface="Courier New" pitchFamily="49" charset="0"/>
              </a:rPr>
              <a:t>buf</a:t>
            </a:r>
            <a:r>
              <a:rPr lang="en-US" sz="2000" b="0" dirty="0">
                <a:latin typeface="Courier New" pitchFamily="49" charset="0"/>
              </a:rPr>
              <a:t>);</a:t>
            </a:r>
            <a:br>
              <a:rPr lang="en-US" sz="2000" b="0" dirty="0">
                <a:latin typeface="Courier New" pitchFamily="49" charset="0"/>
              </a:rPr>
            </a:br>
            <a:r>
              <a:rPr lang="en-US" sz="2000" b="0" dirty="0">
                <a:latin typeface="Courier New" pitchFamily="49" charset="0"/>
              </a:rPr>
              <a:t> 	}</a:t>
            </a:r>
          </a:p>
          <a:p>
            <a:pPr>
              <a:lnSpc>
                <a:spcPct val="120000"/>
              </a:lnSpc>
            </a:pPr>
            <a:endParaRPr lang="en-US" sz="2400" b="0" dirty="0"/>
          </a:p>
          <a:p>
            <a:pPr>
              <a:lnSpc>
                <a:spcPct val="120000"/>
              </a:lnSpc>
            </a:pPr>
            <a:r>
              <a:rPr lang="zh-CN" altLang="en-US" sz="2400" b="0" dirty="0"/>
              <a:t>当函数被调用时，堆栈中数据如图所示</a:t>
            </a:r>
            <a:r>
              <a:rPr lang="en-US" sz="2400" b="0" dirty="0"/>
              <a:t>:</a:t>
            </a:r>
          </a:p>
        </p:txBody>
      </p:sp>
      <p:sp>
        <p:nvSpPr>
          <p:cNvPr id="27" name="Rectangle 26"/>
          <p:cNvSpPr>
            <a:spLocks noChangeArrowheads="1"/>
          </p:cNvSpPr>
          <p:nvPr/>
        </p:nvSpPr>
        <p:spPr bwMode="auto">
          <a:xfrm>
            <a:off x="7162800" y="25146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str</a:t>
            </a:r>
            <a:endParaRPr lang="en-US" sz="2400" dirty="0">
              <a:solidFill>
                <a:schemeClr val="bg1"/>
              </a:solidFill>
              <a:latin typeface="Calibri" pitchFamily="34" charset="0"/>
            </a:endParaRPr>
          </a:p>
        </p:txBody>
      </p:sp>
      <p:sp>
        <p:nvSpPr>
          <p:cNvPr id="28" name="Rectangle 27"/>
          <p:cNvSpPr>
            <a:spLocks noChangeArrowheads="1"/>
          </p:cNvSpPr>
          <p:nvPr/>
        </p:nvSpPr>
        <p:spPr bwMode="auto">
          <a:xfrm>
            <a:off x="7162800" y="29718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a:solidFill>
                  <a:schemeClr val="bg1"/>
                </a:solidFill>
                <a:latin typeface="Calibri" pitchFamily="34" charset="0"/>
              </a:rPr>
              <a:t>RET</a:t>
            </a:r>
          </a:p>
        </p:txBody>
      </p:sp>
      <p:sp>
        <p:nvSpPr>
          <p:cNvPr id="29" name="Rectangle 28"/>
          <p:cNvSpPr>
            <a:spLocks noChangeArrowheads="1"/>
          </p:cNvSpPr>
          <p:nvPr/>
        </p:nvSpPr>
        <p:spPr bwMode="auto">
          <a:xfrm>
            <a:off x="7162800" y="34290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ebp</a:t>
            </a:r>
            <a:endParaRPr lang="en-US" sz="2400" dirty="0">
              <a:solidFill>
                <a:schemeClr val="bg1"/>
              </a:solidFill>
              <a:latin typeface="Calibri" pitchFamily="34" charset="0"/>
            </a:endParaRPr>
          </a:p>
        </p:txBody>
      </p:sp>
      <p:sp>
        <p:nvSpPr>
          <p:cNvPr id="30" name="Rectangle 29"/>
          <p:cNvSpPr>
            <a:spLocks noChangeArrowheads="1"/>
          </p:cNvSpPr>
          <p:nvPr/>
        </p:nvSpPr>
        <p:spPr bwMode="auto">
          <a:xfrm>
            <a:off x="7162800" y="3886200"/>
            <a:ext cx="1143000" cy="1962090"/>
          </a:xfrm>
          <a:prstGeom prst="rect">
            <a:avLst/>
          </a:prstGeom>
          <a:solidFill>
            <a:schemeClr val="accent5">
              <a:lumMod val="75000"/>
            </a:schemeClr>
          </a:solidFill>
          <a:ln w="9525" algn="ctr">
            <a:solidFill>
              <a:schemeClr val="tx1"/>
            </a:solidFill>
            <a:round/>
            <a:headEnd/>
            <a:tailEnd/>
          </a:ln>
        </p:spPr>
        <p:txBody>
          <a:bodyPr/>
          <a:lstStyle/>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r>
              <a:rPr lang="en-US" sz="2400" dirty="0" err="1">
                <a:solidFill>
                  <a:schemeClr val="bg1"/>
                </a:solidFill>
                <a:latin typeface="Calibri" pitchFamily="34" charset="0"/>
              </a:rPr>
              <a:t>buf</a:t>
            </a:r>
            <a:endParaRPr lang="en-US" sz="2400" dirty="0">
              <a:solidFill>
                <a:schemeClr val="bg1"/>
              </a:solidFill>
              <a:latin typeface="Calibri" pitchFamily="34" charset="0"/>
            </a:endParaRPr>
          </a:p>
        </p:txBody>
      </p:sp>
      <p:cxnSp>
        <p:nvCxnSpPr>
          <p:cNvPr id="34" name="Straight Arrow Connector 33"/>
          <p:cNvCxnSpPr>
            <a:cxnSpLocks noChangeShapeType="1"/>
          </p:cNvCxnSpPr>
          <p:nvPr/>
        </p:nvCxnSpPr>
        <p:spPr bwMode="auto">
          <a:xfrm>
            <a:off x="6553200" y="5867400"/>
            <a:ext cx="609600" cy="1588"/>
          </a:xfrm>
          <a:prstGeom prst="straightConnector1">
            <a:avLst/>
          </a:prstGeom>
          <a:noFill/>
          <a:ln w="19050" algn="ctr">
            <a:solidFill>
              <a:schemeClr val="tx1"/>
            </a:solidFill>
            <a:round/>
            <a:headEnd/>
            <a:tailEnd type="arrow" w="med" len="med"/>
          </a:ln>
        </p:spPr>
      </p:cxnSp>
      <p:sp>
        <p:nvSpPr>
          <p:cNvPr id="35" name="TextBox 34"/>
          <p:cNvSpPr txBox="1">
            <a:spLocks noChangeArrowheads="1"/>
          </p:cNvSpPr>
          <p:nvPr/>
        </p:nvSpPr>
        <p:spPr bwMode="auto">
          <a:xfrm>
            <a:off x="5562600" y="584829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Calibri" pitchFamily="34" charset="0"/>
                <a:cs typeface="Calibri" pitchFamily="34" charset="0"/>
              </a:rPr>
              <a:t>s</a:t>
            </a:r>
            <a:r>
              <a:rPr lang="en-US" b="1" dirty="0">
                <a:latin typeface="Calibri" pitchFamily="34" charset="0"/>
                <a:cs typeface="Calibri" pitchFamily="34" charset="0"/>
              </a:rPr>
              <a:t>tack pointer</a:t>
            </a:r>
          </a:p>
        </p:txBody>
      </p:sp>
      <p:sp>
        <p:nvSpPr>
          <p:cNvPr id="36" name="Line 9"/>
          <p:cNvSpPr>
            <a:spLocks noChangeShapeType="1"/>
          </p:cNvSpPr>
          <p:nvPr/>
        </p:nvSpPr>
        <p:spPr bwMode="auto">
          <a:xfrm>
            <a:off x="8610600" y="15240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7" name="Rectangle 36"/>
          <p:cNvSpPr/>
          <p:nvPr/>
        </p:nvSpPr>
        <p:spPr bwMode="auto">
          <a:xfrm>
            <a:off x="7162800" y="1447800"/>
            <a:ext cx="1143000" cy="10668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7</a:t>
            </a:fld>
            <a:endParaRPr lang="en-US"/>
          </a:p>
        </p:txBody>
      </p:sp>
    </p:spTree>
    <p:extLst>
      <p:ext uri="{BB962C8B-B14F-4D97-AF65-F5344CB8AC3E}">
        <p14:creationId xmlns:p14="http://schemas.microsoft.com/office/powerpoint/2010/main" val="392522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p:bldP spid="36" grpId="0" animBg="1"/>
      <p:bldP spid="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pPr>
              <a:lnSpc>
                <a:spcPct val="125000"/>
              </a:lnSpc>
            </a:pPr>
            <a:r>
              <a:rPr lang="zh-CN" altLang="en-US" dirty="0"/>
              <a:t>控制流劫持攻击</a:t>
            </a:r>
            <a:endParaRPr lang="en-US" altLang="zh-CN" dirty="0"/>
          </a:p>
          <a:p>
            <a:pPr>
              <a:lnSpc>
                <a:spcPct val="125000"/>
              </a:lnSpc>
            </a:pPr>
            <a:r>
              <a:rPr lang="zh-CN" altLang="en-US" dirty="0"/>
              <a:t>防御方法简介</a:t>
            </a:r>
            <a:endParaRPr lang="en-US" altLang="zh-CN" dirty="0"/>
          </a:p>
          <a:p>
            <a:pPr>
              <a:lnSpc>
                <a:spcPct val="125000"/>
              </a:lnSpc>
            </a:pPr>
            <a:r>
              <a:rPr lang="en-US" altLang="zh-CN" dirty="0">
                <a:solidFill>
                  <a:srgbClr val="FF0000"/>
                </a:solidFill>
              </a:rPr>
              <a:t>Return</a:t>
            </a:r>
            <a:r>
              <a:rPr lang="zh-CN" altLang="en-US" dirty="0">
                <a:solidFill>
                  <a:srgbClr val="FF0000"/>
                </a:solidFill>
              </a:rPr>
              <a:t> </a:t>
            </a:r>
            <a:r>
              <a:rPr lang="en-US" altLang="zh-CN" dirty="0">
                <a:solidFill>
                  <a:srgbClr val="FF0000"/>
                </a:solidFill>
              </a:rPr>
              <a:t>to</a:t>
            </a:r>
            <a:r>
              <a:rPr lang="zh-CN" altLang="en-US" dirty="0">
                <a:solidFill>
                  <a:srgbClr val="FF0000"/>
                </a:solidFill>
              </a:rPr>
              <a:t> </a:t>
            </a:r>
            <a:r>
              <a:rPr lang="en-US" altLang="zh-CN" dirty="0" err="1">
                <a:solidFill>
                  <a:srgbClr val="FF0000"/>
                </a:solidFill>
              </a:rPr>
              <a:t>libc</a:t>
            </a:r>
            <a:r>
              <a:rPr lang="zh-CN" altLang="en-US" dirty="0">
                <a:solidFill>
                  <a:srgbClr val="FF0000"/>
                </a:solidFill>
              </a:rPr>
              <a:t>及</a:t>
            </a:r>
            <a:r>
              <a:rPr lang="en-US" altLang="zh-CN" dirty="0">
                <a:solidFill>
                  <a:srgbClr val="FF0000"/>
                </a:solidFill>
              </a:rPr>
              <a:t>ROP</a:t>
            </a:r>
          </a:p>
          <a:p>
            <a:pPr>
              <a:lnSpc>
                <a:spcPct val="125000"/>
              </a:lnSpc>
            </a:pPr>
            <a:r>
              <a:rPr lang="zh-CN" altLang="en-US" dirty="0"/>
              <a:t>控制流完整性（</a:t>
            </a:r>
            <a:r>
              <a:rPr lang="en-US" altLang="zh-CN" dirty="0"/>
              <a:t>CFI</a:t>
            </a:r>
            <a:r>
              <a:rPr lang="zh-CN" altLang="en-US" dirty="0"/>
              <a:t>）</a:t>
            </a:r>
            <a:endParaRPr lang="en-US" altLang="zh-CN" dirty="0"/>
          </a:p>
        </p:txBody>
      </p:sp>
      <p:sp>
        <p:nvSpPr>
          <p:cNvPr id="4" name="Slide Number Placeholder 3"/>
          <p:cNvSpPr>
            <a:spLocks noGrp="1"/>
          </p:cNvSpPr>
          <p:nvPr>
            <p:ph type="sldNum" sz="quarter" idx="10"/>
          </p:nvPr>
        </p:nvSpPr>
        <p:spPr/>
        <p:txBody>
          <a:bodyPr/>
          <a:lstStyle/>
          <a:p>
            <a:pPr>
              <a:defRPr/>
            </a:pPr>
            <a:fld id="{C9D1E93E-F34F-496D-BF1C-D8229D0E4D84}" type="slidenum">
              <a:rPr lang="en-US" smtClean="0"/>
              <a:pPr>
                <a:defRPr/>
              </a:pPr>
              <a:t>70</a:t>
            </a:fld>
            <a:endParaRPr lang="en-US"/>
          </a:p>
        </p:txBody>
      </p:sp>
    </p:spTree>
    <p:extLst>
      <p:ext uri="{BB962C8B-B14F-4D97-AF65-F5344CB8AC3E}">
        <p14:creationId xmlns:p14="http://schemas.microsoft.com/office/powerpoint/2010/main" val="1881150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Return to </a:t>
            </a:r>
            <a:r>
              <a:rPr lang="en-US" dirty="0" err="1"/>
              <a:t>libc</a:t>
            </a:r>
            <a:endParaRPr lang="en-US" dirty="0"/>
          </a:p>
        </p:txBody>
      </p:sp>
      <p:sp>
        <p:nvSpPr>
          <p:cNvPr id="28675" name="Rectangle 3" descr="Rectangle: Click to edit Master text styles&#10;Second level&#10;Third level&#10;Fourth level&#10;Fifth level"/>
          <p:cNvSpPr>
            <a:spLocks noGrp="1" noChangeArrowheads="1"/>
          </p:cNvSpPr>
          <p:nvPr>
            <p:ph idx="1"/>
          </p:nvPr>
        </p:nvSpPr>
        <p:spPr>
          <a:xfrm>
            <a:off x="457200" y="1371600"/>
            <a:ext cx="7772400" cy="5029200"/>
          </a:xfrm>
        </p:spPr>
        <p:txBody>
          <a:bodyPr/>
          <a:lstStyle/>
          <a:p>
            <a:r>
              <a:rPr lang="zh-CN" altLang="en-US" sz="2400" dirty="0"/>
              <a:t>劫持控制流使控制流指向</a:t>
            </a:r>
            <a:r>
              <a:rPr lang="en-US" altLang="zh-CN" sz="2400" dirty="0" err="1"/>
              <a:t>libc</a:t>
            </a:r>
            <a:r>
              <a:rPr lang="zh-CN" altLang="en-US" sz="2400" dirty="0"/>
              <a:t>中的系统函数，因此不需要插入</a:t>
            </a:r>
            <a:r>
              <a:rPr lang="en-US" altLang="zh-CN" sz="2400" dirty="0"/>
              <a:t>shellcode</a:t>
            </a:r>
            <a:r>
              <a:rPr lang="zh-CN" altLang="en-US" sz="2400" dirty="0"/>
              <a:t>代码</a:t>
            </a:r>
            <a:endParaRPr lang="en-US" altLang="zh-CN" sz="2400" dirty="0"/>
          </a:p>
        </p:txBody>
      </p:sp>
      <p:sp>
        <p:nvSpPr>
          <p:cNvPr id="28676" name="Rectangle 33"/>
          <p:cNvSpPr>
            <a:spLocks noChangeArrowheads="1"/>
          </p:cNvSpPr>
          <p:nvPr/>
        </p:nvSpPr>
        <p:spPr bwMode="auto">
          <a:xfrm>
            <a:off x="990600" y="2819400"/>
            <a:ext cx="1295400" cy="7620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args</a:t>
            </a:r>
          </a:p>
        </p:txBody>
      </p:sp>
      <p:sp>
        <p:nvSpPr>
          <p:cNvPr id="28677" name="Rectangle 34"/>
          <p:cNvSpPr>
            <a:spLocks noChangeArrowheads="1"/>
          </p:cNvSpPr>
          <p:nvPr/>
        </p:nvSpPr>
        <p:spPr bwMode="auto">
          <a:xfrm>
            <a:off x="990600" y="35814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ret-addr</a:t>
            </a:r>
          </a:p>
        </p:txBody>
      </p:sp>
      <p:sp>
        <p:nvSpPr>
          <p:cNvPr id="28678" name="Rectangle 35"/>
          <p:cNvSpPr>
            <a:spLocks noChangeArrowheads="1"/>
          </p:cNvSpPr>
          <p:nvPr/>
        </p:nvSpPr>
        <p:spPr bwMode="auto">
          <a:xfrm>
            <a:off x="990600" y="39624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sfp</a:t>
            </a:r>
          </a:p>
        </p:txBody>
      </p:sp>
      <p:sp>
        <p:nvSpPr>
          <p:cNvPr id="28679" name="Rectangle 36"/>
          <p:cNvSpPr>
            <a:spLocks noChangeArrowheads="1"/>
          </p:cNvSpPr>
          <p:nvPr/>
        </p:nvSpPr>
        <p:spPr bwMode="auto">
          <a:xfrm>
            <a:off x="990600" y="4343400"/>
            <a:ext cx="1295400" cy="457200"/>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endParaRPr>
          </a:p>
        </p:txBody>
      </p:sp>
      <p:sp>
        <p:nvSpPr>
          <p:cNvPr id="28680" name="Rectangle 37"/>
          <p:cNvSpPr>
            <a:spLocks noChangeArrowheads="1"/>
          </p:cNvSpPr>
          <p:nvPr/>
        </p:nvSpPr>
        <p:spPr bwMode="auto">
          <a:xfrm>
            <a:off x="990600" y="4800600"/>
            <a:ext cx="1295400" cy="8382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local buf</a:t>
            </a:r>
          </a:p>
        </p:txBody>
      </p:sp>
      <p:sp>
        <p:nvSpPr>
          <p:cNvPr id="28681" name="Line 38"/>
          <p:cNvSpPr>
            <a:spLocks noChangeShapeType="1"/>
          </p:cNvSpPr>
          <p:nvPr/>
        </p:nvSpPr>
        <p:spPr bwMode="auto">
          <a:xfrm>
            <a:off x="990600" y="2590800"/>
            <a:ext cx="0" cy="3352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82" name="Line 39"/>
          <p:cNvSpPr>
            <a:spLocks noChangeShapeType="1"/>
          </p:cNvSpPr>
          <p:nvPr/>
        </p:nvSpPr>
        <p:spPr bwMode="auto">
          <a:xfrm>
            <a:off x="2286000" y="2590800"/>
            <a:ext cx="0" cy="3352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83" name="Text Box 40"/>
          <p:cNvSpPr txBox="1">
            <a:spLocks noChangeArrowheads="1"/>
          </p:cNvSpPr>
          <p:nvPr/>
        </p:nvSpPr>
        <p:spPr bwMode="auto">
          <a:xfrm>
            <a:off x="1205501" y="2209800"/>
            <a:ext cx="8370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a:latin typeface="Calibri" pitchFamily="34" charset="0"/>
              </a:rPr>
              <a:t>stack</a:t>
            </a:r>
          </a:p>
        </p:txBody>
      </p:sp>
      <p:sp>
        <p:nvSpPr>
          <p:cNvPr id="28684" name="Rectangle 41"/>
          <p:cNvSpPr>
            <a:spLocks noChangeArrowheads="1"/>
          </p:cNvSpPr>
          <p:nvPr/>
        </p:nvSpPr>
        <p:spPr bwMode="auto">
          <a:xfrm>
            <a:off x="5029200" y="2819400"/>
            <a:ext cx="1295400" cy="762000"/>
          </a:xfrm>
          <a:prstGeom prst="rect">
            <a:avLst/>
          </a:prstGeom>
          <a:solidFill>
            <a:schemeClr val="accent1"/>
          </a:solidFill>
          <a:ln w="9525">
            <a:solidFill>
              <a:schemeClr val="tx1"/>
            </a:solidFill>
            <a:miter lim="800000"/>
            <a:headEnd/>
            <a:tailEnd/>
          </a:ln>
        </p:spPr>
        <p:txBody>
          <a:bodyPr wrap="none" anchor="ctr"/>
          <a:lstStyle/>
          <a:p>
            <a:pPr algn="ctr"/>
            <a:endParaRPr lang="en-US" sz="2400">
              <a:latin typeface="Calibri" pitchFamily="34" charset="0"/>
            </a:endParaRPr>
          </a:p>
        </p:txBody>
      </p:sp>
      <p:sp>
        <p:nvSpPr>
          <p:cNvPr id="28685" name="Rectangle 42"/>
          <p:cNvSpPr>
            <a:spLocks noChangeArrowheads="1"/>
          </p:cNvSpPr>
          <p:nvPr/>
        </p:nvSpPr>
        <p:spPr bwMode="auto">
          <a:xfrm>
            <a:off x="5029200" y="35814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exec()</a:t>
            </a:r>
          </a:p>
        </p:txBody>
      </p:sp>
      <p:sp>
        <p:nvSpPr>
          <p:cNvPr id="28686" name="Rectangle 43"/>
          <p:cNvSpPr>
            <a:spLocks noChangeArrowheads="1"/>
          </p:cNvSpPr>
          <p:nvPr/>
        </p:nvSpPr>
        <p:spPr bwMode="auto">
          <a:xfrm>
            <a:off x="5029200" y="39624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printf()</a:t>
            </a:r>
          </a:p>
        </p:txBody>
      </p:sp>
      <p:sp>
        <p:nvSpPr>
          <p:cNvPr id="28687" name="Rectangle 44"/>
          <p:cNvSpPr>
            <a:spLocks noChangeArrowheads="1"/>
          </p:cNvSpPr>
          <p:nvPr/>
        </p:nvSpPr>
        <p:spPr bwMode="auto">
          <a:xfrm>
            <a:off x="5029200" y="4343400"/>
            <a:ext cx="1295400" cy="457200"/>
          </a:xfrm>
          <a:prstGeom prst="rect">
            <a:avLst/>
          </a:prstGeom>
          <a:solidFill>
            <a:schemeClr val="accent1"/>
          </a:solidFill>
          <a:ln w="9525">
            <a:solidFill>
              <a:schemeClr val="tx1"/>
            </a:solidFill>
            <a:miter lim="800000"/>
            <a:headEnd/>
            <a:tailEnd/>
          </a:ln>
        </p:spPr>
        <p:txBody>
          <a:bodyPr wrap="none" anchor="ctr"/>
          <a:lstStyle/>
          <a:p>
            <a:endParaRPr lang="en-US">
              <a:latin typeface="Calibri" pitchFamily="34" charset="0"/>
            </a:endParaRPr>
          </a:p>
        </p:txBody>
      </p:sp>
      <p:sp>
        <p:nvSpPr>
          <p:cNvPr id="28688" name="Rectangle 45"/>
          <p:cNvSpPr>
            <a:spLocks noChangeArrowheads="1"/>
          </p:cNvSpPr>
          <p:nvPr/>
        </p:nvSpPr>
        <p:spPr bwMode="auto">
          <a:xfrm>
            <a:off x="5029200" y="4800600"/>
            <a:ext cx="1295400" cy="838200"/>
          </a:xfrm>
          <a:prstGeom prst="rect">
            <a:avLst/>
          </a:prstGeom>
          <a:solidFill>
            <a:schemeClr val="accent1"/>
          </a:solidFill>
          <a:ln w="9525">
            <a:solidFill>
              <a:schemeClr val="tx1"/>
            </a:solidFill>
            <a:miter lim="800000"/>
            <a:headEnd/>
            <a:tailEnd/>
          </a:ln>
        </p:spPr>
        <p:txBody>
          <a:bodyPr wrap="none" anchor="ctr"/>
          <a:lstStyle/>
          <a:p>
            <a:pPr algn="ctr"/>
            <a:r>
              <a:rPr lang="en-US" sz="2400">
                <a:latin typeface="Calibri" pitchFamily="34" charset="0"/>
              </a:rPr>
              <a:t>“/bin/sh”</a:t>
            </a:r>
          </a:p>
        </p:txBody>
      </p:sp>
      <p:sp>
        <p:nvSpPr>
          <p:cNvPr id="28689" name="Line 46"/>
          <p:cNvSpPr>
            <a:spLocks noChangeShapeType="1"/>
          </p:cNvSpPr>
          <p:nvPr/>
        </p:nvSpPr>
        <p:spPr bwMode="auto">
          <a:xfrm>
            <a:off x="5029200" y="2590800"/>
            <a:ext cx="0" cy="3352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90" name="Line 47"/>
          <p:cNvSpPr>
            <a:spLocks noChangeShapeType="1"/>
          </p:cNvSpPr>
          <p:nvPr/>
        </p:nvSpPr>
        <p:spPr bwMode="auto">
          <a:xfrm>
            <a:off x="6324600" y="2590800"/>
            <a:ext cx="0" cy="3352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91" name="Text Box 48"/>
          <p:cNvSpPr txBox="1">
            <a:spLocks noChangeArrowheads="1"/>
          </p:cNvSpPr>
          <p:nvPr/>
        </p:nvSpPr>
        <p:spPr bwMode="auto">
          <a:xfrm>
            <a:off x="5099617" y="2209800"/>
            <a:ext cx="99899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a:latin typeface="Calibri" pitchFamily="34" charset="0"/>
              </a:rPr>
              <a:t>libc.so</a:t>
            </a:r>
          </a:p>
        </p:txBody>
      </p:sp>
      <p:sp>
        <p:nvSpPr>
          <p:cNvPr id="72753" name="Line 49"/>
          <p:cNvSpPr>
            <a:spLocks noChangeShapeType="1"/>
          </p:cNvSpPr>
          <p:nvPr/>
        </p:nvSpPr>
        <p:spPr bwMode="auto">
          <a:xfrm>
            <a:off x="2286000" y="3810000"/>
            <a:ext cx="27432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72754" name="Line 50"/>
          <p:cNvSpPr>
            <a:spLocks noChangeShapeType="1"/>
          </p:cNvSpPr>
          <p:nvPr/>
        </p:nvSpPr>
        <p:spPr bwMode="auto">
          <a:xfrm>
            <a:off x="2286000" y="3352800"/>
            <a:ext cx="2743200" cy="190500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72755" name="Rectangle 51"/>
          <p:cNvSpPr>
            <a:spLocks noChangeArrowheads="1"/>
          </p:cNvSpPr>
          <p:nvPr/>
        </p:nvSpPr>
        <p:spPr bwMode="auto">
          <a:xfrm>
            <a:off x="990600" y="2971800"/>
            <a:ext cx="1295400" cy="2667000"/>
          </a:xfrm>
          <a:prstGeom prst="rect">
            <a:avLst/>
          </a:prstGeom>
          <a:solidFill>
            <a:srgbClr val="FF6600">
              <a:alpha val="45097"/>
            </a:srgbClr>
          </a:solidFill>
          <a:ln w="9525">
            <a:solidFill>
              <a:schemeClr val="tx1"/>
            </a:solidFill>
            <a:miter lim="800000"/>
            <a:headEnd/>
            <a:tailEnd/>
          </a:ln>
        </p:spPr>
        <p:txBody>
          <a:bodyPr wrap="none" anchor="ctr"/>
          <a:lstStyle/>
          <a:p>
            <a:endParaRPr lang="en-US">
              <a:latin typeface="Calibri" pitchFamily="34" charset="0"/>
            </a:endParaRPr>
          </a:p>
        </p:txBody>
      </p:sp>
      <p:sp>
        <p:nvSpPr>
          <p:cNvPr id="28695" name="Line 52"/>
          <p:cNvSpPr>
            <a:spLocks noChangeShapeType="1"/>
          </p:cNvSpPr>
          <p:nvPr/>
        </p:nvSpPr>
        <p:spPr bwMode="auto">
          <a:xfrm flipH="1">
            <a:off x="990600" y="3581400"/>
            <a:ext cx="1295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96" name="Line 53"/>
          <p:cNvSpPr>
            <a:spLocks noChangeShapeType="1"/>
          </p:cNvSpPr>
          <p:nvPr/>
        </p:nvSpPr>
        <p:spPr bwMode="auto">
          <a:xfrm flipH="1">
            <a:off x="990600" y="3962400"/>
            <a:ext cx="1295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97" name="Line 54"/>
          <p:cNvSpPr>
            <a:spLocks noChangeShapeType="1"/>
          </p:cNvSpPr>
          <p:nvPr/>
        </p:nvSpPr>
        <p:spPr bwMode="auto">
          <a:xfrm flipH="1">
            <a:off x="990600" y="4343400"/>
            <a:ext cx="1295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8698" name="Line 55"/>
          <p:cNvSpPr>
            <a:spLocks noChangeShapeType="1"/>
          </p:cNvSpPr>
          <p:nvPr/>
        </p:nvSpPr>
        <p:spPr bwMode="auto">
          <a:xfrm flipH="1">
            <a:off x="990600" y="4800600"/>
            <a:ext cx="1295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pitchFamily="34" charset="0"/>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71</a:t>
            </a:fld>
            <a:endParaRPr lang="en-US"/>
          </a:p>
        </p:txBody>
      </p:sp>
      <p:sp>
        <p:nvSpPr>
          <p:cNvPr id="28" name="TextBox 26">
            <a:extLst>
              <a:ext uri="{FF2B5EF4-FFF2-40B4-BE49-F238E27FC236}">
                <a16:creationId xmlns:a16="http://schemas.microsoft.com/office/drawing/2014/main" id="{964678BC-337F-4FEC-BCBB-F2AC7D94C33F}"/>
              </a:ext>
            </a:extLst>
          </p:cNvPr>
          <p:cNvSpPr txBox="1">
            <a:spLocks noChangeArrowheads="1"/>
          </p:cNvSpPr>
          <p:nvPr/>
        </p:nvSpPr>
        <p:spPr bwMode="auto">
          <a:xfrm>
            <a:off x="6743700" y="2949476"/>
            <a:ext cx="21336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30188" indent="-230188" algn="l">
              <a:buFont typeface="Arial" pitchFamily="34" charset="0"/>
              <a:buChar char="•"/>
            </a:pPr>
            <a:r>
              <a:rPr lang="zh-CN" altLang="en-US" sz="2000" dirty="0">
                <a:latin typeface="Calibri" pitchFamily="34" charset="0"/>
                <a:cs typeface="Calibri" pitchFamily="34" charset="0"/>
              </a:rPr>
              <a:t>攻击者不能执行插入到数据段的代码</a:t>
            </a:r>
          </a:p>
          <a:p>
            <a:pPr marL="230188" indent="-230188" algn="l">
              <a:buFont typeface="Arial" pitchFamily="34" charset="0"/>
              <a:buChar char="•"/>
            </a:pPr>
            <a:endParaRPr lang="en-US" altLang="zh-CN" sz="2000" dirty="0">
              <a:latin typeface="Calibri" pitchFamily="34" charset="0"/>
              <a:cs typeface="Calibri" pitchFamily="34" charset="0"/>
            </a:endParaRPr>
          </a:p>
          <a:p>
            <a:pPr marL="230188" indent="-230188" algn="l">
              <a:buFont typeface="Arial" pitchFamily="34" charset="0"/>
              <a:buChar char="•"/>
            </a:pPr>
            <a:r>
              <a:rPr lang="zh-CN" altLang="en-US" sz="2000" dirty="0">
                <a:latin typeface="Calibri" pitchFamily="34" charset="0"/>
                <a:cs typeface="Calibri" pitchFamily="34" charset="0"/>
              </a:rPr>
              <a:t>攻击者基于</a:t>
            </a:r>
            <a:r>
              <a:rPr lang="en-US" altLang="zh-CN" sz="2000" dirty="0" err="1">
                <a:latin typeface="Calibri" pitchFamily="34" charset="0"/>
                <a:cs typeface="Calibri" pitchFamily="34" charset="0"/>
              </a:rPr>
              <a:t>libc</a:t>
            </a:r>
            <a:r>
              <a:rPr lang="zh-CN" altLang="en-US" sz="2000" dirty="0">
                <a:latin typeface="Calibri" pitchFamily="34" charset="0"/>
                <a:cs typeface="Calibri" pitchFamily="34" charset="0"/>
              </a:rPr>
              <a:t>中的代码片段进行攻击</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36844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7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53" grpId="0" animBg="1"/>
      <p:bldP spid="72754" grpId="0" animBg="1"/>
      <p:bldP spid="72755" grpId="0" animBg="1"/>
      <p:bldP spid="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59253" y="609600"/>
            <a:ext cx="8520600" cy="572700"/>
          </a:xfrm>
          <a:prstGeom prst="rect">
            <a:avLst/>
          </a:prstGeom>
        </p:spPr>
        <p:txBody>
          <a:bodyPr vert="horz" wrap="square" lIns="91425" tIns="91425" rIns="91425" bIns="91425" rtlCol="0" anchor="t" anchorCtr="0">
            <a:noAutofit/>
          </a:bodyPr>
          <a:lstStyle/>
          <a:p>
            <a:r>
              <a:rPr lang="en-US" altLang="zh-CN" dirty="0"/>
              <a:t>Return</a:t>
            </a:r>
            <a:r>
              <a:rPr lang="zh-CN" altLang="en-US" dirty="0"/>
              <a:t> </a:t>
            </a:r>
            <a:r>
              <a:rPr lang="en-US" altLang="zh-CN" dirty="0"/>
              <a:t>to</a:t>
            </a:r>
            <a:r>
              <a:rPr lang="zh-CN" altLang="en-US" dirty="0"/>
              <a:t> </a:t>
            </a:r>
            <a:r>
              <a:rPr lang="en-US" altLang="zh-CN" dirty="0" err="1"/>
              <a:t>libc</a:t>
            </a:r>
            <a:r>
              <a:rPr lang="zh-CN" altLang="en-US" dirty="0"/>
              <a:t>攻击概述</a:t>
            </a:r>
            <a:endParaRPr lang="en-GB" dirty="0"/>
          </a:p>
        </p:txBody>
      </p:sp>
      <p:sp>
        <p:nvSpPr>
          <p:cNvPr id="106" name="Shape 106"/>
          <p:cNvSpPr txBox="1">
            <a:spLocks noGrp="1"/>
          </p:cNvSpPr>
          <p:nvPr>
            <p:ph type="body" idx="1"/>
          </p:nvPr>
        </p:nvSpPr>
        <p:spPr>
          <a:xfrm>
            <a:off x="633663" y="1676400"/>
            <a:ext cx="8270253" cy="3416400"/>
          </a:xfrm>
          <a:prstGeom prst="rect">
            <a:avLst/>
          </a:prstGeom>
        </p:spPr>
        <p:txBody>
          <a:bodyPr vert="horz" wrap="square" lIns="91425" tIns="91425" rIns="91425" bIns="91425" rtlCol="0" anchor="t" anchorCtr="0">
            <a:noAutofit/>
          </a:bodyPr>
          <a:lstStyle/>
          <a:p>
            <a:pPr marL="0" indent="0">
              <a:lnSpc>
                <a:spcPct val="125000"/>
              </a:lnSpc>
              <a:buNone/>
            </a:pPr>
            <a:r>
              <a:rPr lang="en-GB" sz="2600" b="1" dirty="0"/>
              <a:t>Task A : </a:t>
            </a:r>
            <a:r>
              <a:rPr lang="zh-CN" altLang="en-US" sz="2600" b="1" dirty="0"/>
              <a:t>查找</a:t>
            </a:r>
            <a:r>
              <a:rPr lang="en-GB" sz="2600" b="1" dirty="0"/>
              <a:t> </a:t>
            </a:r>
            <a:r>
              <a:rPr lang="en-GB" sz="2600" b="1" dirty="0">
                <a:latin typeface="Courier New" panose="02070309020205020404" pitchFamily="49" charset="0"/>
                <a:cs typeface="Courier New" panose="02070309020205020404" pitchFamily="49" charset="0"/>
              </a:rPr>
              <a:t>system()</a:t>
            </a:r>
            <a:r>
              <a:rPr lang="zh-CN" altLang="en-US" sz="2600" b="1" dirty="0">
                <a:latin typeface="Courier New" panose="02070309020205020404" pitchFamily="49" charset="0"/>
                <a:cs typeface="Courier New" panose="02070309020205020404" pitchFamily="49" charset="0"/>
              </a:rPr>
              <a:t>的地址</a:t>
            </a:r>
            <a:endParaRPr lang="en-GB" sz="2600" b="1" dirty="0"/>
          </a:p>
          <a:p>
            <a:pPr marL="457200" indent="-342900">
              <a:lnSpc>
                <a:spcPct val="125000"/>
              </a:lnSpc>
              <a:buFont typeface="Wingdings" panose="05000000000000000000" pitchFamily="2" charset="2"/>
              <a:buChar char="ü"/>
            </a:pPr>
            <a:r>
              <a:rPr lang="zh-CN" altLang="en-US" sz="2200" dirty="0"/>
              <a:t>用</a:t>
            </a:r>
            <a:r>
              <a:rPr lang="en-US" altLang="zh-CN" sz="2200" dirty="0"/>
              <a:t>system()</a:t>
            </a:r>
            <a:r>
              <a:rPr lang="zh-CN" altLang="en-US" sz="2200" dirty="0"/>
              <a:t> 的地址覆盖返回地址</a:t>
            </a:r>
          </a:p>
          <a:p>
            <a:pPr marL="457200" indent="-342900">
              <a:lnSpc>
                <a:spcPct val="125000"/>
              </a:lnSpc>
            </a:pPr>
            <a:endParaRPr lang="en-GB" sz="2600" i="1" dirty="0"/>
          </a:p>
          <a:p>
            <a:pPr marL="0" indent="0">
              <a:lnSpc>
                <a:spcPct val="125000"/>
              </a:lnSpc>
              <a:buNone/>
            </a:pPr>
            <a:r>
              <a:rPr lang="en-GB" sz="2600" b="1" dirty="0"/>
              <a:t>Task B : </a:t>
            </a:r>
            <a:r>
              <a:rPr lang="zh-CN" altLang="en-US" sz="2600" b="1" dirty="0"/>
              <a:t>查找</a:t>
            </a:r>
            <a:r>
              <a:rPr lang="en-GB" sz="2600" b="1" dirty="0"/>
              <a:t> </a:t>
            </a:r>
            <a:r>
              <a:rPr lang="en-GB" sz="2600" b="1" dirty="0">
                <a:latin typeface="+mn-lt"/>
                <a:cs typeface="Courier New" panose="02070309020205020404" pitchFamily="49" charset="0"/>
              </a:rPr>
              <a:t>“/bin/</a:t>
            </a:r>
            <a:r>
              <a:rPr lang="en-GB" sz="2600" b="1" dirty="0" err="1">
                <a:latin typeface="+mn-lt"/>
                <a:cs typeface="Courier New" panose="02070309020205020404" pitchFamily="49" charset="0"/>
              </a:rPr>
              <a:t>sh</a:t>
            </a:r>
            <a:r>
              <a:rPr lang="en-GB" sz="2600" b="1" dirty="0">
                <a:latin typeface="+mn-lt"/>
                <a:cs typeface="Courier New" panose="02070309020205020404" pitchFamily="49" charset="0"/>
              </a:rPr>
              <a:t>” </a:t>
            </a:r>
            <a:r>
              <a:rPr lang="zh-CN" altLang="en-US" sz="2600" b="1" dirty="0"/>
              <a:t>字符串的地址</a:t>
            </a:r>
            <a:endParaRPr lang="en-GB" sz="2600" b="1" dirty="0"/>
          </a:p>
          <a:p>
            <a:pPr marL="457200" indent="-342900">
              <a:lnSpc>
                <a:spcPct val="125000"/>
              </a:lnSpc>
              <a:buFont typeface="Wingdings" panose="05000000000000000000" pitchFamily="2" charset="2"/>
              <a:buChar char="ü"/>
            </a:pPr>
            <a:r>
              <a:rPr lang="zh-CN" altLang="en-US" sz="2200" dirty="0"/>
              <a:t>从</a:t>
            </a:r>
            <a:r>
              <a:rPr lang="en-US" altLang="zh-CN" sz="2200" dirty="0"/>
              <a:t>system()</a:t>
            </a:r>
            <a:r>
              <a:rPr lang="zh-CN" altLang="en-US" sz="2200" dirty="0"/>
              <a:t>运行命令</a:t>
            </a:r>
            <a:r>
              <a:rPr lang="en-GB" sz="2200" dirty="0"/>
              <a:t>“/bin/</a:t>
            </a:r>
            <a:r>
              <a:rPr lang="en-GB" sz="2200" dirty="0" err="1"/>
              <a:t>sh</a:t>
            </a:r>
            <a:r>
              <a:rPr lang="en-GB" sz="2200" dirty="0"/>
              <a:t>” </a:t>
            </a:r>
            <a:endParaRPr lang="zh-CN" altLang="en-US" sz="2200" dirty="0"/>
          </a:p>
          <a:p>
            <a:pPr marL="457200" indent="-342900">
              <a:lnSpc>
                <a:spcPct val="125000"/>
              </a:lnSpc>
            </a:pPr>
            <a:endParaRPr lang="en-GB" sz="2600" i="1" dirty="0"/>
          </a:p>
          <a:p>
            <a:pPr marL="0" indent="0">
              <a:lnSpc>
                <a:spcPct val="125000"/>
              </a:lnSpc>
              <a:buNone/>
            </a:pPr>
            <a:r>
              <a:rPr lang="en-GB" sz="2600" b="1" dirty="0"/>
              <a:t>Task C : </a:t>
            </a:r>
            <a:r>
              <a:rPr lang="zh-CN" altLang="en-US" sz="2600" b="1" dirty="0"/>
              <a:t>为</a:t>
            </a:r>
            <a:r>
              <a:rPr lang="en-GB" sz="2600" b="1" dirty="0">
                <a:latin typeface="Courier New" panose="02070309020205020404" pitchFamily="49" charset="0"/>
                <a:cs typeface="Courier New" panose="02070309020205020404" pitchFamily="49" charset="0"/>
              </a:rPr>
              <a:t>system()</a:t>
            </a:r>
            <a:r>
              <a:rPr lang="zh-CN" altLang="en-US" sz="2600" b="1" dirty="0">
                <a:latin typeface="Courier New" panose="02070309020205020404" pitchFamily="49" charset="0"/>
                <a:cs typeface="Courier New" panose="02070309020205020404" pitchFamily="49" charset="0"/>
              </a:rPr>
              <a:t>构造参数</a:t>
            </a:r>
            <a:endParaRPr lang="en-GB" sz="2600" b="1" dirty="0">
              <a:latin typeface="Courier New" panose="02070309020205020404" pitchFamily="49" charset="0"/>
              <a:cs typeface="Courier New" panose="02070309020205020404" pitchFamily="49" charset="0"/>
            </a:endParaRPr>
          </a:p>
          <a:p>
            <a:pPr marL="457200" indent="-342900">
              <a:lnSpc>
                <a:spcPct val="125000"/>
              </a:lnSpc>
              <a:buFont typeface="Wingdings" panose="05000000000000000000" pitchFamily="2" charset="2"/>
              <a:buChar char="ü"/>
            </a:pPr>
            <a:r>
              <a:rPr lang="mr-IN" sz="2200" dirty="0"/>
              <a:t>在栈中查找位置以放置</a:t>
            </a:r>
            <a:r>
              <a:rPr lang="en-GB" sz="2200" dirty="0"/>
              <a:t>“/bin/</a:t>
            </a:r>
            <a:r>
              <a:rPr lang="en-GB" sz="2200" dirty="0" err="1"/>
              <a:t>sh</a:t>
            </a:r>
            <a:r>
              <a:rPr lang="en-GB" sz="2200" dirty="0"/>
              <a:t>” </a:t>
            </a:r>
            <a:r>
              <a:rPr lang="mr-IN" sz="2200" dirty="0" err="1"/>
              <a:t>地址（system</a:t>
            </a:r>
            <a:r>
              <a:rPr lang="en-US" altLang="zh-CN" sz="2200" dirty="0"/>
              <a:t>()</a:t>
            </a:r>
            <a:r>
              <a:rPr lang="mr-IN" sz="2200" dirty="0" err="1"/>
              <a:t>的参数</a:t>
            </a:r>
            <a:r>
              <a:rPr lang="mr-IN" sz="2200" dirty="0"/>
              <a:t>）</a:t>
            </a:r>
          </a:p>
          <a:p>
            <a:pPr marL="457200" indent="-342900">
              <a:lnSpc>
                <a:spcPct val="125000"/>
              </a:lnSpc>
            </a:pPr>
            <a:endParaRPr lang="en-GB" sz="2600" i="1" dirty="0"/>
          </a:p>
        </p:txBody>
      </p:sp>
      <p:sp>
        <p:nvSpPr>
          <p:cNvPr id="2" name="Slide Number Placeholder 1"/>
          <p:cNvSpPr>
            <a:spLocks noGrp="1"/>
          </p:cNvSpPr>
          <p:nvPr>
            <p:ph type="sldNum" idx="12"/>
          </p:nvPr>
        </p:nvSpPr>
        <p:spPr/>
        <p:txBody>
          <a:bodyPr/>
          <a:lstStyle/>
          <a:p>
            <a:fld id="{00000000-1234-1234-1234-123412341234}" type="slidenum">
              <a:rPr lang="en-GB" smtClean="0"/>
              <a:pPr/>
              <a:t>72</a:t>
            </a:fld>
            <a:endParaRPr lang="en-GB"/>
          </a:p>
        </p:txBody>
      </p:sp>
    </p:spTree>
    <p:extLst>
      <p:ext uri="{BB962C8B-B14F-4D97-AF65-F5344CB8AC3E}">
        <p14:creationId xmlns:p14="http://schemas.microsoft.com/office/powerpoint/2010/main" val="452740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85772" y="681972"/>
            <a:ext cx="8520600" cy="572700"/>
          </a:xfrm>
          <a:prstGeom prst="rect">
            <a:avLst/>
          </a:prstGeom>
        </p:spPr>
        <p:txBody>
          <a:bodyPr vert="horz" wrap="square" lIns="91425" tIns="91425" rIns="91425" bIns="91425" rtlCol="0" anchor="t" anchorCtr="0">
            <a:noAutofit/>
          </a:bodyPr>
          <a:lstStyle/>
          <a:p>
            <a:pPr indent="-69850">
              <a:lnSpc>
                <a:spcPct val="115000"/>
              </a:lnSpc>
              <a:spcAft>
                <a:spcPts val="1600"/>
              </a:spcAft>
              <a:buClr>
                <a:schemeClr val="dk1"/>
              </a:buClr>
              <a:buSzPts val="1100"/>
            </a:pPr>
            <a:r>
              <a:rPr lang="en-GB" dirty="0">
                <a:solidFill>
                  <a:srgbClr val="000000"/>
                </a:solidFill>
              </a:rPr>
              <a:t>Task C : </a:t>
            </a:r>
            <a:r>
              <a:rPr lang="en-GB" dirty="0">
                <a:solidFill>
                  <a:srgbClr val="000000"/>
                </a:solidFill>
                <a:latin typeface="Courier New" panose="02070309020205020404" pitchFamily="49" charset="0"/>
                <a:cs typeface="Courier New" panose="02070309020205020404" pitchFamily="49" charset="0"/>
              </a:rPr>
              <a:t>system()</a:t>
            </a:r>
            <a:r>
              <a:rPr lang="zh-CN" altLang="en-US" dirty="0">
                <a:solidFill>
                  <a:srgbClr val="000000"/>
                </a:solidFill>
                <a:latin typeface="Courier New" panose="02070309020205020404" pitchFamily="49" charset="0"/>
                <a:cs typeface="Courier New" panose="02070309020205020404" pitchFamily="49" charset="0"/>
              </a:rPr>
              <a:t>的参数</a:t>
            </a:r>
            <a:endParaRPr lang="en-GB" dirty="0">
              <a:solidFill>
                <a:srgbClr val="000000"/>
              </a:solidFill>
              <a:latin typeface="Courier New" panose="02070309020205020404" pitchFamily="49" charset="0"/>
              <a:cs typeface="Courier New" panose="02070309020205020404" pitchFamily="49" charset="0"/>
            </a:endParaRPr>
          </a:p>
        </p:txBody>
      </p:sp>
      <p:sp>
        <p:nvSpPr>
          <p:cNvPr id="147" name="Shape 147"/>
          <p:cNvSpPr txBox="1"/>
          <p:nvPr/>
        </p:nvSpPr>
        <p:spPr>
          <a:xfrm>
            <a:off x="485772" y="1818675"/>
            <a:ext cx="8213700" cy="784624"/>
          </a:xfrm>
          <a:prstGeom prst="rect">
            <a:avLst/>
          </a:prstGeom>
          <a:noFill/>
          <a:ln>
            <a:noFill/>
          </a:ln>
        </p:spPr>
        <p:txBody>
          <a:bodyPr wrap="square" lIns="91425" tIns="91425" rIns="91425" bIns="91425" anchor="t" anchorCtr="0">
            <a:noAutofit/>
          </a:bodyPr>
          <a:lstStyle/>
          <a:p>
            <a:pPr marL="457200" indent="-342900" algn="l">
              <a:lnSpc>
                <a:spcPct val="125000"/>
              </a:lnSpc>
              <a:buSzPts val="1800"/>
              <a:buFont typeface="Arial" charset="0"/>
              <a:buChar char="•"/>
            </a:pPr>
            <a:r>
              <a:rPr lang="mr-IN" sz="2200" dirty="0">
                <a:latin typeface="Courier New" panose="02070309020205020404" pitchFamily="49" charset="0"/>
                <a:cs typeface="Courier New" panose="02070309020205020404" pitchFamily="49" charset="0"/>
              </a:rPr>
              <a:t>system()</a:t>
            </a:r>
            <a:r>
              <a:rPr lang="zh-CN" altLang="mr-IN" sz="2200" dirty="0">
                <a:latin typeface="Courier New" panose="02070309020205020404" pitchFamily="49" charset="0"/>
                <a:cs typeface="Courier New" panose="02070309020205020404" pitchFamily="49" charset="0"/>
              </a:rPr>
              <a:t>的参数需要放在栈上</a:t>
            </a:r>
            <a:endParaRPr lang="en-GB" altLang="zh-CN" sz="2200" dirty="0">
              <a:latin typeface="Courier New" panose="02070309020205020404" pitchFamily="49" charset="0"/>
              <a:cs typeface="Courier New" panose="02070309020205020404" pitchFamily="49" charset="0"/>
            </a:endParaRPr>
          </a:p>
          <a:p>
            <a:pPr marL="457200" indent="-342900" algn="l">
              <a:lnSpc>
                <a:spcPct val="125000"/>
              </a:lnSpc>
              <a:buSzPts val="1800"/>
              <a:buFont typeface="Arial" charset="0"/>
              <a:buChar char="•"/>
            </a:pPr>
            <a:r>
              <a:rPr lang="zh-CN" altLang="en-US" sz="2200" dirty="0">
                <a:latin typeface="Courier New" panose="02070309020205020404" pitchFamily="49" charset="0"/>
                <a:cs typeface="Courier New" panose="02070309020205020404" pitchFamily="49" charset="0"/>
              </a:rPr>
              <a:t>与</a:t>
            </a:r>
            <a:r>
              <a:rPr lang="en-GB" sz="2200" dirty="0" err="1">
                <a:solidFill>
                  <a:srgbClr val="FF0000"/>
                </a:solidFill>
                <a:latin typeface="Courier New" panose="02070309020205020404" pitchFamily="49" charset="0"/>
                <a:cs typeface="Courier New" panose="02070309020205020404" pitchFamily="49" charset="0"/>
              </a:rPr>
              <a:t>ebp</a:t>
            </a:r>
            <a:r>
              <a:rPr lang="zh-CN" altLang="en-US" sz="2200" dirty="0">
                <a:latin typeface="Courier New" panose="02070309020205020404" pitchFamily="49" charset="0"/>
                <a:cs typeface="Courier New" panose="02070309020205020404" pitchFamily="49" charset="0"/>
              </a:rPr>
              <a:t>的相对位置，可以用作参数访问</a:t>
            </a:r>
            <a:endParaRPr sz="2200" dirty="0">
              <a:latin typeface="Courier New" panose="02070309020205020404" pitchFamily="49" charset="0"/>
              <a:cs typeface="Courier New" panose="02070309020205020404" pitchFamily="49" charset="0"/>
            </a:endParaRPr>
          </a:p>
        </p:txBody>
      </p:sp>
      <p:pic>
        <p:nvPicPr>
          <p:cNvPr id="148" name="Shape 148"/>
          <p:cNvPicPr preferRelativeResize="0"/>
          <p:nvPr/>
        </p:nvPicPr>
        <p:blipFill>
          <a:blip r:embed="rId3">
            <a:alphaModFix/>
          </a:blip>
          <a:stretch>
            <a:fillRect/>
          </a:stretch>
        </p:blipFill>
        <p:spPr>
          <a:xfrm>
            <a:off x="4029700" y="2915239"/>
            <a:ext cx="5114300" cy="2435377"/>
          </a:xfrm>
          <a:prstGeom prst="rect">
            <a:avLst/>
          </a:prstGeom>
          <a:noFill/>
          <a:ln>
            <a:noFill/>
          </a:ln>
        </p:spPr>
      </p:pic>
      <p:sp>
        <p:nvSpPr>
          <p:cNvPr id="149" name="Shape 149"/>
          <p:cNvSpPr txBox="1"/>
          <p:nvPr/>
        </p:nvSpPr>
        <p:spPr>
          <a:xfrm>
            <a:off x="4462076" y="5348759"/>
            <a:ext cx="4040400" cy="363300"/>
          </a:xfrm>
          <a:prstGeom prst="rect">
            <a:avLst/>
          </a:prstGeom>
          <a:noFill/>
          <a:ln>
            <a:noFill/>
          </a:ln>
        </p:spPr>
        <p:txBody>
          <a:bodyPr wrap="square" lIns="91425" tIns="91425" rIns="91425" bIns="91425" anchor="t" anchorCtr="0">
            <a:noAutofit/>
          </a:bodyPr>
          <a:lstStyle/>
          <a:p>
            <a:pPr algn="ctr"/>
            <a:r>
              <a:rPr lang="en-GB" dirty="0">
                <a:latin typeface="Courier New" panose="02070309020205020404" pitchFamily="49" charset="0"/>
                <a:cs typeface="Courier New" panose="02070309020205020404" pitchFamily="49" charset="0"/>
              </a:rPr>
              <a:t>system() </a:t>
            </a:r>
            <a:r>
              <a:rPr lang="zh-CN" altLang="en-US" dirty="0">
                <a:latin typeface="Courier New" panose="02070309020205020404" pitchFamily="49" charset="0"/>
                <a:cs typeface="Courier New" panose="02070309020205020404" pitchFamily="49" charset="0"/>
              </a:rPr>
              <a:t>函数的栈帧</a:t>
            </a:r>
            <a:endParaRPr lang="en-GB" dirty="0">
              <a:latin typeface="Courier New" panose="02070309020205020404" pitchFamily="49" charset="0"/>
              <a:cs typeface="Courier New" panose="02070309020205020404" pitchFamily="49" charset="0"/>
            </a:endParaRPr>
          </a:p>
        </p:txBody>
      </p:sp>
      <p:sp>
        <p:nvSpPr>
          <p:cNvPr id="151" name="Shape 151"/>
          <p:cNvSpPr txBox="1"/>
          <p:nvPr/>
        </p:nvSpPr>
        <p:spPr>
          <a:xfrm>
            <a:off x="657727" y="3731306"/>
            <a:ext cx="3761873" cy="1068580"/>
          </a:xfrm>
          <a:prstGeom prst="rect">
            <a:avLst/>
          </a:prstGeom>
          <a:noFill/>
          <a:ln>
            <a:noFill/>
          </a:ln>
        </p:spPr>
        <p:txBody>
          <a:bodyPr wrap="square" lIns="91425" tIns="91425" rIns="91425" bIns="91425" anchor="t" anchorCtr="0">
            <a:noAutofit/>
          </a:bodyPr>
          <a:lstStyle/>
          <a:p>
            <a:pPr algn="l">
              <a:lnSpc>
                <a:spcPct val="125000"/>
              </a:lnSpc>
            </a:pPr>
            <a:r>
              <a:rPr lang="zh-CN" altLang="en-US" sz="2000" dirty="0">
                <a:solidFill>
                  <a:srgbClr val="FF0000"/>
                </a:solidFill>
                <a:latin typeface="Courier New" panose="02070309020205020404" pitchFamily="49" charset="0"/>
                <a:cs typeface="Courier New" panose="02070309020205020404" pitchFamily="49" charset="0"/>
              </a:rPr>
              <a:t>在</a:t>
            </a:r>
            <a:r>
              <a:rPr lang="en-US" altLang="zh-CN" sz="2000" dirty="0">
                <a:solidFill>
                  <a:srgbClr val="FF0000"/>
                </a:solidFill>
                <a:latin typeface="Courier New" panose="02070309020205020404" pitchFamily="49" charset="0"/>
                <a:cs typeface="Courier New" panose="02070309020205020404" pitchFamily="49" charset="0"/>
              </a:rPr>
              <a:t>ret</a:t>
            </a:r>
            <a:r>
              <a:rPr lang="zh-CN" altLang="en-US" sz="2000" dirty="0">
                <a:solidFill>
                  <a:srgbClr val="FF0000"/>
                </a:solidFill>
                <a:latin typeface="Courier New" panose="02070309020205020404" pitchFamily="49" charset="0"/>
                <a:cs typeface="Courier New" panose="02070309020205020404" pitchFamily="49" charset="0"/>
              </a:rPr>
              <a:t>到</a:t>
            </a:r>
            <a:r>
              <a:rPr lang="en-US" altLang="zh-CN" sz="2000" dirty="0">
                <a:solidFill>
                  <a:srgbClr val="FF0000"/>
                </a:solidFill>
                <a:latin typeface="Courier New" panose="02070309020205020404" pitchFamily="49" charset="0"/>
                <a:cs typeface="Courier New" panose="02070309020205020404" pitchFamily="49" charset="0"/>
              </a:rPr>
              <a:t>system()</a:t>
            </a:r>
            <a:r>
              <a:rPr lang="zh-CN" altLang="en-US" sz="2000" dirty="0">
                <a:solidFill>
                  <a:srgbClr val="FF0000"/>
                </a:solidFill>
                <a:latin typeface="Courier New" panose="02070309020205020404" pitchFamily="49" charset="0"/>
                <a:cs typeface="Courier New" panose="02070309020205020404" pitchFamily="49" charset="0"/>
              </a:rPr>
              <a:t> 之后，需要知道</a:t>
            </a:r>
            <a:r>
              <a:rPr lang="en-US" altLang="zh-CN" sz="2000" dirty="0" err="1">
                <a:solidFill>
                  <a:srgbClr val="FF0000"/>
                </a:solidFill>
                <a:latin typeface="Courier New" panose="02070309020205020404" pitchFamily="49" charset="0"/>
                <a:cs typeface="Courier New" panose="02070309020205020404" pitchFamily="49" charset="0"/>
              </a:rPr>
              <a:t>ebp</a:t>
            </a:r>
            <a:r>
              <a:rPr lang="zh-CN" altLang="en-US" sz="2000" dirty="0">
                <a:solidFill>
                  <a:srgbClr val="FF0000"/>
                </a:solidFill>
                <a:latin typeface="Courier New" panose="02070309020205020404" pitchFamily="49" charset="0"/>
                <a:cs typeface="Courier New" panose="02070309020205020404" pitchFamily="49" charset="0"/>
              </a:rPr>
              <a:t>的确切位置，这样可以将参数放在</a:t>
            </a:r>
            <a:r>
              <a:rPr lang="en-US" altLang="zh-CN" sz="2000" dirty="0" err="1">
                <a:solidFill>
                  <a:srgbClr val="FF0000"/>
                </a:solidFill>
                <a:latin typeface="Courier New" panose="02070309020205020404" pitchFamily="49" charset="0"/>
                <a:cs typeface="Courier New" panose="02070309020205020404" pitchFamily="49" charset="0"/>
              </a:rPr>
              <a:t>ebp</a:t>
            </a:r>
            <a:r>
              <a:rPr lang="en-US" altLang="zh-CN" sz="2000" dirty="0">
                <a:solidFill>
                  <a:srgbClr val="FF0000"/>
                </a:solidFill>
                <a:latin typeface="Courier New" panose="02070309020205020404" pitchFamily="49" charset="0"/>
                <a:cs typeface="Courier New" panose="02070309020205020404" pitchFamily="49" charset="0"/>
              </a:rPr>
              <a:t> + 8</a:t>
            </a:r>
          </a:p>
        </p:txBody>
      </p:sp>
      <p:sp>
        <p:nvSpPr>
          <p:cNvPr id="2" name="Slide Number Placeholder 1"/>
          <p:cNvSpPr>
            <a:spLocks noGrp="1"/>
          </p:cNvSpPr>
          <p:nvPr>
            <p:ph type="sldNum" idx="12"/>
          </p:nvPr>
        </p:nvSpPr>
        <p:spPr/>
        <p:txBody>
          <a:bodyPr/>
          <a:lstStyle/>
          <a:p>
            <a:fld id="{00000000-1234-1234-1234-123412341234}" type="slidenum">
              <a:rPr lang="en-GB" smtClean="0"/>
              <a:pPr/>
              <a:t>73</a:t>
            </a:fld>
            <a:endParaRPr lang="en-GB"/>
          </a:p>
        </p:txBody>
      </p:sp>
    </p:spTree>
    <p:extLst>
      <p:ext uri="{BB962C8B-B14F-4D97-AF65-F5344CB8AC3E}">
        <p14:creationId xmlns:p14="http://schemas.microsoft.com/office/powerpoint/2010/main" val="9973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38137" y="715672"/>
            <a:ext cx="8520600" cy="420792"/>
          </a:xfrm>
          <a:prstGeom prst="rect">
            <a:avLst/>
          </a:prstGeom>
        </p:spPr>
        <p:txBody>
          <a:bodyPr vert="horz" wrap="square" lIns="91425" tIns="91425" rIns="91425" bIns="91425" rtlCol="0" anchor="t" anchorCtr="0">
            <a:noAutofit/>
          </a:bodyPr>
          <a:lstStyle/>
          <a:p>
            <a:pPr indent="-69850">
              <a:lnSpc>
                <a:spcPct val="115000"/>
              </a:lnSpc>
              <a:spcAft>
                <a:spcPts val="1600"/>
              </a:spcAft>
              <a:buClr>
                <a:schemeClr val="dk1"/>
              </a:buClr>
              <a:buSzPts val="1100"/>
            </a:pPr>
            <a:r>
              <a:rPr lang="en-GB" dirty="0"/>
              <a:t>Task C : </a:t>
            </a:r>
            <a:r>
              <a:rPr lang="en-GB" dirty="0">
                <a:latin typeface="Courier New" panose="02070309020205020404" pitchFamily="49" charset="0"/>
                <a:cs typeface="Courier New" panose="02070309020205020404" pitchFamily="49" charset="0"/>
              </a:rPr>
              <a:t>system()</a:t>
            </a:r>
            <a:r>
              <a:rPr lang="zh-CN" altLang="en-US" dirty="0">
                <a:latin typeface="Courier New" panose="02070309020205020404" pitchFamily="49" charset="0"/>
                <a:cs typeface="Courier New" panose="02070309020205020404" pitchFamily="49" charset="0"/>
              </a:rPr>
              <a:t>的参数</a:t>
            </a:r>
            <a:endParaRPr lang="en-GB" dirty="0">
              <a:latin typeface="Courier New" panose="02070309020205020404" pitchFamily="49" charset="0"/>
              <a:cs typeface="Courier New" panose="02070309020205020404" pitchFamily="49" charset="0"/>
            </a:endParaRPr>
          </a:p>
        </p:txBody>
      </p:sp>
      <p:pic>
        <p:nvPicPr>
          <p:cNvPr id="159" name="Shape 159"/>
          <p:cNvPicPr preferRelativeResize="0"/>
          <p:nvPr/>
        </p:nvPicPr>
        <p:blipFill>
          <a:blip r:embed="rId3">
            <a:alphaModFix/>
          </a:blip>
          <a:stretch>
            <a:fillRect/>
          </a:stretch>
        </p:blipFill>
        <p:spPr>
          <a:xfrm>
            <a:off x="528901" y="3359426"/>
            <a:ext cx="8065625" cy="2509125"/>
          </a:xfrm>
          <a:prstGeom prst="rect">
            <a:avLst/>
          </a:prstGeom>
          <a:noFill/>
          <a:ln>
            <a:noFill/>
          </a:ln>
        </p:spPr>
      </p:pic>
      <p:pic>
        <p:nvPicPr>
          <p:cNvPr id="160" name="Shape 160"/>
          <p:cNvPicPr preferRelativeResize="0"/>
          <p:nvPr/>
        </p:nvPicPr>
        <p:blipFill>
          <a:blip r:embed="rId4">
            <a:alphaModFix/>
          </a:blip>
          <a:stretch>
            <a:fillRect/>
          </a:stretch>
        </p:blipFill>
        <p:spPr>
          <a:xfrm>
            <a:off x="1172275" y="2597425"/>
            <a:ext cx="2724150" cy="762000"/>
          </a:xfrm>
          <a:prstGeom prst="rect">
            <a:avLst/>
          </a:prstGeom>
          <a:noFill/>
          <a:ln>
            <a:noFill/>
          </a:ln>
        </p:spPr>
      </p:pic>
      <p:sp>
        <p:nvSpPr>
          <p:cNvPr id="161" name="Shape 161"/>
          <p:cNvSpPr txBox="1"/>
          <p:nvPr/>
        </p:nvSpPr>
        <p:spPr>
          <a:xfrm>
            <a:off x="4791511" y="2358936"/>
            <a:ext cx="3273000" cy="762000"/>
          </a:xfrm>
          <a:prstGeom prst="rect">
            <a:avLst/>
          </a:prstGeom>
          <a:noFill/>
          <a:ln>
            <a:noFill/>
          </a:ln>
        </p:spPr>
        <p:txBody>
          <a:bodyPr wrap="square" lIns="91425" tIns="91425" rIns="91425" bIns="91425" anchor="t" anchorCtr="0">
            <a:noAutofit/>
          </a:bodyPr>
          <a:lstStyle/>
          <a:p>
            <a:r>
              <a:rPr lang="en-GB" i="1" dirty="0" err="1">
                <a:latin typeface="Courier New" panose="02070309020205020404" pitchFamily="49" charset="0"/>
                <a:cs typeface="Courier New" panose="02070309020205020404" pitchFamily="49" charset="0"/>
              </a:rPr>
              <a:t>esp</a:t>
            </a:r>
            <a:r>
              <a:rPr lang="en-GB" i="1" dirty="0">
                <a:latin typeface="Courier New" panose="02070309020205020404" pitchFamily="49" charset="0"/>
                <a:cs typeface="Courier New" panose="02070309020205020404" pitchFamily="49" charset="0"/>
              </a:rPr>
              <a:t> : Stack pointer</a:t>
            </a:r>
          </a:p>
          <a:p>
            <a:r>
              <a:rPr lang="en-GB" i="1" dirty="0" err="1">
                <a:latin typeface="Courier New" panose="02070309020205020404" pitchFamily="49" charset="0"/>
                <a:cs typeface="Courier New" panose="02070309020205020404" pitchFamily="49" charset="0"/>
              </a:rPr>
              <a:t>ebp</a:t>
            </a:r>
            <a:r>
              <a:rPr lang="en-GB" i="1" dirty="0">
                <a:latin typeface="Courier New" panose="02070309020205020404" pitchFamily="49" charset="0"/>
                <a:cs typeface="Courier New" panose="02070309020205020404" pitchFamily="49" charset="0"/>
              </a:rPr>
              <a:t> : Frame Pointer</a:t>
            </a:r>
          </a:p>
        </p:txBody>
      </p:sp>
      <p:sp>
        <p:nvSpPr>
          <p:cNvPr id="2" name="TextBox 1"/>
          <p:cNvSpPr txBox="1"/>
          <p:nvPr/>
        </p:nvSpPr>
        <p:spPr>
          <a:xfrm>
            <a:off x="1079489" y="2127840"/>
            <a:ext cx="3076214" cy="400110"/>
          </a:xfrm>
          <a:prstGeom prst="rect">
            <a:avLst/>
          </a:prstGeom>
          <a:noFill/>
        </p:spPr>
        <p:txBody>
          <a:bodyPr wrap="square" rtlCol="0">
            <a:spAutoFit/>
          </a:bodyPr>
          <a:lstStyle/>
          <a:p>
            <a:r>
              <a:rPr lang="en-GB" dirty="0">
                <a:latin typeface="Courier New" panose="02070309020205020404" pitchFamily="49" charset="0"/>
                <a:cs typeface="Courier New" panose="02070309020205020404" pitchFamily="49" charset="0"/>
              </a:rPr>
              <a:t>Function Prologue</a:t>
            </a:r>
            <a:endParaRPr lang="en-US" dirty="0">
              <a:latin typeface="Courier New" panose="02070309020205020404" pitchFamily="49" charset="0"/>
              <a:cs typeface="Courier New" panose="02070309020205020404" pitchFamily="49" charset="0"/>
            </a:endParaRPr>
          </a:p>
        </p:txBody>
      </p:sp>
      <p:sp>
        <p:nvSpPr>
          <p:cNvPr id="3" name="Slide Number Placeholder 2"/>
          <p:cNvSpPr>
            <a:spLocks noGrp="1"/>
          </p:cNvSpPr>
          <p:nvPr>
            <p:ph type="sldNum" idx="12"/>
          </p:nvPr>
        </p:nvSpPr>
        <p:spPr/>
        <p:txBody>
          <a:bodyPr/>
          <a:lstStyle/>
          <a:p>
            <a:fld id="{00000000-1234-1234-1234-123412341234}" type="slidenum">
              <a:rPr lang="en-GB" smtClean="0"/>
              <a:pPr/>
              <a:t>74</a:t>
            </a:fld>
            <a:endParaRPr lang="en-GB"/>
          </a:p>
        </p:txBody>
      </p:sp>
    </p:spTree>
    <p:extLst>
      <p:ext uri="{BB962C8B-B14F-4D97-AF65-F5344CB8AC3E}">
        <p14:creationId xmlns:p14="http://schemas.microsoft.com/office/powerpoint/2010/main" val="1684782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90051" y="743559"/>
            <a:ext cx="8520600" cy="572700"/>
          </a:xfrm>
          <a:prstGeom prst="rect">
            <a:avLst/>
          </a:prstGeom>
        </p:spPr>
        <p:txBody>
          <a:bodyPr vert="horz" wrap="square" lIns="91425" tIns="91425" rIns="91425" bIns="91425" rtlCol="0" anchor="t" anchorCtr="0">
            <a:noAutofit/>
          </a:bodyPr>
          <a:lstStyle/>
          <a:p>
            <a:pPr indent="-69850">
              <a:lnSpc>
                <a:spcPct val="115000"/>
              </a:lnSpc>
              <a:spcAft>
                <a:spcPts val="1600"/>
              </a:spcAft>
              <a:buClr>
                <a:schemeClr val="dk1"/>
              </a:buClr>
              <a:buSzPts val="1100"/>
            </a:pPr>
            <a:r>
              <a:rPr lang="en-GB" dirty="0"/>
              <a:t>Task C : </a:t>
            </a:r>
            <a:r>
              <a:rPr lang="en-GB" dirty="0">
                <a:latin typeface="Courier New" panose="02070309020205020404" pitchFamily="49" charset="0"/>
                <a:cs typeface="Courier New" panose="02070309020205020404" pitchFamily="49" charset="0"/>
              </a:rPr>
              <a:t>system()</a:t>
            </a:r>
            <a:r>
              <a:rPr lang="zh-CN" altLang="en-US" dirty="0">
                <a:latin typeface="Courier New" panose="02070309020205020404" pitchFamily="49" charset="0"/>
                <a:cs typeface="Courier New" panose="02070309020205020404" pitchFamily="49" charset="0"/>
              </a:rPr>
              <a:t>的参数</a:t>
            </a:r>
            <a:endParaRPr lang="en-GB" dirty="0">
              <a:latin typeface="Courier New" panose="02070309020205020404" pitchFamily="49" charset="0"/>
              <a:cs typeface="Courier New" panose="02070309020205020404" pitchFamily="49" charset="0"/>
            </a:endParaRPr>
          </a:p>
        </p:txBody>
      </p:sp>
      <p:sp>
        <p:nvSpPr>
          <p:cNvPr id="167" name="Shape 167"/>
          <p:cNvSpPr txBox="1"/>
          <p:nvPr/>
        </p:nvSpPr>
        <p:spPr>
          <a:xfrm>
            <a:off x="543201" y="1947402"/>
            <a:ext cx="3972300" cy="373500"/>
          </a:xfrm>
          <a:prstGeom prst="rect">
            <a:avLst/>
          </a:prstGeom>
          <a:noFill/>
          <a:ln>
            <a:noFill/>
          </a:ln>
        </p:spPr>
        <p:txBody>
          <a:bodyPr wrap="square" lIns="91425" tIns="91425" rIns="91425" bIns="91425" anchor="t" anchorCtr="0">
            <a:noAutofit/>
          </a:bodyPr>
          <a:lstStyle/>
          <a:p>
            <a:pPr indent="-69850">
              <a:buClr>
                <a:schemeClr val="dk1"/>
              </a:buClr>
              <a:buSzPts val="1100"/>
            </a:pPr>
            <a:r>
              <a:rPr lang="en-GB" b="1" dirty="0">
                <a:solidFill>
                  <a:schemeClr val="dk1"/>
                </a:solidFill>
                <a:latin typeface="Courier New" panose="02070309020205020404" pitchFamily="49" charset="0"/>
                <a:cs typeface="Courier New" panose="02070309020205020404" pitchFamily="49" charset="0"/>
              </a:rPr>
              <a:t>Function Epilogue</a:t>
            </a:r>
          </a:p>
        </p:txBody>
      </p:sp>
      <p:pic>
        <p:nvPicPr>
          <p:cNvPr id="168" name="Shape 168"/>
          <p:cNvPicPr preferRelativeResize="0"/>
          <p:nvPr/>
        </p:nvPicPr>
        <p:blipFill>
          <a:blip r:embed="rId3">
            <a:alphaModFix/>
          </a:blip>
          <a:stretch>
            <a:fillRect/>
          </a:stretch>
        </p:blipFill>
        <p:spPr>
          <a:xfrm>
            <a:off x="848189" y="2496872"/>
            <a:ext cx="3362325" cy="828675"/>
          </a:xfrm>
          <a:prstGeom prst="rect">
            <a:avLst/>
          </a:prstGeom>
          <a:noFill/>
          <a:ln>
            <a:noFill/>
          </a:ln>
        </p:spPr>
      </p:pic>
      <p:pic>
        <p:nvPicPr>
          <p:cNvPr id="169" name="Shape 169"/>
          <p:cNvPicPr preferRelativeResize="0"/>
          <p:nvPr/>
        </p:nvPicPr>
        <p:blipFill>
          <a:blip r:embed="rId4">
            <a:alphaModFix/>
          </a:blip>
          <a:stretch>
            <a:fillRect/>
          </a:stretch>
        </p:blipFill>
        <p:spPr>
          <a:xfrm>
            <a:off x="390051" y="3325546"/>
            <a:ext cx="8156531" cy="2356950"/>
          </a:xfrm>
          <a:prstGeom prst="rect">
            <a:avLst/>
          </a:prstGeom>
          <a:noFill/>
          <a:ln>
            <a:noFill/>
          </a:ln>
        </p:spPr>
      </p:pic>
      <p:sp>
        <p:nvSpPr>
          <p:cNvPr id="170" name="Shape 170"/>
          <p:cNvSpPr txBox="1"/>
          <p:nvPr/>
        </p:nvSpPr>
        <p:spPr>
          <a:xfrm>
            <a:off x="4742600" y="2530209"/>
            <a:ext cx="3273000" cy="762000"/>
          </a:xfrm>
          <a:prstGeom prst="rect">
            <a:avLst/>
          </a:prstGeom>
          <a:noFill/>
          <a:ln>
            <a:noFill/>
          </a:ln>
        </p:spPr>
        <p:txBody>
          <a:bodyPr wrap="square" lIns="91425" tIns="91425" rIns="91425" bIns="91425" anchor="t" anchorCtr="0">
            <a:noAutofit/>
          </a:bodyPr>
          <a:lstStyle/>
          <a:p>
            <a:r>
              <a:rPr lang="en-GB" i="1">
                <a:latin typeface="Courier New" panose="02070309020205020404" pitchFamily="49" charset="0"/>
                <a:cs typeface="Courier New" panose="02070309020205020404" pitchFamily="49" charset="0"/>
              </a:rPr>
              <a:t>esp : Stack pointer</a:t>
            </a:r>
          </a:p>
          <a:p>
            <a:r>
              <a:rPr lang="en-GB" i="1">
                <a:latin typeface="Courier New" panose="02070309020205020404" pitchFamily="49" charset="0"/>
                <a:cs typeface="Courier New" panose="02070309020205020404" pitchFamily="49" charset="0"/>
              </a:rPr>
              <a:t>ebp : Frame Pointer</a:t>
            </a:r>
          </a:p>
        </p:txBody>
      </p:sp>
      <p:sp>
        <p:nvSpPr>
          <p:cNvPr id="2" name="Slide Number Placeholder 1"/>
          <p:cNvSpPr>
            <a:spLocks noGrp="1"/>
          </p:cNvSpPr>
          <p:nvPr>
            <p:ph type="sldNum" idx="12"/>
          </p:nvPr>
        </p:nvSpPr>
        <p:spPr/>
        <p:txBody>
          <a:bodyPr/>
          <a:lstStyle/>
          <a:p>
            <a:fld id="{00000000-1234-1234-1234-123412341234}" type="slidenum">
              <a:rPr lang="en-GB" smtClean="0"/>
              <a:pPr/>
              <a:t>75</a:t>
            </a:fld>
            <a:endParaRPr lang="en-GB"/>
          </a:p>
        </p:txBody>
      </p:sp>
    </p:spTree>
    <p:extLst>
      <p:ext uri="{BB962C8B-B14F-4D97-AF65-F5344CB8AC3E}">
        <p14:creationId xmlns:p14="http://schemas.microsoft.com/office/powerpoint/2010/main" val="1689838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1800" y="815913"/>
            <a:ext cx="8520600" cy="572700"/>
          </a:xfrm>
          <a:prstGeom prst="rect">
            <a:avLst/>
          </a:prstGeom>
        </p:spPr>
        <p:txBody>
          <a:bodyPr vert="horz" wrap="square" lIns="91425" tIns="91425" rIns="91425" bIns="91425" rtlCol="0" anchor="t" anchorCtr="0">
            <a:noAutofit/>
          </a:bodyPr>
          <a:lstStyle/>
          <a:p>
            <a:r>
              <a:rPr lang="en-GB" dirty="0"/>
              <a:t>Function Prologue </a:t>
            </a:r>
            <a:r>
              <a:rPr lang="zh-CN" altLang="en-US" dirty="0"/>
              <a:t>和</a:t>
            </a:r>
            <a:r>
              <a:rPr lang="en-GB" dirty="0"/>
              <a:t>Epilogue </a:t>
            </a:r>
            <a:r>
              <a:rPr lang="zh-CN" altLang="en-US" dirty="0"/>
              <a:t>举例</a:t>
            </a:r>
            <a:endParaRPr lang="en-GB" dirty="0"/>
          </a:p>
        </p:txBody>
      </p:sp>
      <p:pic>
        <p:nvPicPr>
          <p:cNvPr id="176" name="Shape 176"/>
          <p:cNvPicPr preferRelativeResize="0"/>
          <p:nvPr/>
        </p:nvPicPr>
        <p:blipFill>
          <a:blip r:embed="rId3">
            <a:alphaModFix/>
          </a:blip>
          <a:stretch>
            <a:fillRect/>
          </a:stretch>
        </p:blipFill>
        <p:spPr>
          <a:xfrm>
            <a:off x="452351" y="2135251"/>
            <a:ext cx="3736375" cy="269825"/>
          </a:xfrm>
          <a:prstGeom prst="rect">
            <a:avLst/>
          </a:prstGeom>
          <a:noFill/>
          <a:ln>
            <a:noFill/>
          </a:ln>
        </p:spPr>
      </p:pic>
      <p:pic>
        <p:nvPicPr>
          <p:cNvPr id="177" name="Shape 177"/>
          <p:cNvPicPr preferRelativeResize="0"/>
          <p:nvPr/>
        </p:nvPicPr>
        <p:blipFill>
          <a:blip r:embed="rId4">
            <a:alphaModFix/>
          </a:blip>
          <a:stretch>
            <a:fillRect/>
          </a:stretch>
        </p:blipFill>
        <p:spPr>
          <a:xfrm>
            <a:off x="452351" y="2405076"/>
            <a:ext cx="3736375" cy="2047875"/>
          </a:xfrm>
          <a:prstGeom prst="rect">
            <a:avLst/>
          </a:prstGeom>
          <a:noFill/>
          <a:ln>
            <a:noFill/>
          </a:ln>
        </p:spPr>
      </p:pic>
      <p:pic>
        <p:nvPicPr>
          <p:cNvPr id="178" name="Shape 178"/>
          <p:cNvPicPr preferRelativeResize="0"/>
          <p:nvPr/>
        </p:nvPicPr>
        <p:blipFill>
          <a:blip r:embed="rId5">
            <a:alphaModFix/>
          </a:blip>
          <a:stretch>
            <a:fillRect/>
          </a:stretch>
        </p:blipFill>
        <p:spPr>
          <a:xfrm>
            <a:off x="4473875" y="2135250"/>
            <a:ext cx="3867150" cy="2838450"/>
          </a:xfrm>
          <a:prstGeom prst="rect">
            <a:avLst/>
          </a:prstGeom>
          <a:noFill/>
          <a:ln>
            <a:noFill/>
          </a:ln>
        </p:spPr>
      </p:pic>
      <p:sp>
        <p:nvSpPr>
          <p:cNvPr id="179" name="Shape 179"/>
          <p:cNvSpPr/>
          <p:nvPr/>
        </p:nvSpPr>
        <p:spPr>
          <a:xfrm>
            <a:off x="4712100" y="3419625"/>
            <a:ext cx="331800" cy="269700"/>
          </a:xfrm>
          <a:prstGeom prst="flowChartConnec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solidFill>
                  <a:srgbClr val="FF0000"/>
                </a:solidFill>
              </a:rPr>
              <a:t>1</a:t>
            </a:r>
          </a:p>
        </p:txBody>
      </p:sp>
      <p:sp>
        <p:nvSpPr>
          <p:cNvPr id="180" name="Shape 180"/>
          <p:cNvSpPr/>
          <p:nvPr/>
        </p:nvSpPr>
        <p:spPr>
          <a:xfrm>
            <a:off x="4712100" y="4534375"/>
            <a:ext cx="331800" cy="269700"/>
          </a:xfrm>
          <a:prstGeom prst="flowChartConnec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solidFill>
                  <a:srgbClr val="FF0000"/>
                </a:solidFill>
              </a:rPr>
              <a:t>2</a:t>
            </a:r>
          </a:p>
        </p:txBody>
      </p:sp>
      <p:sp>
        <p:nvSpPr>
          <p:cNvPr id="181" name="Shape 181"/>
          <p:cNvSpPr/>
          <p:nvPr/>
        </p:nvSpPr>
        <p:spPr>
          <a:xfrm>
            <a:off x="570250" y="4704000"/>
            <a:ext cx="331800" cy="269700"/>
          </a:xfrm>
          <a:prstGeom prst="flowChartConnector">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solidFill>
                  <a:srgbClr val="FF0000"/>
                </a:solidFill>
              </a:rPr>
              <a:t>1</a:t>
            </a:r>
          </a:p>
        </p:txBody>
      </p:sp>
      <p:sp>
        <p:nvSpPr>
          <p:cNvPr id="182" name="Shape 182"/>
          <p:cNvSpPr/>
          <p:nvPr/>
        </p:nvSpPr>
        <p:spPr>
          <a:xfrm>
            <a:off x="570250" y="5303750"/>
            <a:ext cx="331800" cy="269700"/>
          </a:xfrm>
          <a:prstGeom prst="flowChartConnector">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r>
              <a:rPr lang="en-GB">
                <a:solidFill>
                  <a:srgbClr val="FF0000"/>
                </a:solidFill>
              </a:rPr>
              <a:t>2</a:t>
            </a:r>
          </a:p>
        </p:txBody>
      </p:sp>
      <p:sp>
        <p:nvSpPr>
          <p:cNvPr id="183" name="Shape 183"/>
          <p:cNvSpPr txBox="1"/>
          <p:nvPr/>
        </p:nvSpPr>
        <p:spPr>
          <a:xfrm>
            <a:off x="1194625" y="4634675"/>
            <a:ext cx="2953500" cy="1194600"/>
          </a:xfrm>
          <a:prstGeom prst="rect">
            <a:avLst/>
          </a:prstGeom>
          <a:noFill/>
          <a:ln>
            <a:noFill/>
          </a:ln>
        </p:spPr>
        <p:txBody>
          <a:bodyPr wrap="square" lIns="91425" tIns="91425" rIns="91425" bIns="91425" anchor="t" anchorCtr="0">
            <a:noAutofit/>
          </a:bodyPr>
          <a:lstStyle/>
          <a:p>
            <a:r>
              <a:rPr lang="en-GB" dirty="0">
                <a:latin typeface="Courier New" panose="02070309020205020404" pitchFamily="49" charset="0"/>
                <a:cs typeface="Courier New" panose="02070309020205020404" pitchFamily="49" charset="0"/>
              </a:rPr>
              <a:t>Function prologue</a:t>
            </a:r>
          </a:p>
          <a:p>
            <a:endParaRPr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Function epilogue </a:t>
            </a:r>
          </a:p>
        </p:txBody>
      </p:sp>
      <p:cxnSp>
        <p:nvCxnSpPr>
          <p:cNvPr id="184" name="Shape 184"/>
          <p:cNvCxnSpPr/>
          <p:nvPr/>
        </p:nvCxnSpPr>
        <p:spPr>
          <a:xfrm>
            <a:off x="8163225" y="4037375"/>
            <a:ext cx="497700" cy="0"/>
          </a:xfrm>
          <a:prstGeom prst="straightConnector1">
            <a:avLst/>
          </a:prstGeom>
          <a:noFill/>
          <a:ln w="9525" cap="flat" cmpd="sng">
            <a:solidFill>
              <a:srgbClr val="FF0000"/>
            </a:solidFill>
            <a:prstDash val="solid"/>
            <a:round/>
            <a:headEnd type="none" w="lg" len="lg"/>
            <a:tailEnd type="none" w="lg" len="lg"/>
          </a:ln>
        </p:spPr>
      </p:cxnSp>
      <p:cxnSp>
        <p:nvCxnSpPr>
          <p:cNvPr id="185" name="Shape 185"/>
          <p:cNvCxnSpPr/>
          <p:nvPr/>
        </p:nvCxnSpPr>
        <p:spPr>
          <a:xfrm>
            <a:off x="8694175" y="4037375"/>
            <a:ext cx="33300" cy="1460100"/>
          </a:xfrm>
          <a:prstGeom prst="straightConnector1">
            <a:avLst/>
          </a:prstGeom>
          <a:noFill/>
          <a:ln w="9525" cap="flat" cmpd="sng">
            <a:solidFill>
              <a:srgbClr val="FF0000"/>
            </a:solidFill>
            <a:prstDash val="solid"/>
            <a:round/>
            <a:headEnd type="none" w="lg" len="lg"/>
            <a:tailEnd type="none" w="lg" len="lg"/>
          </a:ln>
        </p:spPr>
      </p:cxnSp>
      <p:cxnSp>
        <p:nvCxnSpPr>
          <p:cNvPr id="186" name="Shape 186"/>
          <p:cNvCxnSpPr/>
          <p:nvPr/>
        </p:nvCxnSpPr>
        <p:spPr>
          <a:xfrm rot="10800000">
            <a:off x="7599050" y="5530650"/>
            <a:ext cx="1128300" cy="0"/>
          </a:xfrm>
          <a:prstGeom prst="straightConnector1">
            <a:avLst/>
          </a:prstGeom>
          <a:noFill/>
          <a:ln w="9525" cap="flat" cmpd="sng">
            <a:solidFill>
              <a:srgbClr val="FF0000"/>
            </a:solidFill>
            <a:prstDash val="solid"/>
            <a:round/>
            <a:headEnd type="none" w="lg" len="lg"/>
            <a:tailEnd type="triangle" w="lg" len="lg"/>
          </a:ln>
        </p:spPr>
      </p:cxnSp>
      <p:sp>
        <p:nvSpPr>
          <p:cNvPr id="187" name="Shape 187"/>
          <p:cNvSpPr txBox="1"/>
          <p:nvPr/>
        </p:nvSpPr>
        <p:spPr>
          <a:xfrm>
            <a:off x="4601966" y="5298425"/>
            <a:ext cx="3100973" cy="398100"/>
          </a:xfrm>
          <a:prstGeom prst="rect">
            <a:avLst/>
          </a:prstGeom>
          <a:noFill/>
          <a:ln>
            <a:noFill/>
          </a:ln>
        </p:spPr>
        <p:txBody>
          <a:bodyPr wrap="square" lIns="91425" tIns="91425" rIns="91425" bIns="91425" anchor="t" anchorCtr="0">
            <a:noAutofit/>
          </a:bodyPr>
          <a:lstStyle/>
          <a:p>
            <a:r>
              <a:rPr lang="en-GB" dirty="0">
                <a:latin typeface="Courier New" panose="02070309020205020404" pitchFamily="49" charset="0"/>
                <a:cs typeface="Courier New" panose="02070309020205020404" pitchFamily="49" charset="0"/>
              </a:rPr>
              <a:t>8(%</a:t>
            </a:r>
            <a:r>
              <a:rPr lang="en-GB" dirty="0" err="1">
                <a:latin typeface="Courier New" panose="02070309020205020404" pitchFamily="49" charset="0"/>
                <a:cs typeface="Courier New" panose="02070309020205020404" pitchFamily="49" charset="0"/>
              </a:rPr>
              <a:t>ebp</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ebp</a:t>
            </a:r>
            <a:r>
              <a:rPr lang="en-GB" dirty="0">
                <a:latin typeface="Courier New" panose="02070309020205020404" pitchFamily="49" charset="0"/>
                <a:cs typeface="Courier New" panose="02070309020205020404" pitchFamily="49" charset="0"/>
              </a:rPr>
              <a:t> + 8</a:t>
            </a:r>
          </a:p>
        </p:txBody>
      </p:sp>
      <p:sp>
        <p:nvSpPr>
          <p:cNvPr id="2" name="Slide Number Placeholder 1"/>
          <p:cNvSpPr>
            <a:spLocks noGrp="1"/>
          </p:cNvSpPr>
          <p:nvPr>
            <p:ph type="sldNum" idx="12"/>
          </p:nvPr>
        </p:nvSpPr>
        <p:spPr/>
        <p:txBody>
          <a:bodyPr/>
          <a:lstStyle/>
          <a:p>
            <a:fld id="{00000000-1234-1234-1234-123412341234}" type="slidenum">
              <a:rPr lang="en-GB" smtClean="0"/>
              <a:pPr/>
              <a:t>76</a:t>
            </a:fld>
            <a:endParaRPr lang="en-GB"/>
          </a:p>
        </p:txBody>
      </p:sp>
    </p:spTree>
    <p:extLst>
      <p:ext uri="{BB962C8B-B14F-4D97-AF65-F5344CB8AC3E}">
        <p14:creationId xmlns:p14="http://schemas.microsoft.com/office/powerpoint/2010/main" val="242828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46600" y="783149"/>
            <a:ext cx="8520600" cy="572700"/>
          </a:xfrm>
          <a:prstGeom prst="rect">
            <a:avLst/>
          </a:prstGeom>
        </p:spPr>
        <p:txBody>
          <a:bodyPr vert="horz" wrap="square" lIns="91425" tIns="91425" rIns="91425" bIns="91425" rtlCol="0" anchor="t" anchorCtr="0">
            <a:noAutofit/>
          </a:bodyPr>
          <a:lstStyle/>
          <a:p>
            <a:r>
              <a:rPr lang="zh-CN" altLang="en-US" dirty="0"/>
              <a:t>如何查找</a:t>
            </a:r>
            <a:r>
              <a:rPr lang="en-GB" dirty="0"/>
              <a:t>system()</a:t>
            </a:r>
            <a:r>
              <a:rPr lang="zh-CN" altLang="en-US" dirty="0"/>
              <a:t>的参数地址</a:t>
            </a:r>
            <a:r>
              <a:rPr lang="en-GB" dirty="0"/>
              <a:t>?</a:t>
            </a:r>
          </a:p>
        </p:txBody>
      </p:sp>
      <p:sp>
        <p:nvSpPr>
          <p:cNvPr id="193" name="Shape 193"/>
          <p:cNvSpPr/>
          <p:nvPr/>
        </p:nvSpPr>
        <p:spPr>
          <a:xfrm>
            <a:off x="607000" y="2640950"/>
            <a:ext cx="1565400" cy="13419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dirty="0">
                <a:latin typeface="Courier New" panose="02070309020205020404" pitchFamily="49" charset="0"/>
                <a:cs typeface="Courier New" panose="02070309020205020404" pitchFamily="49" charset="0"/>
              </a:rPr>
              <a:t>Modified Return Address</a:t>
            </a:r>
          </a:p>
        </p:txBody>
      </p:sp>
      <p:sp>
        <p:nvSpPr>
          <p:cNvPr id="194" name="Shape 194"/>
          <p:cNvSpPr/>
          <p:nvPr/>
        </p:nvSpPr>
        <p:spPr>
          <a:xfrm>
            <a:off x="2676250" y="2640950"/>
            <a:ext cx="1565376" cy="1341900"/>
          </a:xfrm>
          <a:prstGeom prst="ellipse">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GB" sz="1200" dirty="0" err="1">
                <a:solidFill>
                  <a:schemeClr val="bg1"/>
                </a:solidFill>
                <a:latin typeface="Courier New" panose="02070309020205020404" pitchFamily="49" charset="0"/>
                <a:cs typeface="Courier New" panose="02070309020205020404" pitchFamily="49" charset="0"/>
              </a:rPr>
              <a:t>vul_func</a:t>
            </a:r>
            <a:r>
              <a:rPr lang="en-GB" sz="1200" dirty="0">
                <a:solidFill>
                  <a:schemeClr val="bg1"/>
                </a:solidFill>
                <a:latin typeface="Courier New" panose="02070309020205020404" pitchFamily="49" charset="0"/>
                <a:cs typeface="Courier New" panose="02070309020205020404" pitchFamily="49" charset="0"/>
              </a:rPr>
              <a:t>() epilogue</a:t>
            </a:r>
          </a:p>
        </p:txBody>
      </p:sp>
      <p:sp>
        <p:nvSpPr>
          <p:cNvPr id="195" name="Shape 195"/>
          <p:cNvSpPr/>
          <p:nvPr/>
        </p:nvSpPr>
        <p:spPr>
          <a:xfrm>
            <a:off x="4825363" y="2640950"/>
            <a:ext cx="1565400" cy="1341900"/>
          </a:xfrm>
          <a:prstGeom prst="ellipse">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GB" sz="1200" dirty="0">
                <a:solidFill>
                  <a:schemeClr val="bg1"/>
                </a:solidFill>
                <a:latin typeface="Courier New" panose="02070309020205020404" pitchFamily="49" charset="0"/>
                <a:cs typeface="Courier New" panose="02070309020205020404" pitchFamily="49" charset="0"/>
              </a:rPr>
              <a:t>system() prologue</a:t>
            </a:r>
          </a:p>
        </p:txBody>
      </p:sp>
      <p:sp>
        <p:nvSpPr>
          <p:cNvPr id="196" name="Shape 196"/>
          <p:cNvSpPr/>
          <p:nvPr/>
        </p:nvSpPr>
        <p:spPr>
          <a:xfrm>
            <a:off x="6974500" y="2640950"/>
            <a:ext cx="1788500" cy="13419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dirty="0">
                <a:latin typeface="Courier New" panose="02070309020205020404" pitchFamily="49" charset="0"/>
                <a:cs typeface="Courier New" panose="02070309020205020404" pitchFamily="49" charset="0"/>
              </a:rPr>
              <a:t>Use of system()’s argument</a:t>
            </a:r>
          </a:p>
        </p:txBody>
      </p:sp>
      <p:cxnSp>
        <p:nvCxnSpPr>
          <p:cNvPr id="197" name="Shape 197"/>
          <p:cNvCxnSpPr>
            <a:cxnSpLocks/>
            <a:stCxn id="193" idx="6"/>
            <a:endCxn id="194" idx="2"/>
          </p:cNvCxnSpPr>
          <p:nvPr/>
        </p:nvCxnSpPr>
        <p:spPr>
          <a:xfrm>
            <a:off x="2172400" y="3311900"/>
            <a:ext cx="503850" cy="0"/>
          </a:xfrm>
          <a:prstGeom prst="straightConnector1">
            <a:avLst/>
          </a:prstGeom>
          <a:noFill/>
          <a:ln w="9525" cap="flat" cmpd="sng">
            <a:solidFill>
              <a:schemeClr val="dk2"/>
            </a:solidFill>
            <a:prstDash val="solid"/>
            <a:round/>
            <a:headEnd type="none" w="lg" len="lg"/>
            <a:tailEnd type="triangle" w="lg" len="lg"/>
          </a:ln>
        </p:spPr>
      </p:cxnSp>
      <p:cxnSp>
        <p:nvCxnSpPr>
          <p:cNvPr id="198" name="Shape 198"/>
          <p:cNvCxnSpPr>
            <a:cxnSpLocks/>
            <a:stCxn id="194" idx="6"/>
            <a:endCxn id="195" idx="2"/>
          </p:cNvCxnSpPr>
          <p:nvPr/>
        </p:nvCxnSpPr>
        <p:spPr>
          <a:xfrm>
            <a:off x="4241626" y="3311900"/>
            <a:ext cx="583737" cy="0"/>
          </a:xfrm>
          <a:prstGeom prst="straightConnector1">
            <a:avLst/>
          </a:prstGeom>
          <a:noFill/>
          <a:ln w="9525" cap="flat" cmpd="sng">
            <a:solidFill>
              <a:schemeClr val="dk2"/>
            </a:solidFill>
            <a:prstDash val="solid"/>
            <a:round/>
            <a:headEnd type="none" w="lg" len="lg"/>
            <a:tailEnd type="triangle" w="lg" len="lg"/>
          </a:ln>
        </p:spPr>
      </p:cxnSp>
      <p:cxnSp>
        <p:nvCxnSpPr>
          <p:cNvPr id="199" name="Shape 199"/>
          <p:cNvCxnSpPr>
            <a:cxnSpLocks/>
            <a:stCxn id="195" idx="6"/>
            <a:endCxn id="196" idx="2"/>
          </p:cNvCxnSpPr>
          <p:nvPr/>
        </p:nvCxnSpPr>
        <p:spPr>
          <a:xfrm>
            <a:off x="6390763" y="3311900"/>
            <a:ext cx="583737" cy="0"/>
          </a:xfrm>
          <a:prstGeom prst="straightConnector1">
            <a:avLst/>
          </a:prstGeom>
          <a:noFill/>
          <a:ln w="9525" cap="flat" cmpd="sng">
            <a:solidFill>
              <a:schemeClr val="dk2"/>
            </a:solidFill>
            <a:prstDash val="solid"/>
            <a:round/>
            <a:headEnd type="none" w="lg" len="lg"/>
            <a:tailEnd type="triangle" w="lg" len="lg"/>
          </a:ln>
        </p:spPr>
      </p:cxnSp>
      <p:sp>
        <p:nvSpPr>
          <p:cNvPr id="200" name="Shape 200"/>
          <p:cNvSpPr txBox="1"/>
          <p:nvPr/>
        </p:nvSpPr>
        <p:spPr>
          <a:xfrm>
            <a:off x="546600" y="4398025"/>
            <a:ext cx="8050800" cy="1341900"/>
          </a:xfrm>
          <a:prstGeom prst="rect">
            <a:avLst/>
          </a:prstGeom>
          <a:noFill/>
          <a:ln>
            <a:noFill/>
          </a:ln>
        </p:spPr>
        <p:txBody>
          <a:bodyPr wrap="square" lIns="91425" tIns="91425" rIns="91425" bIns="91425" anchor="t" anchorCtr="0">
            <a:noAutofit/>
          </a:bodyPr>
          <a:lstStyle/>
          <a:p>
            <a:pPr marL="457200" indent="-342900" algn="l">
              <a:lnSpc>
                <a:spcPct val="125000"/>
              </a:lnSpc>
              <a:buSzPts val="1800"/>
              <a:buFont typeface="Arial" charset="0"/>
              <a:buChar char="•"/>
            </a:pPr>
            <a:r>
              <a:rPr lang="zh-CN" altLang="en-US" b="0" dirty="0">
                <a:latin typeface="Courier New" panose="02070309020205020404" pitchFamily="49" charset="0"/>
                <a:cs typeface="Courier New" panose="02070309020205020404" pitchFamily="49" charset="0"/>
              </a:rPr>
              <a:t>为了找到</a:t>
            </a:r>
            <a:r>
              <a:rPr lang="en-US" altLang="zh-CN" b="0" dirty="0">
                <a:latin typeface="Courier New" panose="02070309020205020404" pitchFamily="49" charset="0"/>
                <a:cs typeface="Courier New" panose="02070309020205020404" pitchFamily="49" charset="0"/>
              </a:rPr>
              <a:t>system()</a:t>
            </a:r>
            <a:r>
              <a:rPr lang="zh-CN" altLang="en-US" b="0" dirty="0">
                <a:latin typeface="Courier New" panose="02070309020205020404" pitchFamily="49" charset="0"/>
                <a:cs typeface="Courier New" panose="02070309020205020404" pitchFamily="49" charset="0"/>
              </a:rPr>
              <a:t> 参数，我们需要了解</a:t>
            </a:r>
            <a:r>
              <a:rPr lang="en-US" altLang="zh-CN" b="0" dirty="0" err="1">
                <a:latin typeface="Courier New" panose="02070309020205020404" pitchFamily="49" charset="0"/>
                <a:cs typeface="Courier New" panose="02070309020205020404" pitchFamily="49" charset="0"/>
              </a:rPr>
              <a:t>ebp</a:t>
            </a:r>
            <a:r>
              <a:rPr lang="zh-CN" altLang="en-US" b="0" dirty="0">
                <a:latin typeface="Courier New" panose="02070309020205020404" pitchFamily="49" charset="0"/>
                <a:cs typeface="Courier New" panose="02070309020205020404" pitchFamily="49" charset="0"/>
              </a:rPr>
              <a:t>和</a:t>
            </a:r>
            <a:r>
              <a:rPr lang="en-US" altLang="zh-CN" b="0" dirty="0" err="1">
                <a:latin typeface="Courier New" panose="02070309020205020404" pitchFamily="49" charset="0"/>
                <a:cs typeface="Courier New" panose="02070309020205020404" pitchFamily="49" charset="0"/>
              </a:rPr>
              <a:t>esp</a:t>
            </a:r>
            <a:r>
              <a:rPr lang="zh-CN" altLang="en-US" b="0" dirty="0">
                <a:latin typeface="Courier New" panose="02070309020205020404" pitchFamily="49" charset="0"/>
                <a:cs typeface="Courier New" panose="02070309020205020404" pitchFamily="49" charset="0"/>
              </a:rPr>
              <a:t>寄存器如何随函数调用而改变</a:t>
            </a:r>
          </a:p>
          <a:p>
            <a:pPr marL="457200" indent="-342900" algn="l">
              <a:lnSpc>
                <a:spcPct val="125000"/>
              </a:lnSpc>
              <a:buSzPts val="1800"/>
              <a:buFont typeface="Arial" charset="0"/>
              <a:buChar char="•"/>
            </a:pPr>
            <a:r>
              <a:rPr lang="zh-CN" altLang="en-US" b="0" dirty="0">
                <a:latin typeface="Courier New" panose="02070309020205020404" pitchFamily="49" charset="0"/>
                <a:cs typeface="Courier New" panose="02070309020205020404" pitchFamily="49" charset="0"/>
              </a:rPr>
              <a:t>在返回地址被修改和使用系统参数之间，</a:t>
            </a:r>
            <a:r>
              <a:rPr lang="en-US" altLang="zh-CN" b="0" dirty="0" err="1">
                <a:latin typeface="Courier New" panose="02070309020205020404" pitchFamily="49" charset="0"/>
                <a:cs typeface="Courier New" panose="02070309020205020404" pitchFamily="49" charset="0"/>
              </a:rPr>
              <a:t>vul_func</a:t>
            </a:r>
            <a:r>
              <a:rPr lang="en-US" altLang="zh-CN" b="0" dirty="0">
                <a:latin typeface="Courier New" panose="02070309020205020404" pitchFamily="49" charset="0"/>
                <a:cs typeface="Courier New" panose="02070309020205020404" pitchFamily="49" charset="0"/>
              </a:rPr>
              <a:t>()</a:t>
            </a:r>
            <a:r>
              <a:rPr lang="zh-CN" altLang="en-US" b="0" dirty="0">
                <a:latin typeface="Courier New" panose="02070309020205020404" pitchFamily="49" charset="0"/>
                <a:cs typeface="Courier New" panose="02070309020205020404" pitchFamily="49" charset="0"/>
              </a:rPr>
              <a:t> 返回并且</a:t>
            </a:r>
            <a:r>
              <a:rPr lang="en-US" altLang="zh-CN" b="0" dirty="0">
                <a:latin typeface="Courier New" panose="02070309020205020404" pitchFamily="49" charset="0"/>
                <a:cs typeface="Courier New" panose="02070309020205020404" pitchFamily="49" charset="0"/>
              </a:rPr>
              <a:t>system()</a:t>
            </a:r>
            <a:r>
              <a:rPr lang="zh-CN" altLang="en-US" b="0" dirty="0">
                <a:latin typeface="Courier New" panose="02070309020205020404" pitchFamily="49" charset="0"/>
                <a:cs typeface="Courier New" panose="02070309020205020404" pitchFamily="49" charset="0"/>
              </a:rPr>
              <a:t> 序言开始</a:t>
            </a:r>
          </a:p>
        </p:txBody>
      </p:sp>
      <p:sp>
        <p:nvSpPr>
          <p:cNvPr id="201" name="Shape 201"/>
          <p:cNvSpPr/>
          <p:nvPr/>
        </p:nvSpPr>
        <p:spPr>
          <a:xfrm rot="5397714">
            <a:off x="4347849" y="626375"/>
            <a:ext cx="451200" cy="4038900"/>
          </a:xfrm>
          <a:prstGeom prst="leftBracket">
            <a:avLst>
              <a:gd name="adj" fmla="val 0"/>
            </a:avLst>
          </a:prstGeom>
          <a:no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latin typeface="Courier New" panose="02070309020205020404" pitchFamily="49" charset="0"/>
              <a:cs typeface="Courier New" panose="02070309020205020404" pitchFamily="49" charset="0"/>
            </a:endParaRPr>
          </a:p>
        </p:txBody>
      </p:sp>
      <p:sp>
        <p:nvSpPr>
          <p:cNvPr id="202" name="Shape 202"/>
          <p:cNvSpPr txBox="1"/>
          <p:nvPr/>
        </p:nvSpPr>
        <p:spPr>
          <a:xfrm>
            <a:off x="2555975" y="1924875"/>
            <a:ext cx="4039200" cy="451200"/>
          </a:xfrm>
          <a:prstGeom prst="rect">
            <a:avLst/>
          </a:prstGeom>
          <a:noFill/>
          <a:ln>
            <a:noFill/>
          </a:ln>
        </p:spPr>
        <p:txBody>
          <a:bodyPr wrap="square" lIns="91425" tIns="91425" rIns="91425" bIns="91425" anchor="t" anchorCtr="0">
            <a:noAutofit/>
          </a:bodyPr>
          <a:lstStyle/>
          <a:p>
            <a:r>
              <a:rPr lang="en-GB" dirty="0">
                <a:latin typeface="Courier New" panose="02070309020205020404" pitchFamily="49" charset="0"/>
                <a:cs typeface="Courier New" panose="02070309020205020404" pitchFamily="49" charset="0"/>
              </a:rPr>
              <a:t>Change </a:t>
            </a:r>
            <a:r>
              <a:rPr lang="en-GB" dirty="0" err="1">
                <a:latin typeface="Courier New" panose="02070309020205020404" pitchFamily="49" charset="0"/>
                <a:cs typeface="Courier New" panose="02070309020205020404" pitchFamily="49" charset="0"/>
              </a:rPr>
              <a:t>ebp</a:t>
            </a:r>
            <a:r>
              <a:rPr lang="en-GB" dirty="0">
                <a:latin typeface="Courier New" panose="02070309020205020404" pitchFamily="49" charset="0"/>
                <a:cs typeface="Courier New" panose="02070309020205020404" pitchFamily="49" charset="0"/>
              </a:rPr>
              <a:t> and </a:t>
            </a:r>
            <a:r>
              <a:rPr lang="en-GB" dirty="0" err="1">
                <a:latin typeface="Courier New" panose="02070309020205020404" pitchFamily="49" charset="0"/>
                <a:cs typeface="Courier New" panose="02070309020205020404" pitchFamily="49" charset="0"/>
              </a:rPr>
              <a:t>esp</a:t>
            </a:r>
            <a:endParaRPr lang="en-GB"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GB" smtClean="0"/>
              <a:pPr/>
              <a:t>77</a:t>
            </a:fld>
            <a:endParaRPr lang="en-GB"/>
          </a:p>
        </p:txBody>
      </p:sp>
    </p:spTree>
    <p:extLst>
      <p:ext uri="{BB962C8B-B14F-4D97-AF65-F5344CB8AC3E}">
        <p14:creationId xmlns:p14="http://schemas.microsoft.com/office/powerpoint/2010/main" val="821543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69911" y="843012"/>
            <a:ext cx="8520600" cy="572700"/>
          </a:xfrm>
          <a:prstGeom prst="rect">
            <a:avLst/>
          </a:prstGeom>
        </p:spPr>
        <p:txBody>
          <a:bodyPr vert="horz" wrap="square" lIns="91425" tIns="91425" rIns="91425" bIns="91425" rtlCol="0" anchor="t" anchorCtr="0">
            <a:noAutofit/>
          </a:bodyPr>
          <a:lstStyle/>
          <a:p>
            <a:r>
              <a:rPr lang="zh-CN" altLang="en-US" dirty="0"/>
              <a:t>理解</a:t>
            </a:r>
            <a:r>
              <a:rPr lang="en-GB" dirty="0">
                <a:latin typeface="Courier New" panose="02070309020205020404" pitchFamily="49" charset="0"/>
                <a:cs typeface="Courier New" panose="02070309020205020404" pitchFamily="49" charset="0"/>
              </a:rPr>
              <a:t>system()</a:t>
            </a:r>
            <a:r>
              <a:rPr lang="zh-CN" altLang="en-US" dirty="0"/>
              <a:t>参数</a:t>
            </a:r>
            <a:endParaRPr lang="en-GB" dirty="0"/>
          </a:p>
        </p:txBody>
      </p:sp>
      <p:pic>
        <p:nvPicPr>
          <p:cNvPr id="208" name="Shape 208"/>
          <p:cNvPicPr preferRelativeResize="0"/>
          <p:nvPr/>
        </p:nvPicPr>
        <p:blipFill>
          <a:blip r:embed="rId3">
            <a:alphaModFix/>
          </a:blip>
          <a:stretch>
            <a:fillRect/>
          </a:stretch>
        </p:blipFill>
        <p:spPr>
          <a:xfrm>
            <a:off x="119326" y="1994300"/>
            <a:ext cx="8582025" cy="346710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GB" smtClean="0"/>
              <a:pPr/>
              <a:t>78</a:t>
            </a:fld>
            <a:endParaRPr lang="en-GB"/>
          </a:p>
        </p:txBody>
      </p:sp>
    </p:spTree>
    <p:extLst>
      <p:ext uri="{BB962C8B-B14F-4D97-AF65-F5344CB8AC3E}">
        <p14:creationId xmlns:p14="http://schemas.microsoft.com/office/powerpoint/2010/main" val="3967647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p:nvPr/>
        </p:nvSpPr>
        <p:spPr>
          <a:xfrm>
            <a:off x="658900" y="259452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indent="-69850">
              <a:buClr>
                <a:schemeClr val="dk1"/>
              </a:buClr>
              <a:buSzPts val="1100"/>
            </a:pPr>
            <a:r>
              <a:rPr lang="en-GB" sz="1400" b="0" dirty="0">
                <a:solidFill>
                  <a:schemeClr val="dk1"/>
                </a:solidFill>
                <a:latin typeface="Courier New" panose="02070309020205020404" pitchFamily="49" charset="0"/>
                <a:cs typeface="Courier New" panose="02070309020205020404" pitchFamily="49" charset="0"/>
              </a:rPr>
              <a:t>Return address is changed to system() address</a:t>
            </a:r>
          </a:p>
        </p:txBody>
      </p:sp>
      <p:sp>
        <p:nvSpPr>
          <p:cNvPr id="215" name="Shape 215"/>
          <p:cNvSpPr/>
          <p:nvPr/>
        </p:nvSpPr>
        <p:spPr>
          <a:xfrm>
            <a:off x="3483500" y="2594525"/>
            <a:ext cx="2290638"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b="0" dirty="0" err="1">
                <a:solidFill>
                  <a:schemeClr val="dk1"/>
                </a:solidFill>
                <a:latin typeface="Courier New" panose="02070309020205020404" pitchFamily="49" charset="0"/>
                <a:cs typeface="Courier New" panose="02070309020205020404" pitchFamily="49" charset="0"/>
              </a:rPr>
              <a:t>ebp</a:t>
            </a:r>
            <a:r>
              <a:rPr lang="en-GB" sz="1400" b="0" dirty="0">
                <a:solidFill>
                  <a:schemeClr val="dk1"/>
                </a:solidFill>
                <a:latin typeface="Courier New" panose="02070309020205020404" pitchFamily="49" charset="0"/>
                <a:cs typeface="Courier New" panose="02070309020205020404" pitchFamily="49" charset="0"/>
              </a:rPr>
              <a:t> is replaced by </a:t>
            </a:r>
            <a:r>
              <a:rPr lang="en-GB" sz="1400" b="0" dirty="0" err="1">
                <a:solidFill>
                  <a:schemeClr val="dk1"/>
                </a:solidFill>
                <a:latin typeface="Courier New" panose="02070309020205020404" pitchFamily="49" charset="0"/>
                <a:cs typeface="Courier New" panose="02070309020205020404" pitchFamily="49" charset="0"/>
              </a:rPr>
              <a:t>esp</a:t>
            </a:r>
            <a:r>
              <a:rPr lang="en-GB" sz="1400" b="0" dirty="0">
                <a:solidFill>
                  <a:schemeClr val="dk1"/>
                </a:solidFill>
                <a:latin typeface="Courier New" panose="02070309020205020404" pitchFamily="49" charset="0"/>
                <a:cs typeface="Courier New" panose="02070309020205020404" pitchFamily="49" charset="0"/>
              </a:rPr>
              <a:t> after </a:t>
            </a:r>
            <a:r>
              <a:rPr lang="en-GB" sz="1400" b="0" dirty="0" err="1">
                <a:solidFill>
                  <a:schemeClr val="dk1"/>
                </a:solidFill>
                <a:latin typeface="Courier New" panose="02070309020205020404" pitchFamily="49" charset="0"/>
                <a:cs typeface="Courier New" panose="02070309020205020404" pitchFamily="49" charset="0"/>
              </a:rPr>
              <a:t>vul_func</a:t>
            </a:r>
            <a:r>
              <a:rPr lang="en-GB" sz="1400" b="0" dirty="0">
                <a:solidFill>
                  <a:schemeClr val="dk1"/>
                </a:solidFill>
                <a:latin typeface="Courier New" panose="02070309020205020404" pitchFamily="49" charset="0"/>
                <a:cs typeface="Courier New" panose="02070309020205020404" pitchFamily="49" charset="0"/>
              </a:rPr>
              <a:t>() epilogue</a:t>
            </a:r>
          </a:p>
        </p:txBody>
      </p:sp>
      <p:sp>
        <p:nvSpPr>
          <p:cNvPr id="216" name="Shape 216"/>
          <p:cNvSpPr/>
          <p:nvPr/>
        </p:nvSpPr>
        <p:spPr>
          <a:xfrm>
            <a:off x="6405475" y="259452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b="0" dirty="0">
                <a:solidFill>
                  <a:schemeClr val="dk1"/>
                </a:solidFill>
                <a:latin typeface="Courier New" panose="02070309020205020404" pitchFamily="49" charset="0"/>
                <a:cs typeface="Courier New" panose="02070309020205020404" pitchFamily="49" charset="0"/>
              </a:rPr>
              <a:t>Jump to system()</a:t>
            </a:r>
          </a:p>
        </p:txBody>
      </p:sp>
      <p:sp>
        <p:nvSpPr>
          <p:cNvPr id="217" name="Shape 217"/>
          <p:cNvSpPr/>
          <p:nvPr/>
        </p:nvSpPr>
        <p:spPr>
          <a:xfrm>
            <a:off x="6405475" y="374742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b="0" dirty="0">
                <a:solidFill>
                  <a:schemeClr val="dk1"/>
                </a:solidFill>
                <a:latin typeface="Courier New" panose="02070309020205020404" pitchFamily="49" charset="0"/>
                <a:cs typeface="Courier New" panose="02070309020205020404" pitchFamily="49" charset="0"/>
              </a:rPr>
              <a:t>system() prologue is executed</a:t>
            </a:r>
          </a:p>
        </p:txBody>
      </p:sp>
      <p:sp>
        <p:nvSpPr>
          <p:cNvPr id="218" name="Shape 218"/>
          <p:cNvSpPr/>
          <p:nvPr/>
        </p:nvSpPr>
        <p:spPr>
          <a:xfrm>
            <a:off x="3483500" y="374742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b="0" dirty="0" err="1">
                <a:solidFill>
                  <a:schemeClr val="dk1"/>
                </a:solidFill>
                <a:latin typeface="Courier New" panose="02070309020205020404" pitchFamily="49" charset="0"/>
                <a:cs typeface="Courier New" panose="02070309020205020404" pitchFamily="49" charset="0"/>
              </a:rPr>
              <a:t>ebp</a:t>
            </a:r>
            <a:r>
              <a:rPr lang="en-GB" sz="1400" b="0" dirty="0">
                <a:solidFill>
                  <a:schemeClr val="dk1"/>
                </a:solidFill>
                <a:latin typeface="Courier New" panose="02070309020205020404" pitchFamily="49" charset="0"/>
                <a:cs typeface="Courier New" panose="02070309020205020404" pitchFamily="49" charset="0"/>
              </a:rPr>
              <a:t> is set to current value of </a:t>
            </a:r>
            <a:r>
              <a:rPr lang="en-GB" sz="1400" b="0" dirty="0" err="1">
                <a:solidFill>
                  <a:schemeClr val="dk1"/>
                </a:solidFill>
                <a:latin typeface="Courier New" panose="02070309020205020404" pitchFamily="49" charset="0"/>
                <a:cs typeface="Courier New" panose="02070309020205020404" pitchFamily="49" charset="0"/>
              </a:rPr>
              <a:t>esp</a:t>
            </a:r>
            <a:endParaRPr lang="en-GB" sz="1400" b="0" dirty="0">
              <a:solidFill>
                <a:schemeClr val="dk1"/>
              </a:solidFill>
              <a:latin typeface="Courier New" panose="02070309020205020404" pitchFamily="49" charset="0"/>
              <a:cs typeface="Courier New" panose="02070309020205020404" pitchFamily="49" charset="0"/>
            </a:endParaRPr>
          </a:p>
        </p:txBody>
      </p:sp>
      <p:pic>
        <p:nvPicPr>
          <p:cNvPr id="219" name="Shape 219"/>
          <p:cNvPicPr preferRelativeResize="0"/>
          <p:nvPr/>
        </p:nvPicPr>
        <p:blipFill>
          <a:blip r:embed="rId3">
            <a:alphaModFix/>
          </a:blip>
          <a:stretch>
            <a:fillRect/>
          </a:stretch>
        </p:blipFill>
        <p:spPr>
          <a:xfrm>
            <a:off x="6164350" y="5058600"/>
            <a:ext cx="2724150" cy="762000"/>
          </a:xfrm>
          <a:prstGeom prst="rect">
            <a:avLst/>
          </a:prstGeom>
          <a:noFill/>
          <a:ln w="9525" cap="flat" cmpd="sng">
            <a:solidFill>
              <a:srgbClr val="FF0000"/>
            </a:solidFill>
            <a:prstDash val="solid"/>
            <a:round/>
            <a:headEnd type="none" w="med" len="med"/>
            <a:tailEnd type="none" w="med" len="med"/>
          </a:ln>
        </p:spPr>
      </p:pic>
      <p:sp>
        <p:nvSpPr>
          <p:cNvPr id="220" name="Shape 220"/>
          <p:cNvSpPr/>
          <p:nvPr/>
        </p:nvSpPr>
        <p:spPr>
          <a:xfrm>
            <a:off x="658900" y="374742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r>
              <a:rPr lang="en-GB" sz="1400" b="0" dirty="0">
                <a:solidFill>
                  <a:schemeClr val="dk1"/>
                </a:solidFill>
                <a:latin typeface="Courier New" panose="02070309020205020404" pitchFamily="49" charset="0"/>
                <a:cs typeface="Courier New" panose="02070309020205020404" pitchFamily="49" charset="0"/>
              </a:rPr>
              <a:t>“/bin/</a:t>
            </a:r>
            <a:r>
              <a:rPr lang="en-GB" sz="1400" b="0" dirty="0" err="1">
                <a:solidFill>
                  <a:schemeClr val="dk1"/>
                </a:solidFill>
                <a:latin typeface="Courier New" panose="02070309020205020404" pitchFamily="49" charset="0"/>
                <a:cs typeface="Courier New" panose="02070309020205020404" pitchFamily="49" charset="0"/>
              </a:rPr>
              <a:t>sh</a:t>
            </a:r>
            <a:r>
              <a:rPr lang="en-GB" sz="1400" b="0" dirty="0">
                <a:solidFill>
                  <a:schemeClr val="dk1"/>
                </a:solidFill>
                <a:latin typeface="Courier New" panose="02070309020205020404" pitchFamily="49" charset="0"/>
                <a:cs typeface="Courier New" panose="02070309020205020404" pitchFamily="49" charset="0"/>
              </a:rPr>
              <a:t>” is stored in ebp+8</a:t>
            </a:r>
          </a:p>
        </p:txBody>
      </p:sp>
      <p:cxnSp>
        <p:nvCxnSpPr>
          <p:cNvPr id="221" name="Shape 221"/>
          <p:cNvCxnSpPr>
            <a:cxnSpLocks/>
            <a:stCxn id="214" idx="3"/>
            <a:endCxn id="215" idx="1"/>
          </p:cNvCxnSpPr>
          <p:nvPr/>
        </p:nvCxnSpPr>
        <p:spPr>
          <a:xfrm>
            <a:off x="2900800" y="2957225"/>
            <a:ext cx="582700" cy="0"/>
          </a:xfrm>
          <a:prstGeom prst="straightConnector1">
            <a:avLst/>
          </a:prstGeom>
          <a:noFill/>
          <a:ln w="9525" cap="flat" cmpd="sng">
            <a:solidFill>
              <a:srgbClr val="000000"/>
            </a:solidFill>
            <a:prstDash val="solid"/>
            <a:round/>
            <a:headEnd type="none" w="lg" len="lg"/>
            <a:tailEnd type="triangle" w="lg" len="lg"/>
          </a:ln>
        </p:spPr>
      </p:cxnSp>
      <p:cxnSp>
        <p:nvCxnSpPr>
          <p:cNvPr id="222" name="Shape 222"/>
          <p:cNvCxnSpPr/>
          <p:nvPr/>
        </p:nvCxnSpPr>
        <p:spPr>
          <a:xfrm>
            <a:off x="5791200" y="2957225"/>
            <a:ext cx="582600" cy="0"/>
          </a:xfrm>
          <a:prstGeom prst="straightConnector1">
            <a:avLst/>
          </a:prstGeom>
          <a:noFill/>
          <a:ln w="9525" cap="flat" cmpd="sng">
            <a:solidFill>
              <a:srgbClr val="000000"/>
            </a:solidFill>
            <a:prstDash val="solid"/>
            <a:round/>
            <a:headEnd type="none" w="lg" len="lg"/>
            <a:tailEnd type="triangle" w="lg" len="lg"/>
          </a:ln>
        </p:spPr>
      </p:cxnSp>
      <p:cxnSp>
        <p:nvCxnSpPr>
          <p:cNvPr id="223" name="Shape 223"/>
          <p:cNvCxnSpPr>
            <a:stCxn id="216" idx="2"/>
            <a:endCxn id="217" idx="0"/>
          </p:cNvCxnSpPr>
          <p:nvPr/>
        </p:nvCxnSpPr>
        <p:spPr>
          <a:xfrm>
            <a:off x="7526425" y="3319925"/>
            <a:ext cx="0" cy="427500"/>
          </a:xfrm>
          <a:prstGeom prst="straightConnector1">
            <a:avLst/>
          </a:prstGeom>
          <a:noFill/>
          <a:ln w="9525" cap="flat" cmpd="sng">
            <a:solidFill>
              <a:srgbClr val="000000"/>
            </a:solidFill>
            <a:prstDash val="solid"/>
            <a:round/>
            <a:headEnd type="none" w="lg" len="lg"/>
            <a:tailEnd type="triangle" w="lg" len="lg"/>
          </a:ln>
        </p:spPr>
      </p:cxnSp>
      <p:cxnSp>
        <p:nvCxnSpPr>
          <p:cNvPr id="224" name="Shape 224"/>
          <p:cNvCxnSpPr>
            <a:stCxn id="217" idx="1"/>
            <a:endCxn id="218" idx="3"/>
          </p:cNvCxnSpPr>
          <p:nvPr/>
        </p:nvCxnSpPr>
        <p:spPr>
          <a:xfrm rot="10800000">
            <a:off x="5725375" y="4110125"/>
            <a:ext cx="680100" cy="0"/>
          </a:xfrm>
          <a:prstGeom prst="straightConnector1">
            <a:avLst/>
          </a:prstGeom>
          <a:noFill/>
          <a:ln w="9525" cap="flat" cmpd="sng">
            <a:solidFill>
              <a:srgbClr val="000000"/>
            </a:solidFill>
            <a:prstDash val="solid"/>
            <a:round/>
            <a:headEnd type="none" w="lg" len="lg"/>
            <a:tailEnd type="triangle" w="lg" len="lg"/>
          </a:ln>
        </p:spPr>
      </p:cxnSp>
      <p:cxnSp>
        <p:nvCxnSpPr>
          <p:cNvPr id="225" name="Shape 225"/>
          <p:cNvCxnSpPr>
            <a:stCxn id="218" idx="1"/>
            <a:endCxn id="220" idx="3"/>
          </p:cNvCxnSpPr>
          <p:nvPr/>
        </p:nvCxnSpPr>
        <p:spPr>
          <a:xfrm rot="10800000">
            <a:off x="2900900" y="4110125"/>
            <a:ext cx="582600" cy="0"/>
          </a:xfrm>
          <a:prstGeom prst="straightConnector1">
            <a:avLst/>
          </a:prstGeom>
          <a:noFill/>
          <a:ln w="9525" cap="flat" cmpd="sng">
            <a:solidFill>
              <a:srgbClr val="000000"/>
            </a:solidFill>
            <a:prstDash val="solid"/>
            <a:round/>
            <a:headEnd type="none" w="lg" len="lg"/>
            <a:tailEnd type="triangle" w="lg" len="lg"/>
          </a:ln>
        </p:spPr>
      </p:cxnSp>
      <p:cxnSp>
        <p:nvCxnSpPr>
          <p:cNvPr id="226" name="Shape 226"/>
          <p:cNvCxnSpPr>
            <a:stCxn id="217" idx="2"/>
            <a:endCxn id="219" idx="0"/>
          </p:cNvCxnSpPr>
          <p:nvPr/>
        </p:nvCxnSpPr>
        <p:spPr>
          <a:xfrm>
            <a:off x="7526425" y="4472825"/>
            <a:ext cx="0" cy="585900"/>
          </a:xfrm>
          <a:prstGeom prst="straightConnector1">
            <a:avLst/>
          </a:prstGeom>
          <a:noFill/>
          <a:ln w="9525" cap="flat" cmpd="sng">
            <a:solidFill>
              <a:schemeClr val="dk2"/>
            </a:solidFill>
            <a:prstDash val="dot"/>
            <a:round/>
            <a:headEnd type="none" w="lg" len="lg"/>
            <a:tailEnd type="triangle" w="lg" len="lg"/>
          </a:ln>
        </p:spPr>
      </p:cxnSp>
      <p:cxnSp>
        <p:nvCxnSpPr>
          <p:cNvPr id="227" name="Shape 227"/>
          <p:cNvCxnSpPr>
            <a:stCxn id="218" idx="2"/>
            <a:endCxn id="219" idx="1"/>
          </p:cNvCxnSpPr>
          <p:nvPr/>
        </p:nvCxnSpPr>
        <p:spPr>
          <a:xfrm>
            <a:off x="4604450" y="4472825"/>
            <a:ext cx="1560000" cy="966900"/>
          </a:xfrm>
          <a:prstGeom prst="straightConnector1">
            <a:avLst/>
          </a:prstGeom>
          <a:noFill/>
          <a:ln w="9525" cap="flat" cmpd="sng">
            <a:solidFill>
              <a:schemeClr val="dk2"/>
            </a:solidFill>
            <a:prstDash val="dot"/>
            <a:round/>
            <a:headEnd type="none" w="lg" len="lg"/>
            <a:tailEnd type="triangle" w="lg" len="lg"/>
          </a:ln>
        </p:spPr>
      </p:cxnSp>
      <p:cxnSp>
        <p:nvCxnSpPr>
          <p:cNvPr id="228" name="Shape 228"/>
          <p:cNvCxnSpPr>
            <a:cxnSpLocks/>
            <a:stCxn id="215" idx="0"/>
          </p:cNvCxnSpPr>
          <p:nvPr/>
        </p:nvCxnSpPr>
        <p:spPr>
          <a:xfrm flipV="1">
            <a:off x="4628819" y="1786025"/>
            <a:ext cx="1470531" cy="808500"/>
          </a:xfrm>
          <a:prstGeom prst="straightConnector1">
            <a:avLst/>
          </a:prstGeom>
          <a:noFill/>
          <a:ln w="9525" cap="flat" cmpd="sng">
            <a:solidFill>
              <a:schemeClr val="dk2"/>
            </a:solidFill>
            <a:prstDash val="dot"/>
            <a:round/>
            <a:headEnd type="none" w="lg" len="lg"/>
            <a:tailEnd type="triangle" w="lg" len="lg"/>
          </a:ln>
        </p:spPr>
      </p:cxnSp>
      <p:pic>
        <p:nvPicPr>
          <p:cNvPr id="230" name="Shape 230"/>
          <p:cNvPicPr preferRelativeResize="0"/>
          <p:nvPr/>
        </p:nvPicPr>
        <p:blipFill>
          <a:blip r:embed="rId4">
            <a:alphaModFix/>
          </a:blip>
          <a:stretch>
            <a:fillRect/>
          </a:stretch>
        </p:blipFill>
        <p:spPr>
          <a:xfrm>
            <a:off x="6099350" y="1495635"/>
            <a:ext cx="2724150" cy="671391"/>
          </a:xfrm>
          <a:prstGeom prst="rect">
            <a:avLst/>
          </a:prstGeom>
          <a:noFill/>
          <a:ln w="9525" cap="flat" cmpd="sng">
            <a:solidFill>
              <a:srgbClr val="FF0000"/>
            </a:solidFill>
            <a:prstDash val="solid"/>
            <a:round/>
            <a:headEnd type="none" w="med" len="med"/>
            <a:tailEnd type="none" w="med" len="med"/>
          </a:ln>
        </p:spPr>
      </p:pic>
      <p:sp>
        <p:nvSpPr>
          <p:cNvPr id="231" name="Shape 231"/>
          <p:cNvSpPr txBox="1"/>
          <p:nvPr/>
        </p:nvSpPr>
        <p:spPr>
          <a:xfrm>
            <a:off x="658900" y="4602637"/>
            <a:ext cx="2752800" cy="465775"/>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t" anchorCtr="0">
            <a:noAutofit/>
          </a:bodyPr>
          <a:lstStyle/>
          <a:p>
            <a:r>
              <a:rPr lang="en-GB" sz="1600" dirty="0">
                <a:latin typeface="Courier New" panose="02070309020205020404" pitchFamily="49" charset="0"/>
                <a:cs typeface="Courier New" panose="02070309020205020404" pitchFamily="49" charset="0"/>
              </a:rPr>
              <a:t>Check the memory map</a:t>
            </a:r>
          </a:p>
        </p:txBody>
      </p:sp>
      <p:sp>
        <p:nvSpPr>
          <p:cNvPr id="232" name="Shape 232"/>
          <p:cNvSpPr txBox="1">
            <a:spLocks noGrp="1"/>
          </p:cNvSpPr>
          <p:nvPr>
            <p:ph type="title"/>
          </p:nvPr>
        </p:nvSpPr>
        <p:spPr>
          <a:xfrm>
            <a:off x="658900" y="512376"/>
            <a:ext cx="7636014" cy="966900"/>
          </a:xfrm>
          <a:prstGeom prst="rect">
            <a:avLst/>
          </a:prstGeom>
        </p:spPr>
        <p:txBody>
          <a:bodyPr vert="horz" wrap="square" lIns="91425" tIns="91425" rIns="91425" bIns="91425" rtlCol="0" anchor="t" anchorCtr="0">
            <a:noAutofit/>
          </a:bodyPr>
          <a:lstStyle/>
          <a:p>
            <a:r>
              <a:rPr lang="zh-CN" altLang="en-US" dirty="0"/>
              <a:t>理解</a:t>
            </a:r>
            <a:r>
              <a:rPr lang="en-GB" dirty="0">
                <a:latin typeface="Courier New" panose="02070309020205020404" pitchFamily="49" charset="0"/>
                <a:cs typeface="Courier New" panose="02070309020205020404" pitchFamily="49" charset="0"/>
              </a:rPr>
              <a:t>system()</a:t>
            </a:r>
            <a:r>
              <a:rPr lang="zh-CN" altLang="en-US" dirty="0">
                <a:latin typeface="Courier New" panose="02070309020205020404" pitchFamily="49" charset="0"/>
                <a:cs typeface="Courier New" panose="02070309020205020404" pitchFamily="49" charset="0"/>
              </a:rPr>
              <a:t>参数</a:t>
            </a:r>
            <a:endParaRPr lang="en-GB" dirty="0"/>
          </a:p>
        </p:txBody>
      </p:sp>
      <p:sp>
        <p:nvSpPr>
          <p:cNvPr id="233" name="Shape 233"/>
          <p:cNvSpPr txBox="1"/>
          <p:nvPr/>
        </p:nvSpPr>
        <p:spPr>
          <a:xfrm>
            <a:off x="122842" y="5250723"/>
            <a:ext cx="5847118" cy="966900"/>
          </a:xfrm>
          <a:prstGeom prst="rect">
            <a:avLst/>
          </a:prstGeom>
          <a:noFill/>
          <a:ln>
            <a:noFill/>
          </a:ln>
        </p:spPr>
        <p:txBody>
          <a:bodyPr wrap="square" lIns="91425" tIns="91425" rIns="91425" bIns="91425" anchor="t" anchorCtr="0">
            <a:noAutofit/>
          </a:bodyPr>
          <a:lstStyle/>
          <a:p>
            <a:pPr algn="l"/>
            <a:r>
              <a:rPr lang="en-GB" sz="1800" b="0" dirty="0" err="1">
                <a:latin typeface="Courier New" panose="02070309020205020404" pitchFamily="49" charset="0"/>
                <a:cs typeface="Courier New" panose="02070309020205020404" pitchFamily="49" charset="0"/>
              </a:rPr>
              <a:t>ebp</a:t>
            </a:r>
            <a:r>
              <a:rPr lang="en-GB" sz="1800" b="0" dirty="0">
                <a:latin typeface="Courier New" panose="02070309020205020404" pitchFamily="49" charset="0"/>
                <a:cs typeface="Courier New" panose="02070309020205020404" pitchFamily="49" charset="0"/>
              </a:rPr>
              <a:t> + 4</a:t>
            </a:r>
            <a:r>
              <a:rPr lang="zh-CN" altLang="en-US" sz="1800" b="0" dirty="0">
                <a:latin typeface="Courier New" panose="02070309020205020404" pitchFamily="49" charset="0"/>
                <a:cs typeface="Courier New" panose="02070309020205020404" pitchFamily="49" charset="0"/>
              </a:rPr>
              <a:t>被视为</a:t>
            </a:r>
            <a:r>
              <a:rPr lang="en-GB" sz="1800" b="0" dirty="0">
                <a:latin typeface="Courier New" panose="02070309020205020404" pitchFamily="49" charset="0"/>
                <a:cs typeface="Courier New" panose="02070309020205020404" pitchFamily="49" charset="0"/>
              </a:rPr>
              <a:t> system()</a:t>
            </a:r>
            <a:r>
              <a:rPr lang="zh-CN" altLang="en-US" sz="1800" b="0" dirty="0">
                <a:latin typeface="Courier New" panose="02070309020205020404" pitchFamily="49" charset="0"/>
                <a:cs typeface="Courier New" panose="02070309020205020404" pitchFamily="49" charset="0"/>
              </a:rPr>
              <a:t>的返回地址。</a:t>
            </a:r>
            <a:endParaRPr lang="en-US" altLang="zh-CN" sz="1800" b="0" dirty="0">
              <a:latin typeface="Courier New" panose="02070309020205020404" pitchFamily="49" charset="0"/>
              <a:cs typeface="Courier New" panose="02070309020205020404" pitchFamily="49" charset="0"/>
            </a:endParaRPr>
          </a:p>
          <a:p>
            <a:pPr algn="l"/>
            <a:r>
              <a:rPr lang="zh-CN" altLang="en-US" sz="1800" b="0" dirty="0">
                <a:latin typeface="Courier New" panose="02070309020205020404" pitchFamily="49" charset="0"/>
                <a:cs typeface="Courier New" panose="02070309020205020404" pitchFamily="49" charset="0"/>
              </a:rPr>
              <a:t>可以将 </a:t>
            </a:r>
            <a:r>
              <a:rPr lang="en-GB" sz="1800" b="0" dirty="0">
                <a:latin typeface="Courier New" panose="02070309020205020404" pitchFamily="49" charset="0"/>
                <a:cs typeface="Courier New" panose="02070309020205020404" pitchFamily="49" charset="0"/>
              </a:rPr>
              <a:t>exit()</a:t>
            </a:r>
            <a:r>
              <a:rPr lang="zh-CN" altLang="en-US" sz="1800" b="0" dirty="0">
                <a:latin typeface="Courier New" panose="02070309020205020404" pitchFamily="49" charset="0"/>
                <a:cs typeface="Courier New" panose="02070309020205020404" pitchFamily="49" charset="0"/>
              </a:rPr>
              <a:t>函数的地址放置于此，以便在</a:t>
            </a:r>
            <a:r>
              <a:rPr lang="en-GB" sz="1800" b="0" dirty="0">
                <a:latin typeface="Courier New" panose="02070309020205020404" pitchFamily="49" charset="0"/>
                <a:cs typeface="Courier New" panose="02070309020205020404" pitchFamily="49" charset="0"/>
              </a:rPr>
              <a:t> system() </a:t>
            </a:r>
            <a:r>
              <a:rPr lang="zh-CN" altLang="en-US" sz="1800" b="0" dirty="0">
                <a:latin typeface="Courier New" panose="02070309020205020404" pitchFamily="49" charset="0"/>
                <a:cs typeface="Courier New" panose="02070309020205020404" pitchFamily="49" charset="0"/>
              </a:rPr>
              <a:t>返回时</a:t>
            </a:r>
            <a:r>
              <a:rPr lang="en-GB" sz="1800" b="0" dirty="0">
                <a:latin typeface="Courier New" panose="02070309020205020404" pitchFamily="49" charset="0"/>
                <a:cs typeface="Courier New" panose="02070309020205020404" pitchFamily="49" charset="0"/>
              </a:rPr>
              <a:t>exit()</a:t>
            </a:r>
            <a:r>
              <a:rPr lang="zh-CN" altLang="en-US" sz="1800" b="0" dirty="0">
                <a:latin typeface="Courier New" panose="02070309020205020404" pitchFamily="49" charset="0"/>
                <a:cs typeface="Courier New" panose="02070309020205020404" pitchFamily="49" charset="0"/>
              </a:rPr>
              <a:t>被调用</a:t>
            </a:r>
            <a:r>
              <a:rPr lang="en-GB" sz="1800" b="0" dirty="0">
                <a:latin typeface="Courier New" panose="02070309020205020404" pitchFamily="49" charset="0"/>
                <a:cs typeface="Courier New" panose="02070309020205020404" pitchFamily="49" charset="0"/>
              </a:rPr>
              <a:t> </a:t>
            </a:r>
            <a:r>
              <a:rPr lang="zh-CN" altLang="en-US" sz="1800" b="0" dirty="0">
                <a:latin typeface="Courier New" panose="02070309020205020404" pitchFamily="49" charset="0"/>
                <a:cs typeface="Courier New" panose="02070309020205020404" pitchFamily="49" charset="0"/>
              </a:rPr>
              <a:t>，从而程序不会崩溃</a:t>
            </a:r>
            <a:endParaRPr lang="en-GB" sz="1800" b="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GB" smtClean="0"/>
              <a:pPr/>
              <a:t>79</a:t>
            </a:fld>
            <a:endParaRPr lang="en-GB"/>
          </a:p>
        </p:txBody>
      </p:sp>
    </p:spTree>
    <p:extLst>
      <p:ext uri="{BB962C8B-B14F-4D97-AF65-F5344CB8AC3E}">
        <p14:creationId xmlns:p14="http://schemas.microsoft.com/office/powerpoint/2010/main" val="78068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缓冲区溢出</a:t>
            </a:r>
            <a:endParaRPr lang="en-US" dirty="0"/>
          </a:p>
        </p:txBody>
      </p:sp>
      <p:sp>
        <p:nvSpPr>
          <p:cNvPr id="14339" name="Rectangle 3" descr="Rectangle: Click to edit Master text styles&#10;Second level&#10;Third level&#10;Fourth level&#10;Fifth level"/>
          <p:cNvSpPr>
            <a:spLocks noGrp="1" noChangeArrowheads="1"/>
          </p:cNvSpPr>
          <p:nvPr>
            <p:ph idx="1"/>
          </p:nvPr>
        </p:nvSpPr>
        <p:spPr>
          <a:xfrm>
            <a:off x="457200" y="1371600"/>
            <a:ext cx="5029200" cy="5029200"/>
          </a:xfrm>
        </p:spPr>
        <p:txBody>
          <a:bodyPr/>
          <a:lstStyle/>
          <a:p>
            <a:pPr>
              <a:lnSpc>
                <a:spcPct val="120000"/>
              </a:lnSpc>
              <a:spcBef>
                <a:spcPct val="80000"/>
              </a:spcBef>
            </a:pPr>
            <a:r>
              <a:rPr lang="zh-CN" altLang="en-US" sz="2400" b="0" dirty="0"/>
              <a:t>假设服务器程序包含以下函数</a:t>
            </a:r>
            <a:r>
              <a:rPr lang="en-US" sz="2400" b="0" dirty="0"/>
              <a:t>:</a:t>
            </a:r>
            <a:br>
              <a:rPr lang="en-US" sz="2400" b="0" dirty="0"/>
            </a:br>
            <a:r>
              <a:rPr lang="en-US" b="0" dirty="0"/>
              <a:t>	</a:t>
            </a:r>
            <a:r>
              <a:rPr lang="en-US" sz="2000" b="0" dirty="0">
                <a:latin typeface="Courier New" pitchFamily="49" charset="0"/>
              </a:rPr>
              <a:t>void </a:t>
            </a:r>
            <a:r>
              <a:rPr lang="en-US" sz="2000" b="0" dirty="0" err="1">
                <a:latin typeface="Courier New" pitchFamily="49" charset="0"/>
              </a:rPr>
              <a:t>func</a:t>
            </a:r>
            <a:r>
              <a:rPr lang="en-US" sz="2000" b="0" dirty="0">
                <a:latin typeface="Courier New" pitchFamily="49" charset="0"/>
              </a:rPr>
              <a:t>(char *</a:t>
            </a:r>
            <a:r>
              <a:rPr lang="en-US" sz="2000" b="0" dirty="0" err="1">
                <a:latin typeface="Courier New" pitchFamily="49" charset="0"/>
              </a:rPr>
              <a:t>str</a:t>
            </a:r>
            <a:r>
              <a:rPr lang="en-US" sz="2000" b="0" dirty="0">
                <a:latin typeface="Courier New" pitchFamily="49" charset="0"/>
              </a:rPr>
              <a:t>) {</a:t>
            </a:r>
            <a:br>
              <a:rPr lang="en-US" sz="2000" b="0" dirty="0">
                <a:latin typeface="Courier New" pitchFamily="49" charset="0"/>
              </a:rPr>
            </a:br>
            <a:r>
              <a:rPr lang="en-US" sz="2000" b="0" dirty="0">
                <a:latin typeface="Courier New" pitchFamily="49" charset="0"/>
              </a:rPr>
              <a:t>   	  char </a:t>
            </a:r>
            <a:r>
              <a:rPr lang="en-US" sz="2000" b="0" dirty="0" err="1">
                <a:latin typeface="Courier New" pitchFamily="49" charset="0"/>
              </a:rPr>
              <a:t>buf</a:t>
            </a:r>
            <a:r>
              <a:rPr lang="en-US" sz="2000" b="0" dirty="0">
                <a:latin typeface="Courier New" pitchFamily="49" charset="0"/>
              </a:rPr>
              <a:t>[128];</a:t>
            </a:r>
          </a:p>
          <a:p>
            <a:pPr>
              <a:lnSpc>
                <a:spcPct val="120000"/>
              </a:lnSpc>
              <a:spcBef>
                <a:spcPct val="40000"/>
              </a:spcBef>
              <a:buFont typeface="Wingdings" pitchFamily="2" charset="2"/>
              <a:buNone/>
            </a:pPr>
            <a:r>
              <a:rPr lang="en-US" sz="2000" b="0" dirty="0">
                <a:latin typeface="Courier New" pitchFamily="49" charset="0"/>
              </a:rPr>
              <a:t>        </a:t>
            </a:r>
            <a:r>
              <a:rPr lang="en-US" sz="2000" b="0" dirty="0" err="1">
                <a:latin typeface="Courier New" pitchFamily="49" charset="0"/>
              </a:rPr>
              <a:t>strcpy</a:t>
            </a:r>
            <a:r>
              <a:rPr lang="en-US" sz="2000" b="0" dirty="0">
                <a:latin typeface="Courier New" pitchFamily="49" charset="0"/>
              </a:rPr>
              <a:t>(</a:t>
            </a:r>
            <a:r>
              <a:rPr lang="en-US" sz="2000" b="0" dirty="0" err="1">
                <a:latin typeface="Courier New" pitchFamily="49" charset="0"/>
              </a:rPr>
              <a:t>buf</a:t>
            </a:r>
            <a:r>
              <a:rPr lang="en-US" sz="2000" b="0" dirty="0">
                <a:latin typeface="Courier New" pitchFamily="49" charset="0"/>
              </a:rPr>
              <a:t>, str);</a:t>
            </a:r>
            <a:br>
              <a:rPr lang="en-US" sz="2000" b="0" dirty="0">
                <a:latin typeface="Courier New" pitchFamily="49" charset="0"/>
              </a:rPr>
            </a:br>
            <a:r>
              <a:rPr lang="en-US" sz="2000" b="0" dirty="0">
                <a:latin typeface="Courier New" pitchFamily="49" charset="0"/>
              </a:rPr>
              <a:t>	  do-something(</a:t>
            </a:r>
            <a:r>
              <a:rPr lang="en-US" sz="2000" b="0" dirty="0" err="1">
                <a:latin typeface="Courier New" pitchFamily="49" charset="0"/>
              </a:rPr>
              <a:t>buf</a:t>
            </a:r>
            <a:r>
              <a:rPr lang="en-US" sz="2000" b="0" dirty="0">
                <a:latin typeface="Courier New" pitchFamily="49" charset="0"/>
              </a:rPr>
              <a:t>);</a:t>
            </a:r>
            <a:br>
              <a:rPr lang="en-US" sz="2000" b="0" dirty="0">
                <a:latin typeface="Courier New" pitchFamily="49" charset="0"/>
              </a:rPr>
            </a:br>
            <a:r>
              <a:rPr lang="en-US" sz="2000" b="0" dirty="0">
                <a:latin typeface="Courier New" pitchFamily="49" charset="0"/>
              </a:rPr>
              <a:t> 	}</a:t>
            </a:r>
            <a:endParaRPr lang="en-US" sz="2400" b="0" dirty="0"/>
          </a:p>
          <a:p>
            <a:pPr>
              <a:lnSpc>
                <a:spcPct val="120000"/>
              </a:lnSpc>
            </a:pPr>
            <a:r>
              <a:rPr lang="zh-CN" altLang="en-US" sz="2400" b="0" dirty="0"/>
              <a:t>当函数被调用时，堆栈中数据如图所示</a:t>
            </a:r>
            <a:r>
              <a:rPr lang="en-US" sz="2400" b="0" dirty="0"/>
              <a:t>:</a:t>
            </a:r>
          </a:p>
          <a:p>
            <a:pPr>
              <a:lnSpc>
                <a:spcPct val="120000"/>
              </a:lnSpc>
              <a:spcBef>
                <a:spcPct val="30000"/>
              </a:spcBef>
            </a:pPr>
            <a:r>
              <a:rPr lang="zh-CN" altLang="en-US" sz="2400" b="0" dirty="0"/>
              <a:t>如果字符串</a:t>
            </a:r>
            <a:r>
              <a:rPr lang="en-US" sz="2400" b="0" dirty="0"/>
              <a:t> </a:t>
            </a:r>
            <a:r>
              <a:rPr lang="en-US" sz="2400" b="0" dirty="0">
                <a:latin typeface="Courier New" pitchFamily="49" charset="0"/>
              </a:rPr>
              <a:t>*</a:t>
            </a:r>
            <a:r>
              <a:rPr lang="en-US" sz="2400" b="0" dirty="0" err="1">
                <a:latin typeface="Courier New" pitchFamily="49" charset="0"/>
              </a:rPr>
              <a:t>str</a:t>
            </a:r>
            <a:r>
              <a:rPr lang="zh-CN" altLang="en-US" sz="2400" b="0" dirty="0"/>
              <a:t>大小为</a:t>
            </a:r>
            <a:r>
              <a:rPr lang="en-US" altLang="zh-CN" sz="2400" b="0" dirty="0"/>
              <a:t>136</a:t>
            </a:r>
            <a:r>
              <a:rPr lang="zh-CN" altLang="en-US" sz="2400" b="0" dirty="0"/>
              <a:t>字节</a:t>
            </a:r>
            <a:r>
              <a:rPr lang="en-US" sz="2400" b="0" dirty="0"/>
              <a:t> </a:t>
            </a:r>
          </a:p>
          <a:p>
            <a:pPr marL="400050" lvl="1" indent="0">
              <a:lnSpc>
                <a:spcPct val="120000"/>
              </a:lnSpc>
              <a:spcBef>
                <a:spcPct val="30000"/>
              </a:spcBef>
              <a:buNone/>
            </a:pPr>
            <a:r>
              <a:rPr lang="zh-CN" altLang="en-US" dirty="0"/>
              <a:t>执行函数</a:t>
            </a:r>
            <a:r>
              <a:rPr lang="en-US" dirty="0" err="1">
                <a:latin typeface="Courier New" pitchFamily="49" charset="0"/>
              </a:rPr>
              <a:t>strcpy</a:t>
            </a:r>
            <a:r>
              <a:rPr lang="zh-CN" altLang="en-US" dirty="0">
                <a:latin typeface="Courier New" pitchFamily="49" charset="0"/>
              </a:rPr>
              <a:t>后，栈中数据如图所示</a:t>
            </a:r>
            <a:r>
              <a:rPr lang="en-US" dirty="0"/>
              <a:t>:</a:t>
            </a:r>
          </a:p>
        </p:txBody>
      </p:sp>
      <p:sp>
        <p:nvSpPr>
          <p:cNvPr id="27" name="Rectangle 26"/>
          <p:cNvSpPr>
            <a:spLocks noChangeArrowheads="1"/>
          </p:cNvSpPr>
          <p:nvPr/>
        </p:nvSpPr>
        <p:spPr bwMode="auto">
          <a:xfrm>
            <a:off x="7162800" y="2514600"/>
            <a:ext cx="1143000" cy="457200"/>
          </a:xfrm>
          <a:prstGeom prst="rect">
            <a:avLst/>
          </a:prstGeom>
          <a:solidFill>
            <a:schemeClr val="bg1">
              <a:lumMod val="50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str</a:t>
            </a:r>
            <a:endParaRPr lang="en-US" sz="2400" dirty="0">
              <a:solidFill>
                <a:schemeClr val="bg1"/>
              </a:solidFill>
              <a:latin typeface="Calibri" pitchFamily="34" charset="0"/>
            </a:endParaRPr>
          </a:p>
        </p:txBody>
      </p:sp>
      <p:sp>
        <p:nvSpPr>
          <p:cNvPr id="28" name="Rectangle 27"/>
          <p:cNvSpPr>
            <a:spLocks noChangeArrowheads="1"/>
          </p:cNvSpPr>
          <p:nvPr/>
        </p:nvSpPr>
        <p:spPr bwMode="auto">
          <a:xfrm>
            <a:off x="7162800" y="29718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a:solidFill>
                  <a:schemeClr val="bg1"/>
                </a:solidFill>
                <a:latin typeface="Calibri" pitchFamily="34" charset="0"/>
              </a:rPr>
              <a:t>RET</a:t>
            </a:r>
          </a:p>
        </p:txBody>
      </p:sp>
      <p:sp>
        <p:nvSpPr>
          <p:cNvPr id="29" name="Rectangle 28"/>
          <p:cNvSpPr>
            <a:spLocks noChangeArrowheads="1"/>
          </p:cNvSpPr>
          <p:nvPr/>
        </p:nvSpPr>
        <p:spPr bwMode="auto">
          <a:xfrm>
            <a:off x="7162800" y="34290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ebp</a:t>
            </a:r>
            <a:endParaRPr lang="en-US" sz="2400" dirty="0">
              <a:solidFill>
                <a:schemeClr val="bg1"/>
              </a:solidFill>
              <a:latin typeface="Calibri" pitchFamily="34" charset="0"/>
            </a:endParaRPr>
          </a:p>
        </p:txBody>
      </p:sp>
      <p:sp>
        <p:nvSpPr>
          <p:cNvPr id="30" name="Rectangle 29"/>
          <p:cNvSpPr>
            <a:spLocks noChangeArrowheads="1"/>
          </p:cNvSpPr>
          <p:nvPr/>
        </p:nvSpPr>
        <p:spPr bwMode="auto">
          <a:xfrm>
            <a:off x="7162800" y="3886200"/>
            <a:ext cx="1143000" cy="196209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buf</a:t>
            </a:r>
            <a:endParaRPr lang="en-US" sz="2400" dirty="0">
              <a:solidFill>
                <a:schemeClr val="bg1"/>
              </a:solidFill>
              <a:latin typeface="Calibri" pitchFamily="34" charset="0"/>
            </a:endParaRPr>
          </a:p>
        </p:txBody>
      </p:sp>
      <p:cxnSp>
        <p:nvCxnSpPr>
          <p:cNvPr id="34" name="Straight Arrow Connector 33"/>
          <p:cNvCxnSpPr>
            <a:cxnSpLocks noChangeShapeType="1"/>
          </p:cNvCxnSpPr>
          <p:nvPr/>
        </p:nvCxnSpPr>
        <p:spPr bwMode="auto">
          <a:xfrm>
            <a:off x="6553200" y="5867400"/>
            <a:ext cx="609600" cy="1588"/>
          </a:xfrm>
          <a:prstGeom prst="straightConnector1">
            <a:avLst/>
          </a:prstGeom>
          <a:noFill/>
          <a:ln w="19050" algn="ctr">
            <a:solidFill>
              <a:schemeClr val="tx1"/>
            </a:solidFill>
            <a:round/>
            <a:headEnd/>
            <a:tailEnd type="arrow" w="med" len="med"/>
          </a:ln>
        </p:spPr>
      </p:cxnSp>
      <p:sp>
        <p:nvSpPr>
          <p:cNvPr id="35" name="TextBox 34"/>
          <p:cNvSpPr txBox="1">
            <a:spLocks noChangeArrowheads="1"/>
          </p:cNvSpPr>
          <p:nvPr/>
        </p:nvSpPr>
        <p:spPr bwMode="auto">
          <a:xfrm>
            <a:off x="5562600" y="584829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Calibri" pitchFamily="34" charset="0"/>
                <a:cs typeface="Calibri" pitchFamily="34" charset="0"/>
              </a:rPr>
              <a:t>s</a:t>
            </a:r>
            <a:r>
              <a:rPr lang="en-US" b="1" dirty="0">
                <a:latin typeface="Calibri" pitchFamily="34" charset="0"/>
                <a:cs typeface="Calibri" pitchFamily="34" charset="0"/>
              </a:rPr>
              <a:t>tack pointer</a:t>
            </a:r>
          </a:p>
        </p:txBody>
      </p:sp>
      <p:sp>
        <p:nvSpPr>
          <p:cNvPr id="36" name="Line 9"/>
          <p:cNvSpPr>
            <a:spLocks noChangeShapeType="1"/>
          </p:cNvSpPr>
          <p:nvPr/>
        </p:nvSpPr>
        <p:spPr bwMode="auto">
          <a:xfrm>
            <a:off x="8610600" y="15240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37" name="Rectangle 36"/>
          <p:cNvSpPr/>
          <p:nvPr/>
        </p:nvSpPr>
        <p:spPr bwMode="auto">
          <a:xfrm>
            <a:off x="7162800" y="1447800"/>
            <a:ext cx="1143000" cy="10668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sp>
        <p:nvSpPr>
          <p:cNvPr id="14" name="Rectangle 13"/>
          <p:cNvSpPr>
            <a:spLocks noChangeArrowheads="1"/>
          </p:cNvSpPr>
          <p:nvPr/>
        </p:nvSpPr>
        <p:spPr bwMode="auto">
          <a:xfrm>
            <a:off x="7162800" y="2971800"/>
            <a:ext cx="1143000" cy="2876490"/>
          </a:xfrm>
          <a:prstGeom prst="rect">
            <a:avLst/>
          </a:prstGeom>
          <a:solidFill>
            <a:srgbClr val="262699">
              <a:alpha val="69020"/>
            </a:srgbClr>
          </a:solidFill>
          <a:ln w="9525" algn="ctr">
            <a:solidFill>
              <a:schemeClr val="tx1"/>
            </a:solidFill>
            <a:round/>
            <a:headEnd/>
            <a:tailEnd/>
          </a:ln>
        </p:spPr>
        <p:txBody>
          <a:bodyPr/>
          <a:lstStyle/>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r>
              <a:rPr lang="en-US" sz="2400" dirty="0">
                <a:solidFill>
                  <a:schemeClr val="bg1"/>
                </a:solidFill>
                <a:latin typeface="Calibri" pitchFamily="34" charset="0"/>
              </a:rPr>
              <a:t>*</a:t>
            </a:r>
            <a:r>
              <a:rPr lang="en-US" sz="2400" dirty="0" err="1">
                <a:solidFill>
                  <a:schemeClr val="bg1"/>
                </a:solidFill>
                <a:latin typeface="Calibri" pitchFamily="34" charset="0"/>
              </a:rPr>
              <a:t>str</a:t>
            </a:r>
            <a:r>
              <a:rPr lang="en-US" sz="2400" dirty="0">
                <a:solidFill>
                  <a:schemeClr val="bg1"/>
                </a:solidFill>
                <a:latin typeface="Calibri" pitchFamily="34" charset="0"/>
              </a:rPr>
              <a:t> </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8</a:t>
            </a:fld>
            <a:endParaRPr lang="en-US"/>
          </a:p>
        </p:txBody>
      </p:sp>
    </p:spTree>
    <p:extLst>
      <p:ext uri="{BB962C8B-B14F-4D97-AF65-F5344CB8AC3E}">
        <p14:creationId xmlns:p14="http://schemas.microsoft.com/office/powerpoint/2010/main" val="268690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down)">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947267"/>
            <a:ext cx="8520600" cy="572700"/>
          </a:xfrm>
          <a:prstGeom prst="rect">
            <a:avLst/>
          </a:prstGeom>
        </p:spPr>
        <p:txBody>
          <a:bodyPr vert="horz" wrap="square" lIns="91425" tIns="91425" rIns="91425" bIns="91425" rtlCol="0" anchor="t" anchorCtr="0">
            <a:noAutofit/>
          </a:bodyPr>
          <a:lstStyle/>
          <a:p>
            <a:r>
              <a:rPr lang="zh-CN" altLang="en-US" dirty="0"/>
              <a:t>恶意代码</a:t>
            </a:r>
            <a:endParaRPr lang="en-GB" dirty="0"/>
          </a:p>
        </p:txBody>
      </p:sp>
      <p:pic>
        <p:nvPicPr>
          <p:cNvPr id="240" name="Shape 240"/>
          <p:cNvPicPr preferRelativeResize="0"/>
          <p:nvPr/>
        </p:nvPicPr>
        <p:blipFill>
          <a:blip r:embed="rId3">
            <a:alphaModFix/>
          </a:blip>
          <a:stretch>
            <a:fillRect/>
          </a:stretch>
        </p:blipFill>
        <p:spPr>
          <a:xfrm>
            <a:off x="311700" y="2134725"/>
            <a:ext cx="6466774" cy="3440524"/>
          </a:xfrm>
          <a:prstGeom prst="rect">
            <a:avLst/>
          </a:prstGeom>
          <a:noFill/>
          <a:ln>
            <a:noFill/>
          </a:ln>
        </p:spPr>
      </p:pic>
      <p:sp>
        <p:nvSpPr>
          <p:cNvPr id="244" name="Shape 244"/>
          <p:cNvSpPr txBox="1"/>
          <p:nvPr/>
        </p:nvSpPr>
        <p:spPr>
          <a:xfrm>
            <a:off x="7270277" y="4749542"/>
            <a:ext cx="1111722" cy="393492"/>
          </a:xfrm>
          <a:prstGeom prst="rect">
            <a:avLst/>
          </a:prstGeom>
          <a:noFill/>
          <a:ln>
            <a:noFill/>
          </a:ln>
        </p:spPr>
        <p:txBody>
          <a:bodyPr wrap="square" lIns="91425" tIns="91425" rIns="91425" bIns="91425" anchor="t" anchorCtr="0">
            <a:noAutofit/>
          </a:bodyPr>
          <a:lstStyle/>
          <a:p>
            <a:r>
              <a:rPr lang="en-GB" sz="1600" dirty="0" err="1">
                <a:solidFill>
                  <a:srgbClr val="FF0000"/>
                </a:solidFill>
                <a:latin typeface="Courier New" panose="02070309020205020404" pitchFamily="49" charset="0"/>
                <a:cs typeface="Courier New" panose="02070309020205020404" pitchFamily="49" charset="0"/>
              </a:rPr>
              <a:t>ebp</a:t>
            </a:r>
            <a:r>
              <a:rPr lang="en-GB" sz="1600" dirty="0">
                <a:solidFill>
                  <a:srgbClr val="FF0000"/>
                </a:solidFill>
                <a:latin typeface="Courier New" panose="02070309020205020404" pitchFamily="49" charset="0"/>
                <a:cs typeface="Courier New" panose="02070309020205020404" pitchFamily="49" charset="0"/>
              </a:rPr>
              <a:t> + 4</a:t>
            </a:r>
          </a:p>
        </p:txBody>
      </p:sp>
      <p:sp>
        <p:nvSpPr>
          <p:cNvPr id="245" name="Shape 245"/>
          <p:cNvSpPr txBox="1"/>
          <p:nvPr/>
        </p:nvSpPr>
        <p:spPr>
          <a:xfrm>
            <a:off x="7270276" y="4189238"/>
            <a:ext cx="1111723" cy="384399"/>
          </a:xfrm>
          <a:prstGeom prst="rect">
            <a:avLst/>
          </a:prstGeom>
          <a:noFill/>
          <a:ln>
            <a:noFill/>
          </a:ln>
        </p:spPr>
        <p:txBody>
          <a:bodyPr wrap="square" lIns="91425" tIns="91425" rIns="91425" bIns="91425" anchor="t" anchorCtr="0">
            <a:noAutofit/>
          </a:bodyPr>
          <a:lstStyle/>
          <a:p>
            <a:r>
              <a:rPr lang="en-GB" sz="1600" dirty="0" err="1">
                <a:solidFill>
                  <a:srgbClr val="FF0000"/>
                </a:solidFill>
                <a:latin typeface="Courier New" panose="02070309020205020404" pitchFamily="49" charset="0"/>
                <a:cs typeface="Courier New" panose="02070309020205020404" pitchFamily="49" charset="0"/>
              </a:rPr>
              <a:t>ebp</a:t>
            </a:r>
            <a:r>
              <a:rPr lang="en-GB" sz="1600" dirty="0">
                <a:solidFill>
                  <a:srgbClr val="FF0000"/>
                </a:solidFill>
                <a:latin typeface="Courier New" panose="02070309020205020404" pitchFamily="49" charset="0"/>
                <a:cs typeface="Courier New" panose="02070309020205020404" pitchFamily="49" charset="0"/>
              </a:rPr>
              <a:t> + 8</a:t>
            </a:r>
          </a:p>
        </p:txBody>
      </p:sp>
      <p:sp>
        <p:nvSpPr>
          <p:cNvPr id="246" name="Shape 246"/>
          <p:cNvSpPr txBox="1"/>
          <p:nvPr/>
        </p:nvSpPr>
        <p:spPr>
          <a:xfrm>
            <a:off x="7270277" y="3566379"/>
            <a:ext cx="1220580" cy="401325"/>
          </a:xfrm>
          <a:prstGeom prst="rect">
            <a:avLst/>
          </a:prstGeom>
          <a:noFill/>
          <a:ln>
            <a:noFill/>
          </a:ln>
        </p:spPr>
        <p:txBody>
          <a:bodyPr wrap="square" lIns="91425" tIns="91425" rIns="91425" bIns="91425" anchor="t" anchorCtr="0">
            <a:noAutofit/>
          </a:bodyPr>
          <a:lstStyle/>
          <a:p>
            <a:r>
              <a:rPr lang="en-GB" sz="1600" dirty="0" err="1">
                <a:solidFill>
                  <a:srgbClr val="FF0000"/>
                </a:solidFill>
                <a:latin typeface="Courier New" panose="02070309020205020404" pitchFamily="49" charset="0"/>
                <a:cs typeface="Courier New" panose="02070309020205020404" pitchFamily="49" charset="0"/>
              </a:rPr>
              <a:t>ebp</a:t>
            </a:r>
            <a:r>
              <a:rPr lang="en-GB" sz="1600" dirty="0">
                <a:solidFill>
                  <a:srgbClr val="FF0000"/>
                </a:solidFill>
                <a:latin typeface="Courier New" panose="02070309020205020404" pitchFamily="49" charset="0"/>
                <a:cs typeface="Courier New" panose="02070309020205020404" pitchFamily="49" charset="0"/>
              </a:rPr>
              <a:t> + 12</a:t>
            </a:r>
          </a:p>
        </p:txBody>
      </p:sp>
      <p:cxnSp>
        <p:nvCxnSpPr>
          <p:cNvPr id="3" name="Elbow Connector 2"/>
          <p:cNvCxnSpPr/>
          <p:nvPr/>
        </p:nvCxnSpPr>
        <p:spPr>
          <a:xfrm rot="10800000" flipV="1">
            <a:off x="6545133" y="3767065"/>
            <a:ext cx="725145" cy="395800"/>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0800000">
            <a:off x="6554232" y="4579700"/>
            <a:ext cx="768801" cy="380790"/>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554231" y="4397155"/>
            <a:ext cx="76879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fld id="{00000000-1234-1234-1234-123412341234}" type="slidenum">
              <a:rPr lang="en-GB" smtClean="0"/>
              <a:pPr/>
              <a:t>80</a:t>
            </a:fld>
            <a:endParaRPr lang="en-GB"/>
          </a:p>
        </p:txBody>
      </p:sp>
      <p:sp>
        <p:nvSpPr>
          <p:cNvPr id="4" name="TextBox 3"/>
          <p:cNvSpPr txBox="1"/>
          <p:nvPr/>
        </p:nvSpPr>
        <p:spPr>
          <a:xfrm>
            <a:off x="7081419" y="5395095"/>
            <a:ext cx="1750881" cy="338554"/>
          </a:xfrm>
          <a:prstGeom prst="rect">
            <a:avLst/>
          </a:prstGeom>
          <a:noFill/>
        </p:spPr>
        <p:txBody>
          <a:bodyPr wrap="square" rtlCol="0">
            <a:spAutoFit/>
          </a:bodyPr>
          <a:lstStyle/>
          <a:p>
            <a:r>
              <a:rPr lang="en-US" altLang="zh-CN" sz="1600" dirty="0" err="1">
                <a:latin typeface="Courier New" panose="02070309020205020404" pitchFamily="49" charset="0"/>
                <a:cs typeface="Courier New" panose="02070309020205020404" pitchFamily="49" charset="0"/>
              </a:rPr>
              <a:t>Vul_func</a:t>
            </a:r>
            <a:r>
              <a:rPr lang="zh-CN" altLang="en-US" sz="1600" dirty="0">
                <a:latin typeface="Courier New" panose="02070309020205020404" pitchFamily="49" charset="0"/>
                <a:cs typeface="Courier New" panose="02070309020205020404" pitchFamily="49" charset="0"/>
              </a:rPr>
              <a:t>的</a:t>
            </a:r>
            <a:r>
              <a:rPr lang="en-US" altLang="zh-CN" sz="1600" dirty="0" err="1">
                <a:latin typeface="Courier New" panose="02070309020205020404" pitchFamily="49" charset="0"/>
                <a:cs typeface="Courier New" panose="02070309020205020404" pitchFamily="49" charset="0"/>
              </a:rPr>
              <a:t>ebp</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8069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E6732-A7AF-41F5-B002-591D63C8395A}"/>
              </a:ext>
            </a:extLst>
          </p:cNvPr>
          <p:cNvSpPr>
            <a:spLocks noGrp="1"/>
          </p:cNvSpPr>
          <p:nvPr>
            <p:ph type="title"/>
          </p:nvPr>
        </p:nvSpPr>
        <p:spPr/>
        <p:txBody>
          <a:bodyPr/>
          <a:lstStyle/>
          <a:p>
            <a:r>
              <a:rPr lang="en-US" altLang="zh-CN" dirty="0"/>
              <a:t>Ret2lic: </a:t>
            </a:r>
            <a:r>
              <a:rPr lang="zh-CN" altLang="en-US" dirty="0"/>
              <a:t>多函数调用</a:t>
            </a:r>
          </a:p>
        </p:txBody>
      </p:sp>
      <p:sp>
        <p:nvSpPr>
          <p:cNvPr id="3" name="内容占位符 2">
            <a:extLst>
              <a:ext uri="{FF2B5EF4-FFF2-40B4-BE49-F238E27FC236}">
                <a16:creationId xmlns:a16="http://schemas.microsoft.com/office/drawing/2014/main" id="{373E3EE3-C91F-4C83-A981-100A6E90206D}"/>
              </a:ext>
            </a:extLst>
          </p:cNvPr>
          <p:cNvSpPr>
            <a:spLocks noGrp="1"/>
          </p:cNvSpPr>
          <p:nvPr>
            <p:ph idx="1"/>
          </p:nvPr>
        </p:nvSpPr>
        <p:spPr/>
        <p:txBody>
          <a:bodyPr/>
          <a:lstStyle/>
          <a:p>
            <a:r>
              <a:rPr lang="en-US" altLang="zh-CN" dirty="0"/>
              <a:t>system(/bin/</a:t>
            </a:r>
            <a:r>
              <a:rPr lang="en-US" altLang="zh-CN" dirty="0" err="1"/>
              <a:t>sh</a:t>
            </a:r>
            <a:r>
              <a:rPr lang="en-US" altLang="zh-CN" dirty="0"/>
              <a:t>) </a:t>
            </a:r>
            <a:r>
              <a:rPr lang="en-US" altLang="zh-CN" dirty="0">
                <a:solidFill>
                  <a:schemeClr val="tx2">
                    <a:lumMod val="50000"/>
                    <a:lumOff val="50000"/>
                  </a:schemeClr>
                </a:solidFill>
              </a:rPr>
              <a:t>+ exit(?)</a:t>
            </a:r>
          </a:p>
          <a:p>
            <a:r>
              <a:rPr lang="zh-CN" altLang="en-US" dirty="0"/>
              <a:t>两个函数</a:t>
            </a:r>
            <a:r>
              <a:rPr lang="en-US" altLang="zh-CN" dirty="0"/>
              <a:t>:</a:t>
            </a:r>
          </a:p>
        </p:txBody>
      </p:sp>
      <p:sp>
        <p:nvSpPr>
          <p:cNvPr id="4" name="灯片编号占位符 3">
            <a:extLst>
              <a:ext uri="{FF2B5EF4-FFF2-40B4-BE49-F238E27FC236}">
                <a16:creationId xmlns:a16="http://schemas.microsoft.com/office/drawing/2014/main" id="{61AD3AFB-90D0-4FEF-852D-D71F30371D80}"/>
              </a:ext>
            </a:extLst>
          </p:cNvPr>
          <p:cNvSpPr>
            <a:spLocks noGrp="1"/>
          </p:cNvSpPr>
          <p:nvPr>
            <p:ph type="sldNum" sz="quarter" idx="10"/>
          </p:nvPr>
        </p:nvSpPr>
        <p:spPr/>
        <p:txBody>
          <a:bodyPr/>
          <a:lstStyle/>
          <a:p>
            <a:pPr>
              <a:defRPr/>
            </a:pPr>
            <a:fld id="{C9D1E93E-F34F-496D-BF1C-D8229D0E4D84}" type="slidenum">
              <a:rPr lang="en-US" smtClean="0"/>
              <a:pPr>
                <a:defRPr/>
              </a:pPr>
              <a:t>81</a:t>
            </a:fld>
            <a:endParaRPr lang="en-US"/>
          </a:p>
        </p:txBody>
      </p:sp>
      <p:sp>
        <p:nvSpPr>
          <p:cNvPr id="5" name="文本框 4">
            <a:extLst>
              <a:ext uri="{FF2B5EF4-FFF2-40B4-BE49-F238E27FC236}">
                <a16:creationId xmlns:a16="http://schemas.microsoft.com/office/drawing/2014/main" id="{BA34CC9F-69AD-4A4B-975F-A45F0FCA27E4}"/>
              </a:ext>
            </a:extLst>
          </p:cNvPr>
          <p:cNvSpPr txBox="1"/>
          <p:nvPr/>
        </p:nvSpPr>
        <p:spPr>
          <a:xfrm>
            <a:off x="1143000" y="3978176"/>
            <a:ext cx="6858000" cy="2308324"/>
          </a:xfrm>
          <a:prstGeom prst="rect">
            <a:avLst/>
          </a:prstGeom>
          <a:noFill/>
        </p:spPr>
        <p:txBody>
          <a:bodyPr wrap="square" rtlCol="0">
            <a:spAutoFit/>
          </a:bodyPr>
          <a:lstStyle/>
          <a:p>
            <a:pPr algn="l"/>
            <a:r>
              <a:rPr lang="en-US" altLang="zh-CN" sz="2400" b="0" dirty="0">
                <a:latin typeface="Courier New" panose="02070309020205020404" pitchFamily="49" charset="0"/>
                <a:cs typeface="Courier New" panose="02070309020205020404" pitchFamily="49" charset="0"/>
              </a:rPr>
              <a:t>[arg1 ] ----&gt; "/bin/</a:t>
            </a:r>
            <a:r>
              <a:rPr lang="en-US" altLang="zh-CN" sz="2400" b="0" dirty="0" err="1">
                <a:latin typeface="Courier New" panose="02070309020205020404" pitchFamily="49" charset="0"/>
                <a:cs typeface="Courier New" panose="02070309020205020404" pitchFamily="49" charset="0"/>
              </a:rPr>
              <a:t>sh</a:t>
            </a:r>
            <a:endParaRPr lang="zh-CN" altLang="en-US" sz="2400" b="0" dirty="0">
              <a:latin typeface="Courier New" panose="02070309020205020404" pitchFamily="49" charset="0"/>
              <a:cs typeface="Courier New" panose="02070309020205020404" pitchFamily="49" charset="0"/>
            </a:endParaRPr>
          </a:p>
          <a:p>
            <a:pPr algn="l"/>
            <a:r>
              <a:rPr lang="en-US" altLang="zh-CN" sz="2400" b="0" dirty="0">
                <a:latin typeface="Courier New" panose="02070309020205020404" pitchFamily="49" charset="0"/>
                <a:cs typeface="Courier New" panose="02070309020205020404" pitchFamily="49" charset="0"/>
              </a:rPr>
              <a:t>[old-arg1 ] ----&gt; 1) "Password OK“</a:t>
            </a:r>
          </a:p>
          <a:p>
            <a:pPr algn="l"/>
            <a:r>
              <a:rPr lang="en-US" altLang="zh-CN" sz="2400" b="0" dirty="0">
                <a:latin typeface="Courier New" panose="02070309020205020404" pitchFamily="49" charset="0"/>
                <a:cs typeface="Courier New" panose="02070309020205020404" pitchFamily="49" charset="0"/>
              </a:rPr>
              <a:t>[ra ] -------------------&gt; 2) system </a:t>
            </a:r>
          </a:p>
          <a:p>
            <a:pPr algn="l"/>
            <a:r>
              <a:rPr lang="en-US" altLang="zh-CN" sz="2400" b="0" dirty="0">
                <a:latin typeface="Courier New" panose="02070309020205020404" pitchFamily="49" charset="0"/>
                <a:cs typeface="Courier New" panose="02070309020205020404" pitchFamily="49" charset="0"/>
              </a:rPr>
              <a:t>[old-ra ] ----&gt; 1) </a:t>
            </a:r>
            <a:r>
              <a:rPr lang="en-US" altLang="zh-CN" sz="2400" b="0" dirty="0" err="1">
                <a:latin typeface="Courier New" panose="02070309020205020404" pitchFamily="49" charset="0"/>
                <a:cs typeface="Courier New" panose="02070309020205020404" pitchFamily="49" charset="0"/>
              </a:rPr>
              <a:t>printf</a:t>
            </a:r>
            <a:r>
              <a:rPr lang="en-US" altLang="zh-CN" sz="2400" b="0" dirty="0">
                <a:latin typeface="Courier New" panose="02070309020205020404" pitchFamily="49" charset="0"/>
                <a:cs typeface="Courier New" panose="02070309020205020404" pitchFamily="49" charset="0"/>
              </a:rPr>
              <a:t> </a:t>
            </a:r>
          </a:p>
          <a:p>
            <a:pPr algn="l"/>
            <a:r>
              <a:rPr lang="en-US" altLang="zh-CN" sz="2400" b="0" dirty="0">
                <a:latin typeface="Courier New" panose="02070309020205020404" pitchFamily="49" charset="0"/>
                <a:cs typeface="Courier New" panose="02070309020205020404" pitchFamily="49" charset="0"/>
              </a:rPr>
              <a:t>[..... ] </a:t>
            </a:r>
          </a:p>
          <a:p>
            <a:pPr algn="l"/>
            <a:r>
              <a:rPr lang="en-US" altLang="zh-CN" sz="2400" b="0" dirty="0">
                <a:latin typeface="Courier New" panose="02070309020205020404" pitchFamily="49" charset="0"/>
                <a:cs typeface="Courier New" panose="02070309020205020404" pitchFamily="49" charset="0"/>
              </a:rPr>
              <a:t>[</a:t>
            </a:r>
            <a:r>
              <a:rPr lang="en-US" altLang="zh-CN" sz="2400" b="0" dirty="0" err="1">
                <a:latin typeface="Courier New" panose="02070309020205020404" pitchFamily="49" charset="0"/>
                <a:cs typeface="Courier New" panose="02070309020205020404" pitchFamily="49" charset="0"/>
              </a:rPr>
              <a:t>buf</a:t>
            </a:r>
            <a:r>
              <a:rPr lang="en-US" altLang="zh-CN" sz="2400" b="0" dirty="0">
                <a:latin typeface="Courier New" panose="02070309020205020404" pitchFamily="49" charset="0"/>
                <a:cs typeface="Courier New" panose="02070309020205020404" pitchFamily="49" charset="0"/>
              </a:rPr>
              <a:t> ] </a:t>
            </a:r>
          </a:p>
        </p:txBody>
      </p:sp>
      <p:sp>
        <p:nvSpPr>
          <p:cNvPr id="6" name="文本框 5">
            <a:extLst>
              <a:ext uri="{FF2B5EF4-FFF2-40B4-BE49-F238E27FC236}">
                <a16:creationId xmlns:a16="http://schemas.microsoft.com/office/drawing/2014/main" id="{613C55AC-E1CC-467C-9ED0-AF1C81781415}"/>
              </a:ext>
            </a:extLst>
          </p:cNvPr>
          <p:cNvSpPr txBox="1"/>
          <p:nvPr/>
        </p:nvSpPr>
        <p:spPr>
          <a:xfrm>
            <a:off x="838200" y="2766179"/>
            <a:ext cx="4987263" cy="892552"/>
          </a:xfrm>
          <a:prstGeom prst="rect">
            <a:avLst/>
          </a:prstGeom>
          <a:noFill/>
        </p:spPr>
        <p:txBody>
          <a:bodyPr wrap="none" rtlCol="0">
            <a:spAutoFit/>
          </a:bodyPr>
          <a:lstStyle/>
          <a:p>
            <a:pPr lvl="1" algn="l"/>
            <a:r>
              <a:rPr lang="de-DE" altLang="zh-CN" sz="2600" b="0" dirty="0">
                <a:latin typeface="Courier New" panose="02070309020205020404" pitchFamily="49" charset="0"/>
                <a:cs typeface="Courier New" panose="02070309020205020404" pitchFamily="49" charset="0"/>
              </a:rPr>
              <a:t>printf(“Password OK</a:t>
            </a:r>
            <a:r>
              <a:rPr lang="zh-CN" altLang="en-US" sz="2600" b="0" dirty="0">
                <a:latin typeface="Courier New" panose="02070309020205020404" pitchFamily="49" charset="0"/>
                <a:cs typeface="Courier New" panose="02070309020205020404" pitchFamily="49" charset="0"/>
              </a:rPr>
              <a:t>”）</a:t>
            </a:r>
            <a:endParaRPr lang="de-DE" altLang="zh-CN" sz="2600" b="0" dirty="0">
              <a:latin typeface="Courier New" panose="02070309020205020404" pitchFamily="49" charset="0"/>
              <a:cs typeface="Courier New" panose="02070309020205020404" pitchFamily="49" charset="0"/>
            </a:endParaRPr>
          </a:p>
          <a:p>
            <a:pPr lvl="1" algn="l"/>
            <a:r>
              <a:rPr lang="de-DE" altLang="zh-CN" sz="2600" b="0" dirty="0">
                <a:latin typeface="Courier New" panose="02070309020205020404" pitchFamily="49" charset="0"/>
                <a:cs typeface="Courier New" panose="02070309020205020404" pitchFamily="49" charset="0"/>
              </a:rPr>
              <a:t>system("/bin/sh")</a:t>
            </a:r>
            <a:endParaRPr lang="zh-CN" altLang="en-US" sz="2600"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04726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1CE82-F163-41FD-8E6B-FF1657568C6A}"/>
              </a:ext>
            </a:extLst>
          </p:cNvPr>
          <p:cNvSpPr>
            <a:spLocks noGrp="1"/>
          </p:cNvSpPr>
          <p:nvPr>
            <p:ph type="title"/>
          </p:nvPr>
        </p:nvSpPr>
        <p:spPr/>
        <p:txBody>
          <a:bodyPr/>
          <a:lstStyle/>
          <a:p>
            <a:r>
              <a:rPr lang="en-US" altLang="zh-CN" dirty="0"/>
              <a:t>Ret2lic: </a:t>
            </a:r>
            <a:r>
              <a:rPr lang="zh-CN" altLang="en-US" dirty="0"/>
              <a:t>多函数调用</a:t>
            </a:r>
          </a:p>
        </p:txBody>
      </p:sp>
      <p:sp>
        <p:nvSpPr>
          <p:cNvPr id="3" name="内容占位符 2">
            <a:extLst>
              <a:ext uri="{FF2B5EF4-FFF2-40B4-BE49-F238E27FC236}">
                <a16:creationId xmlns:a16="http://schemas.microsoft.com/office/drawing/2014/main" id="{95AAED22-3E95-4506-8A56-7723B77697AD}"/>
              </a:ext>
            </a:extLst>
          </p:cNvPr>
          <p:cNvSpPr>
            <a:spLocks noGrp="1"/>
          </p:cNvSpPr>
          <p:nvPr>
            <p:ph idx="1"/>
          </p:nvPr>
        </p:nvSpPr>
        <p:spPr/>
        <p:txBody>
          <a:bodyPr/>
          <a:lstStyle/>
          <a:p>
            <a:r>
              <a:rPr lang="zh-CN" altLang="en-US" dirty="0"/>
              <a:t>多个</a:t>
            </a:r>
            <a:r>
              <a:rPr lang="en-US" altLang="zh-CN" dirty="0"/>
              <a:t>(&gt;=3)</a:t>
            </a:r>
            <a:r>
              <a:rPr lang="zh-CN" altLang="en-US" dirty="0"/>
              <a:t>函数</a:t>
            </a:r>
            <a:r>
              <a:rPr lang="en-US" altLang="zh-CN" dirty="0"/>
              <a:t>?</a:t>
            </a:r>
          </a:p>
          <a:p>
            <a:pPr lvl="1"/>
            <a:endParaRPr lang="en-US" altLang="zh-CN" dirty="0"/>
          </a:p>
          <a:p>
            <a:endParaRPr lang="zh-CN" altLang="en-US" dirty="0"/>
          </a:p>
        </p:txBody>
      </p:sp>
      <p:sp>
        <p:nvSpPr>
          <p:cNvPr id="4" name="灯片编号占位符 3">
            <a:extLst>
              <a:ext uri="{FF2B5EF4-FFF2-40B4-BE49-F238E27FC236}">
                <a16:creationId xmlns:a16="http://schemas.microsoft.com/office/drawing/2014/main" id="{3A2256B4-F842-458A-913A-14ADB337BF3E}"/>
              </a:ext>
            </a:extLst>
          </p:cNvPr>
          <p:cNvSpPr>
            <a:spLocks noGrp="1"/>
          </p:cNvSpPr>
          <p:nvPr>
            <p:ph type="sldNum" sz="quarter" idx="10"/>
          </p:nvPr>
        </p:nvSpPr>
        <p:spPr/>
        <p:txBody>
          <a:bodyPr/>
          <a:lstStyle/>
          <a:p>
            <a:pPr>
              <a:defRPr/>
            </a:pPr>
            <a:fld id="{C9D1E93E-F34F-496D-BF1C-D8229D0E4D84}" type="slidenum">
              <a:rPr lang="en-US" smtClean="0"/>
              <a:pPr>
                <a:defRPr/>
              </a:pPr>
              <a:t>82</a:t>
            </a:fld>
            <a:endParaRPr lang="en-US"/>
          </a:p>
        </p:txBody>
      </p:sp>
      <p:sp>
        <p:nvSpPr>
          <p:cNvPr id="5" name="文本框 4">
            <a:extLst>
              <a:ext uri="{FF2B5EF4-FFF2-40B4-BE49-F238E27FC236}">
                <a16:creationId xmlns:a16="http://schemas.microsoft.com/office/drawing/2014/main" id="{A0A07304-2F68-40F6-BE08-DE04A7B68CB1}"/>
              </a:ext>
            </a:extLst>
          </p:cNvPr>
          <p:cNvSpPr txBox="1"/>
          <p:nvPr/>
        </p:nvSpPr>
        <p:spPr>
          <a:xfrm>
            <a:off x="1685818" y="2438400"/>
            <a:ext cx="4876800" cy="1292662"/>
          </a:xfrm>
          <a:prstGeom prst="rect">
            <a:avLst/>
          </a:prstGeom>
          <a:noFill/>
        </p:spPr>
        <p:txBody>
          <a:bodyPr wrap="square" rtlCol="0">
            <a:spAutoFit/>
          </a:bodyPr>
          <a:lstStyle/>
          <a:p>
            <a:pPr algn="l"/>
            <a:r>
              <a:rPr lang="en-US" altLang="zh-CN" sz="2600" b="0" dirty="0" err="1">
                <a:latin typeface="Courier New" panose="02070309020205020404" pitchFamily="49" charset="0"/>
                <a:cs typeface="Courier New" panose="02070309020205020404" pitchFamily="49" charset="0"/>
              </a:rPr>
              <a:t>printf</a:t>
            </a:r>
            <a:r>
              <a:rPr lang="en-US" altLang="zh-CN" sz="2600" b="0" dirty="0">
                <a:latin typeface="Courier New" panose="02070309020205020404" pitchFamily="49" charset="0"/>
                <a:cs typeface="Courier New" panose="02070309020205020404" pitchFamily="49" charset="0"/>
              </a:rPr>
              <a:t>("Password OK") system("/bin/</a:t>
            </a:r>
            <a:r>
              <a:rPr lang="en-US" altLang="zh-CN" sz="2600" b="0" dirty="0" err="1">
                <a:latin typeface="Courier New" panose="02070309020205020404" pitchFamily="49" charset="0"/>
                <a:cs typeface="Courier New" panose="02070309020205020404" pitchFamily="49" charset="0"/>
              </a:rPr>
              <a:t>sh</a:t>
            </a:r>
            <a:r>
              <a:rPr lang="en-US" altLang="zh-CN" sz="2600" b="0" dirty="0">
                <a:latin typeface="Courier New" panose="02070309020205020404" pitchFamily="49" charset="0"/>
                <a:cs typeface="Courier New" panose="02070309020205020404" pitchFamily="49" charset="0"/>
              </a:rPr>
              <a:t>") </a:t>
            </a:r>
          </a:p>
          <a:p>
            <a:pPr algn="l"/>
            <a:r>
              <a:rPr lang="en-US" altLang="zh-CN" sz="2600" b="0" dirty="0">
                <a:latin typeface="Courier New" panose="02070309020205020404" pitchFamily="49" charset="0"/>
                <a:cs typeface="Courier New" panose="02070309020205020404" pitchFamily="49" charset="0"/>
              </a:rPr>
              <a:t>exit(0) </a:t>
            </a:r>
            <a:endParaRPr lang="zh-CN" altLang="en-US" sz="2600" b="0" dirty="0">
              <a:latin typeface="Courier New" panose="02070309020205020404" pitchFamily="49" charset="0"/>
              <a:cs typeface="Courier New" panose="02070309020205020404" pitchFamily="49" charset="0"/>
            </a:endParaRPr>
          </a:p>
        </p:txBody>
      </p:sp>
      <p:sp>
        <p:nvSpPr>
          <p:cNvPr id="7" name="文本框 6">
            <a:extLst>
              <a:ext uri="{FF2B5EF4-FFF2-40B4-BE49-F238E27FC236}">
                <a16:creationId xmlns:a16="http://schemas.microsoft.com/office/drawing/2014/main" id="{BE8139C9-82EF-4A44-BCA3-A822D8584038}"/>
              </a:ext>
            </a:extLst>
          </p:cNvPr>
          <p:cNvSpPr txBox="1"/>
          <p:nvPr/>
        </p:nvSpPr>
        <p:spPr>
          <a:xfrm>
            <a:off x="1685818" y="4112062"/>
            <a:ext cx="7315200" cy="1292662"/>
          </a:xfrm>
          <a:prstGeom prst="rect">
            <a:avLst/>
          </a:prstGeom>
          <a:noFill/>
        </p:spPr>
        <p:txBody>
          <a:bodyPr wrap="square" rtlCol="0">
            <a:spAutoFit/>
          </a:bodyPr>
          <a:lstStyle>
            <a:defPPr>
              <a:defRPr lang="en-US"/>
            </a:defPPr>
            <a:lvl1pPr algn="l">
              <a:defRPr sz="2600" b="0">
                <a:latin typeface="Courier New" panose="02070309020205020404" pitchFamily="49" charset="0"/>
                <a:cs typeface="Courier New" panose="02070309020205020404" pitchFamily="49" charset="0"/>
              </a:defRPr>
            </a:lvl1pPr>
          </a:lstStyle>
          <a:p>
            <a:r>
              <a:rPr lang="en-US" altLang="zh-CN" dirty="0"/>
              <a:t>open("/proc/flag", O_RDONLY) read(3, </a:t>
            </a:r>
            <a:r>
              <a:rPr lang="en-US" altLang="zh-CN" dirty="0" err="1"/>
              <a:t>tmp</a:t>
            </a:r>
            <a:r>
              <a:rPr lang="en-US" altLang="zh-CN" dirty="0"/>
              <a:t>, 1024) </a:t>
            </a:r>
          </a:p>
          <a:p>
            <a:r>
              <a:rPr lang="en-US" altLang="zh-CN" dirty="0"/>
              <a:t>write(1, </a:t>
            </a:r>
            <a:r>
              <a:rPr lang="en-US" altLang="zh-CN" dirty="0" err="1"/>
              <a:t>tmp</a:t>
            </a:r>
            <a:r>
              <a:rPr lang="en-US" altLang="zh-CN" dirty="0"/>
              <a:t>, 1024)</a:t>
            </a:r>
            <a:endParaRPr lang="zh-CN" altLang="en-US" dirty="0"/>
          </a:p>
        </p:txBody>
      </p:sp>
    </p:spTree>
    <p:extLst>
      <p:ext uri="{BB962C8B-B14F-4D97-AF65-F5344CB8AC3E}">
        <p14:creationId xmlns:p14="http://schemas.microsoft.com/office/powerpoint/2010/main" val="819698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9DF6F-CD4B-4F89-A65C-5F8D330A18E0}"/>
              </a:ext>
            </a:extLst>
          </p:cNvPr>
          <p:cNvSpPr>
            <a:spLocks noGrp="1"/>
          </p:cNvSpPr>
          <p:nvPr>
            <p:ph type="title"/>
          </p:nvPr>
        </p:nvSpPr>
        <p:spPr/>
        <p:txBody>
          <a:bodyPr/>
          <a:lstStyle/>
          <a:p>
            <a:r>
              <a:rPr lang="en-US" altLang="zh-CN" dirty="0"/>
              <a:t>Ret2lic: </a:t>
            </a:r>
            <a:r>
              <a:rPr lang="zh-CN" altLang="en-US" dirty="0"/>
              <a:t>多函数调用</a:t>
            </a:r>
          </a:p>
        </p:txBody>
      </p:sp>
      <p:sp>
        <p:nvSpPr>
          <p:cNvPr id="4" name="灯片编号占位符 3">
            <a:extLst>
              <a:ext uri="{FF2B5EF4-FFF2-40B4-BE49-F238E27FC236}">
                <a16:creationId xmlns:a16="http://schemas.microsoft.com/office/drawing/2014/main" id="{73CCCF46-3A84-4155-A4FF-25608E699DAD}"/>
              </a:ext>
            </a:extLst>
          </p:cNvPr>
          <p:cNvSpPr>
            <a:spLocks noGrp="1"/>
          </p:cNvSpPr>
          <p:nvPr>
            <p:ph type="sldNum" sz="quarter" idx="10"/>
          </p:nvPr>
        </p:nvSpPr>
        <p:spPr/>
        <p:txBody>
          <a:bodyPr/>
          <a:lstStyle/>
          <a:p>
            <a:pPr>
              <a:defRPr/>
            </a:pPr>
            <a:fld id="{C9D1E93E-F34F-496D-BF1C-D8229D0E4D84}" type="slidenum">
              <a:rPr lang="en-US" smtClean="0"/>
              <a:pPr>
                <a:defRPr/>
              </a:pPr>
              <a:t>83</a:t>
            </a:fld>
            <a:endParaRPr lang="en-US"/>
          </a:p>
        </p:txBody>
      </p:sp>
      <p:sp>
        <p:nvSpPr>
          <p:cNvPr id="5" name="文本框 4">
            <a:extLst>
              <a:ext uri="{FF2B5EF4-FFF2-40B4-BE49-F238E27FC236}">
                <a16:creationId xmlns:a16="http://schemas.microsoft.com/office/drawing/2014/main" id="{1B06C1DF-EAF9-4A47-8DC9-7A0228D3D6A5}"/>
              </a:ext>
            </a:extLst>
          </p:cNvPr>
          <p:cNvSpPr txBox="1"/>
          <p:nvPr/>
        </p:nvSpPr>
        <p:spPr>
          <a:xfrm>
            <a:off x="685800" y="1676400"/>
            <a:ext cx="8077200" cy="4154984"/>
          </a:xfrm>
          <a:prstGeom prst="rect">
            <a:avLst/>
          </a:prstGeom>
          <a:noFill/>
        </p:spPr>
        <p:txBody>
          <a:bodyPr wrap="square" rtlCol="0">
            <a:spAutoFit/>
          </a:bodyPr>
          <a:lstStyle/>
          <a:p>
            <a:pPr algn="l"/>
            <a:r>
              <a:rPr lang="en-US" altLang="zh-CN" sz="2400" b="0" dirty="0">
                <a:latin typeface="Courier New" panose="02070309020205020404" pitchFamily="49" charset="0"/>
                <a:cs typeface="Courier New" panose="02070309020205020404" pitchFamily="49" charset="0"/>
              </a:rPr>
              <a:t>[arg1 ] ----&gt; 0 </a:t>
            </a:r>
          </a:p>
          <a:p>
            <a:pPr algn="l"/>
            <a:r>
              <a:rPr lang="en-US" altLang="zh-CN" sz="2400" b="0" dirty="0">
                <a:latin typeface="Courier New" panose="02070309020205020404" pitchFamily="49" charset="0"/>
                <a:cs typeface="Courier New" panose="02070309020205020404" pitchFamily="49" charset="0"/>
              </a:rPr>
              <a:t>[ra ] ...</a:t>
            </a:r>
          </a:p>
          <a:p>
            <a:pPr algn="l"/>
            <a:r>
              <a:rPr lang="en-US" altLang="zh-CN" sz="2400" b="0" dirty="0">
                <a:latin typeface="Courier New" panose="02070309020205020404" pitchFamily="49" charset="0"/>
                <a:cs typeface="Courier New" panose="02070309020205020404" pitchFamily="49" charset="0"/>
              </a:rPr>
              <a:t>[ra ] ----&gt; 3) exit </a:t>
            </a:r>
            <a:endParaRPr lang="zh-CN" altLang="en-US" sz="2400" b="0" dirty="0">
              <a:latin typeface="Courier New" panose="02070309020205020404" pitchFamily="49" charset="0"/>
              <a:cs typeface="Courier New" panose="02070309020205020404" pitchFamily="49" charset="0"/>
            </a:endParaRPr>
          </a:p>
          <a:p>
            <a:pPr algn="l"/>
            <a:r>
              <a:rPr lang="en-US" altLang="zh-CN" sz="2400" b="0" dirty="0">
                <a:latin typeface="Courier New" panose="02070309020205020404" pitchFamily="49" charset="0"/>
                <a:cs typeface="Courier New" panose="02070309020205020404" pitchFamily="49" charset="0"/>
              </a:rPr>
              <a:t>[arg1 ] ----&gt; "/bin/</a:t>
            </a:r>
            <a:r>
              <a:rPr lang="en-US" altLang="zh-CN" sz="2400" b="0" dirty="0" err="1">
                <a:latin typeface="Courier New" panose="02070309020205020404" pitchFamily="49" charset="0"/>
                <a:cs typeface="Courier New" panose="02070309020205020404" pitchFamily="49" charset="0"/>
              </a:rPr>
              <a:t>sh</a:t>
            </a:r>
            <a:r>
              <a:rPr lang="en-US" altLang="zh-CN" sz="2400" b="0" dirty="0">
                <a:latin typeface="Courier New" panose="02070309020205020404" pitchFamily="49" charset="0"/>
                <a:cs typeface="Courier New" panose="02070309020205020404" pitchFamily="49" charset="0"/>
              </a:rPr>
              <a:t>“</a:t>
            </a:r>
          </a:p>
          <a:p>
            <a:pPr algn="l"/>
            <a:r>
              <a:rPr lang="en-US" altLang="zh-CN" sz="2400" b="0" dirty="0">
                <a:latin typeface="Courier New" panose="02070309020205020404" pitchFamily="49" charset="0"/>
                <a:cs typeface="Courier New" panose="02070309020205020404" pitchFamily="49" charset="0"/>
              </a:rPr>
              <a:t>[ra ] -------------------&gt; </a:t>
            </a:r>
            <a:r>
              <a:rPr lang="en-US" altLang="zh-CN" sz="2400" b="0" dirty="0">
                <a:solidFill>
                  <a:srgbClr val="FF0000"/>
                </a:solidFill>
                <a:latin typeface="Courier New" panose="02070309020205020404" pitchFamily="49" charset="0"/>
                <a:cs typeface="Courier New" panose="02070309020205020404" pitchFamily="49" charset="0"/>
              </a:rPr>
              <a:t>pop/ret gadget</a:t>
            </a:r>
          </a:p>
          <a:p>
            <a:pPr algn="l"/>
            <a:r>
              <a:rPr lang="en-US" altLang="zh-CN" sz="2400" b="0" dirty="0">
                <a:latin typeface="Courier New" panose="02070309020205020404" pitchFamily="49" charset="0"/>
                <a:cs typeface="Courier New" panose="02070309020205020404" pitchFamily="49" charset="0"/>
              </a:rPr>
              <a:t>[ra ] ----&gt; 2) system </a:t>
            </a:r>
          </a:p>
          <a:p>
            <a:pPr algn="l"/>
            <a:r>
              <a:rPr lang="en-US" altLang="zh-CN" sz="2400" b="0" dirty="0">
                <a:latin typeface="Courier New" panose="02070309020205020404" pitchFamily="49" charset="0"/>
                <a:cs typeface="Courier New" panose="02070309020205020404" pitchFamily="49" charset="0"/>
              </a:rPr>
              <a:t>[old-arg1 ] ----&gt; "Password OK" </a:t>
            </a:r>
          </a:p>
          <a:p>
            <a:pPr algn="l"/>
            <a:r>
              <a:rPr lang="en-US" altLang="zh-CN" sz="2400" b="0" dirty="0">
                <a:latin typeface="Courier New" panose="02070309020205020404" pitchFamily="49" charset="0"/>
                <a:cs typeface="Courier New" panose="02070309020205020404" pitchFamily="49" charset="0"/>
              </a:rPr>
              <a:t>[ra ] -------------------&gt; </a:t>
            </a:r>
            <a:r>
              <a:rPr lang="en-US" altLang="zh-CN" sz="2400" b="0" dirty="0">
                <a:solidFill>
                  <a:srgbClr val="FF0000"/>
                </a:solidFill>
                <a:latin typeface="Courier New" panose="02070309020205020404" pitchFamily="49" charset="0"/>
                <a:cs typeface="Courier New" panose="02070309020205020404" pitchFamily="49" charset="0"/>
              </a:rPr>
              <a:t>pop/ret gadget</a:t>
            </a:r>
            <a:r>
              <a:rPr lang="en-US" altLang="zh-CN" sz="2400" b="0" dirty="0">
                <a:latin typeface="Courier New" panose="02070309020205020404" pitchFamily="49" charset="0"/>
                <a:cs typeface="Courier New" panose="02070309020205020404" pitchFamily="49" charset="0"/>
              </a:rPr>
              <a:t> </a:t>
            </a:r>
          </a:p>
          <a:p>
            <a:pPr algn="l"/>
            <a:r>
              <a:rPr lang="en-US" altLang="zh-CN" sz="2400" b="0" dirty="0">
                <a:latin typeface="Courier New" panose="02070309020205020404" pitchFamily="49" charset="0"/>
                <a:cs typeface="Courier New" panose="02070309020205020404" pitchFamily="49" charset="0"/>
              </a:rPr>
              <a:t>[old-ra ] ----&gt; 1) </a:t>
            </a:r>
            <a:r>
              <a:rPr lang="en-US" altLang="zh-CN" sz="2400" b="0" dirty="0" err="1">
                <a:latin typeface="Courier New" panose="02070309020205020404" pitchFamily="49" charset="0"/>
                <a:cs typeface="Courier New" panose="02070309020205020404" pitchFamily="49" charset="0"/>
              </a:rPr>
              <a:t>printf</a:t>
            </a:r>
            <a:r>
              <a:rPr lang="en-US" altLang="zh-CN" sz="2400" b="0" dirty="0">
                <a:latin typeface="Courier New" panose="02070309020205020404" pitchFamily="49" charset="0"/>
                <a:cs typeface="Courier New" panose="02070309020205020404" pitchFamily="49" charset="0"/>
              </a:rPr>
              <a:t> </a:t>
            </a:r>
          </a:p>
          <a:p>
            <a:pPr algn="l"/>
            <a:r>
              <a:rPr lang="en-US" altLang="zh-CN" sz="2400" b="0" dirty="0">
                <a:latin typeface="Courier New" panose="02070309020205020404" pitchFamily="49" charset="0"/>
                <a:cs typeface="Courier New" panose="02070309020205020404" pitchFamily="49" charset="0"/>
              </a:rPr>
              <a:t>[..... ] </a:t>
            </a:r>
          </a:p>
          <a:p>
            <a:pPr algn="l"/>
            <a:r>
              <a:rPr lang="en-US" altLang="zh-CN" sz="2400" b="0" dirty="0">
                <a:latin typeface="Courier New" panose="02070309020205020404" pitchFamily="49" charset="0"/>
                <a:cs typeface="Courier New" panose="02070309020205020404" pitchFamily="49" charset="0"/>
              </a:rPr>
              <a:t>[</a:t>
            </a:r>
            <a:r>
              <a:rPr lang="en-US" altLang="zh-CN" sz="2400" b="0" dirty="0" err="1">
                <a:latin typeface="Courier New" panose="02070309020205020404" pitchFamily="49" charset="0"/>
                <a:cs typeface="Courier New" panose="02070309020205020404" pitchFamily="49" charset="0"/>
              </a:rPr>
              <a:t>buf</a:t>
            </a:r>
            <a:r>
              <a:rPr lang="en-US" altLang="zh-CN" sz="2400" b="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3719407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x64下参数放在寄存器里">
            <a:extLst>
              <a:ext uri="{FF2B5EF4-FFF2-40B4-BE49-F238E27FC236}">
                <a16:creationId xmlns:a16="http://schemas.microsoft.com/office/drawing/2014/main" id="{FB98DB42-2514-4A55-A776-30AAF0CE0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56" y="3427775"/>
            <a:ext cx="4806944" cy="268387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3B7EED1A-3573-431F-BE62-F4F4BE85BD22}"/>
              </a:ext>
            </a:extLst>
          </p:cNvPr>
          <p:cNvSpPr>
            <a:spLocks noGrp="1"/>
          </p:cNvSpPr>
          <p:nvPr>
            <p:ph type="title"/>
          </p:nvPr>
        </p:nvSpPr>
        <p:spPr/>
        <p:txBody>
          <a:bodyPr/>
          <a:lstStyle/>
          <a:p>
            <a:r>
              <a:rPr lang="en-US" altLang="zh-CN" dirty="0"/>
              <a:t>Ret2lic: </a:t>
            </a:r>
            <a:r>
              <a:rPr lang="zh-CN" altLang="en-US" dirty="0"/>
              <a:t>多函数调用</a:t>
            </a:r>
          </a:p>
        </p:txBody>
      </p:sp>
      <p:sp>
        <p:nvSpPr>
          <p:cNvPr id="3" name="内容占位符 2">
            <a:extLst>
              <a:ext uri="{FF2B5EF4-FFF2-40B4-BE49-F238E27FC236}">
                <a16:creationId xmlns:a16="http://schemas.microsoft.com/office/drawing/2014/main" id="{CE8F0538-DF27-4DF0-81A6-396232B7D3A9}"/>
              </a:ext>
            </a:extLst>
          </p:cNvPr>
          <p:cNvSpPr>
            <a:spLocks noGrp="1"/>
          </p:cNvSpPr>
          <p:nvPr>
            <p:ph idx="1"/>
          </p:nvPr>
        </p:nvSpPr>
        <p:spPr/>
        <p:txBody>
          <a:bodyPr/>
          <a:lstStyle/>
          <a:p>
            <a:r>
              <a:rPr lang="en-US" altLang="zh-CN" dirty="0"/>
              <a:t>pop</a:t>
            </a:r>
            <a:r>
              <a:rPr lang="zh-CN" altLang="en-US" dirty="0"/>
              <a:t>的作用</a:t>
            </a:r>
            <a:r>
              <a:rPr lang="en-US" altLang="zh-CN" dirty="0"/>
              <a:t>?</a:t>
            </a:r>
          </a:p>
          <a:p>
            <a:r>
              <a:rPr lang="en-US" altLang="zh-CN" dirty="0"/>
              <a:t>64</a:t>
            </a:r>
            <a:r>
              <a:rPr lang="zh-CN" altLang="en-US" dirty="0"/>
              <a:t>位下如何操作</a:t>
            </a:r>
            <a:r>
              <a:rPr lang="en-US" altLang="zh-CN" dirty="0"/>
              <a:t>?</a:t>
            </a:r>
            <a:endParaRPr lang="zh-CN" altLang="en-US"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BD6BC301-C3D3-464E-BE55-28A689A0CBA7}"/>
              </a:ext>
            </a:extLst>
          </p:cNvPr>
          <p:cNvSpPr>
            <a:spLocks noGrp="1"/>
          </p:cNvSpPr>
          <p:nvPr>
            <p:ph type="sldNum" sz="quarter" idx="10"/>
          </p:nvPr>
        </p:nvSpPr>
        <p:spPr/>
        <p:txBody>
          <a:bodyPr/>
          <a:lstStyle/>
          <a:p>
            <a:pPr>
              <a:defRPr/>
            </a:pPr>
            <a:fld id="{C9D1E93E-F34F-496D-BF1C-D8229D0E4D84}" type="slidenum">
              <a:rPr lang="en-US" smtClean="0"/>
              <a:pPr>
                <a:defRPr/>
              </a:pPr>
              <a:t>84</a:t>
            </a:fld>
            <a:endParaRPr lang="en-US"/>
          </a:p>
        </p:txBody>
      </p:sp>
      <p:pic>
        <p:nvPicPr>
          <p:cNvPr id="2050" name="Picture 2" descr="https://eli.thegreenplace.net/images/2011/08/x64_frame_nonleaf.png">
            <a:extLst>
              <a:ext uri="{FF2B5EF4-FFF2-40B4-BE49-F238E27FC236}">
                <a16:creationId xmlns:a16="http://schemas.microsoft.com/office/drawing/2014/main" id="{74B479F4-1C6D-41A0-A79D-69CF81133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02" y="3276600"/>
            <a:ext cx="3304328" cy="251936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a:extLst>
              <a:ext uri="{FF2B5EF4-FFF2-40B4-BE49-F238E27FC236}">
                <a16:creationId xmlns:a16="http://schemas.microsoft.com/office/drawing/2014/main" id="{8DC3062E-1A59-4144-9574-917D5483201C}"/>
              </a:ext>
            </a:extLst>
          </p:cNvPr>
          <p:cNvSpPr>
            <a:spLocks noChangeArrowheads="1"/>
          </p:cNvSpPr>
          <p:nvPr/>
        </p:nvSpPr>
        <p:spPr bwMode="auto">
          <a:xfrm>
            <a:off x="76200" y="2890289"/>
            <a:ext cx="4806944" cy="18657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a:t>
            </a:r>
            <a:r>
              <a:rPr kumimoji="0" lang="zh-CN" altLang="zh-CN" sz="900" b="0" i="0" u="none" strike="noStrike" cap="none" normalizeH="0" baseline="0" dirty="0">
                <a:ln>
                  <a:noFill/>
                </a:ln>
                <a:solidFill>
                  <a:srgbClr val="00007F"/>
                </a:solidFill>
                <a:effectLst/>
                <a:latin typeface="Consolas" panose="020B0609020204030204" pitchFamily="49" charset="0"/>
              </a:rPr>
              <a:t>myfunc</a:t>
            </a:r>
            <a:r>
              <a:rPr kumimoji="0" lang="zh-CN" altLang="zh-CN" sz="900" b="0" i="0" u="none" strike="noStrike" cap="none" normalizeH="0" baseline="0" dirty="0">
                <a:ln>
                  <a:noFill/>
                </a:ln>
                <a:solidFill>
                  <a:srgbClr val="333333"/>
                </a:solidFill>
                <a:effectLst/>
                <a:latin typeface="Consolas" panose="020B0609020204030204" pitchFamily="49" charset="0"/>
              </a:rPr>
              <a:t>(</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a,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b,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c,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d,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e,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f,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g, </a:t>
            </a:r>
            <a:r>
              <a:rPr kumimoji="0" lang="zh-CN" altLang="zh-CN" sz="900" b="1" i="0" u="none" strike="noStrike" cap="none" normalizeH="0" baseline="0" dirty="0">
                <a:ln>
                  <a:noFill/>
                </a:ln>
                <a:solidFill>
                  <a:srgbClr val="00007F"/>
                </a:solidFill>
                <a:effectLst/>
                <a:latin typeface="Consolas" panose="020B0609020204030204" pitchFamily="49" charset="0"/>
              </a:rPr>
              <a:t>long</a:t>
            </a:r>
            <a:r>
              <a:rPr kumimoji="0" lang="zh-CN" altLang="zh-CN" sz="900" b="0" i="0" u="none" strike="noStrike" cap="none" normalizeH="0" baseline="0" dirty="0">
                <a:ln>
                  <a:noFill/>
                </a:ln>
                <a:solidFill>
                  <a:srgbClr val="333333"/>
                </a:solidFill>
                <a:effectLst/>
                <a:latin typeface="Consolas" panose="020B0609020204030204" pitchFamily="49" charset="0"/>
              </a:rPr>
              <a:t> h)</a:t>
            </a:r>
            <a:r>
              <a:rPr kumimoji="0" lang="zh-CN" altLang="zh-CN" sz="4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7" name="矩形 16">
            <a:extLst>
              <a:ext uri="{FF2B5EF4-FFF2-40B4-BE49-F238E27FC236}">
                <a16:creationId xmlns:a16="http://schemas.microsoft.com/office/drawing/2014/main" id="{3446282C-8E86-41D6-AF66-EE9E1D9EFA93}"/>
              </a:ext>
            </a:extLst>
          </p:cNvPr>
          <p:cNvSpPr/>
          <p:nvPr/>
        </p:nvSpPr>
        <p:spPr>
          <a:xfrm>
            <a:off x="422777" y="6413956"/>
            <a:ext cx="8153400" cy="430887"/>
          </a:xfrm>
          <a:prstGeom prst="rect">
            <a:avLst/>
          </a:prstGeom>
        </p:spPr>
        <p:txBody>
          <a:bodyPr wrap="square">
            <a:spAutoFit/>
          </a:bodyPr>
          <a:lstStyle/>
          <a:p>
            <a:r>
              <a:rPr lang="en-US" altLang="zh-CN" sz="1050" b="0" dirty="0">
                <a:latin typeface="Courier New" panose="02070309020205020404" pitchFamily="49" charset="0"/>
                <a:cs typeface="Courier New" panose="02070309020205020404" pitchFamily="49" charset="0"/>
              </a:rPr>
              <a:t>https://www.ired.team/miscellaneous-reversing-forensics/windows-kernel-internals/linux-x64-calling-convention-stack-frame</a:t>
            </a:r>
            <a:endParaRPr lang="zh-CN" altLang="en-US" sz="1050" b="0" dirty="0">
              <a:latin typeface="Courier New" panose="02070309020205020404" pitchFamily="49" charset="0"/>
              <a:cs typeface="Courier New" panose="02070309020205020404" pitchFamily="49" charset="0"/>
            </a:endParaRPr>
          </a:p>
        </p:txBody>
      </p:sp>
      <p:sp>
        <p:nvSpPr>
          <p:cNvPr id="18" name="文本框 17">
            <a:extLst>
              <a:ext uri="{FF2B5EF4-FFF2-40B4-BE49-F238E27FC236}">
                <a16:creationId xmlns:a16="http://schemas.microsoft.com/office/drawing/2014/main" id="{DCBB4578-5FAF-4E13-B5C2-AFB0D034F22D}"/>
              </a:ext>
            </a:extLst>
          </p:cNvPr>
          <p:cNvSpPr txBox="1"/>
          <p:nvPr/>
        </p:nvSpPr>
        <p:spPr>
          <a:xfrm>
            <a:off x="6328979" y="2895607"/>
            <a:ext cx="1905000" cy="400110"/>
          </a:xfrm>
          <a:prstGeom prst="rect">
            <a:avLst/>
          </a:prstGeom>
          <a:noFill/>
        </p:spPr>
        <p:txBody>
          <a:bodyPr wrap="square" rtlCol="0">
            <a:spAutoFit/>
          </a:bodyPr>
          <a:lstStyle/>
          <a:p>
            <a:r>
              <a:rPr lang="en-US" altLang="zh-CN" b="0" dirty="0">
                <a:latin typeface="Courier New" panose="02070309020205020404" pitchFamily="49" charset="0"/>
                <a:cs typeface="Courier New" panose="02070309020205020404" pitchFamily="49" charset="0"/>
              </a:rPr>
              <a:t>pop </a:t>
            </a:r>
            <a:r>
              <a:rPr lang="en-US" altLang="zh-CN" b="0" dirty="0" err="1">
                <a:latin typeface="Courier New" panose="02070309020205020404" pitchFamily="49" charset="0"/>
                <a:cs typeface="Courier New" panose="02070309020205020404" pitchFamily="49" charset="0"/>
              </a:rPr>
              <a:t>rdi</a:t>
            </a:r>
            <a:endParaRPr lang="zh-CN" altLang="en-US" b="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817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423446"/>
            <a:ext cx="8839200" cy="1143000"/>
          </a:xfrm>
        </p:spPr>
        <p:txBody>
          <a:bodyPr>
            <a:normAutofit/>
          </a:bodyPr>
          <a:lstStyle/>
          <a:p>
            <a:pPr>
              <a:defRPr/>
            </a:pPr>
            <a:r>
              <a:rPr lang="en-US" dirty="0">
                <a:cs typeface="Calibri" pitchFamily="34" charset="0"/>
              </a:rPr>
              <a:t>The Return-oriented programming</a:t>
            </a:r>
          </a:p>
        </p:txBody>
      </p:sp>
      <p:sp>
        <p:nvSpPr>
          <p:cNvPr id="47107" name="TextBox 3"/>
          <p:cNvSpPr txBox="1">
            <a:spLocks noChangeArrowheads="1"/>
          </p:cNvSpPr>
          <p:nvPr/>
        </p:nvSpPr>
        <p:spPr bwMode="auto">
          <a:xfrm>
            <a:off x="2838199" y="1752600"/>
            <a:ext cx="346761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3200" dirty="0">
                <a:latin typeface="Calibri" pitchFamily="34" charset="0"/>
                <a:cs typeface="Calibri" pitchFamily="34" charset="0"/>
              </a:rPr>
              <a:t>足够大的程序代码</a:t>
            </a:r>
            <a:endParaRPr lang="en-US" sz="3200" dirty="0">
              <a:latin typeface="Calibri" pitchFamily="34" charset="0"/>
              <a:cs typeface="Calibri" pitchFamily="34" charset="0"/>
            </a:endParaRPr>
          </a:p>
        </p:txBody>
      </p:sp>
      <p:sp>
        <p:nvSpPr>
          <p:cNvPr id="47108" name="TextBox 4"/>
          <p:cNvSpPr txBox="1">
            <a:spLocks noChangeArrowheads="1"/>
          </p:cNvSpPr>
          <p:nvPr/>
        </p:nvSpPr>
        <p:spPr bwMode="auto">
          <a:xfrm>
            <a:off x="1815453" y="3581400"/>
            <a:ext cx="551946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3200" dirty="0">
                <a:latin typeface="Calibri" pitchFamily="34" charset="0"/>
                <a:cs typeface="Calibri" pitchFamily="34" charset="0"/>
              </a:rPr>
              <a:t>执行任意的攻击计算和行为，</a:t>
            </a:r>
            <a:endParaRPr lang="en-US" altLang="zh-CN" sz="3200" dirty="0">
              <a:latin typeface="Calibri" pitchFamily="34" charset="0"/>
              <a:cs typeface="Calibri" pitchFamily="34" charset="0"/>
            </a:endParaRPr>
          </a:p>
          <a:p>
            <a:pPr algn="ctr"/>
            <a:r>
              <a:rPr lang="zh-CN" altLang="en-US" sz="3200" dirty="0">
                <a:latin typeface="Calibri" pitchFamily="34" charset="0"/>
                <a:cs typeface="Calibri" pitchFamily="34" charset="0"/>
              </a:rPr>
              <a:t>不需要注入代码</a:t>
            </a:r>
            <a:endParaRPr lang="en-US" sz="3200" dirty="0">
              <a:latin typeface="Calibri" pitchFamily="34" charset="0"/>
              <a:cs typeface="Calibri" pitchFamily="34" charset="0"/>
            </a:endParaRPr>
          </a:p>
        </p:txBody>
      </p:sp>
      <p:sp>
        <p:nvSpPr>
          <p:cNvPr id="47109" name="TextBox 5"/>
          <p:cNvSpPr txBox="1">
            <a:spLocks noChangeArrowheads="1"/>
          </p:cNvSpPr>
          <p:nvPr/>
        </p:nvSpPr>
        <p:spPr bwMode="auto">
          <a:xfrm>
            <a:off x="2947197" y="5181600"/>
            <a:ext cx="324960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sz="2000" dirty="0">
                <a:latin typeface="Calibri" pitchFamily="34" charset="0"/>
                <a:cs typeface="Calibri" pitchFamily="34" charset="0"/>
              </a:rPr>
              <a:t>(</a:t>
            </a:r>
            <a:r>
              <a:rPr lang="zh-CN" altLang="en-US" sz="2000" dirty="0">
                <a:latin typeface="Calibri" pitchFamily="34" charset="0"/>
                <a:cs typeface="Calibri" pitchFamily="34" charset="0"/>
              </a:rPr>
              <a:t>防御</a:t>
            </a:r>
            <a:r>
              <a:rPr lang="en-US" sz="2000" dirty="0">
                <a:latin typeface="Calibri" pitchFamily="34" charset="0"/>
                <a:cs typeface="Calibri" pitchFamily="34" charset="0"/>
              </a:rPr>
              <a:t>: control-flow integrity)</a:t>
            </a:r>
          </a:p>
        </p:txBody>
      </p:sp>
      <p:sp>
        <p:nvSpPr>
          <p:cNvPr id="10" name="Down Arrow 9"/>
          <p:cNvSpPr/>
          <p:nvPr/>
        </p:nvSpPr>
        <p:spPr>
          <a:xfrm>
            <a:off x="3352800" y="2451100"/>
            <a:ext cx="484188" cy="9779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latin typeface="Calibri" pitchFamily="34" charset="0"/>
              <a:cs typeface="Calibri" pitchFamily="34" charset="0"/>
            </a:endParaRPr>
          </a:p>
        </p:txBody>
      </p:sp>
      <p:sp>
        <p:nvSpPr>
          <p:cNvPr id="11" name="Down Arrow 10"/>
          <p:cNvSpPr/>
          <p:nvPr/>
        </p:nvSpPr>
        <p:spPr>
          <a:xfrm>
            <a:off x="5307013" y="2451100"/>
            <a:ext cx="484187" cy="9779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a:latin typeface="Calibri" pitchFamily="34" charset="0"/>
              <a:cs typeface="Calibri" pitchFamily="34" charset="0"/>
            </a:endParaRPr>
          </a:p>
        </p:txBody>
      </p:sp>
      <p:sp>
        <p:nvSpPr>
          <p:cNvPr id="47113" name="TextBox 11"/>
          <p:cNvSpPr txBox="1">
            <a:spLocks noChangeArrowheads="1"/>
          </p:cNvSpPr>
          <p:nvPr/>
        </p:nvSpPr>
        <p:spPr bwMode="auto">
          <a:xfrm>
            <a:off x="4876800" y="6104692"/>
            <a:ext cx="3886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dirty="0">
                <a:solidFill>
                  <a:schemeClr val="bg1">
                    <a:lumMod val="65000"/>
                  </a:schemeClr>
                </a:solidFill>
                <a:latin typeface="Calibri" pitchFamily="34" charset="0"/>
                <a:cs typeface="Calibri" pitchFamily="34" charset="0"/>
              </a:rPr>
              <a:t>[</a:t>
            </a:r>
            <a:r>
              <a:rPr lang="en-US" dirty="0" err="1">
                <a:solidFill>
                  <a:schemeClr val="bg1">
                    <a:lumMod val="65000"/>
                  </a:schemeClr>
                </a:solidFill>
                <a:latin typeface="Calibri" pitchFamily="34" charset="0"/>
                <a:cs typeface="Calibri" pitchFamily="34" charset="0"/>
              </a:rPr>
              <a:t>Shacham</a:t>
            </a:r>
            <a:r>
              <a:rPr lang="en-US" dirty="0">
                <a:solidFill>
                  <a:schemeClr val="bg1">
                    <a:lumMod val="65000"/>
                  </a:schemeClr>
                </a:solidFill>
                <a:latin typeface="Calibri" pitchFamily="34" charset="0"/>
                <a:cs typeface="Calibri" pitchFamily="34" charset="0"/>
              </a:rPr>
              <a:t> 2007 for x86]</a:t>
            </a:r>
          </a:p>
        </p:txBody>
      </p:sp>
      <p:sp>
        <p:nvSpPr>
          <p:cNvPr id="3" name="Slide Number Placeholder 2"/>
          <p:cNvSpPr>
            <a:spLocks noGrp="1"/>
          </p:cNvSpPr>
          <p:nvPr>
            <p:ph type="sldNum" sz="quarter" idx="10"/>
          </p:nvPr>
        </p:nvSpPr>
        <p:spPr/>
        <p:txBody>
          <a:bodyPr/>
          <a:lstStyle/>
          <a:p>
            <a:pPr>
              <a:defRPr/>
            </a:pPr>
            <a:fld id="{7F9DC3D9-1E30-49FF-ACF1-20822BC86F05}" type="slidenum">
              <a:rPr lang="en-US" smtClean="0"/>
              <a:pPr>
                <a:defRPr/>
              </a:pPr>
              <a:t>85</a:t>
            </a:fld>
            <a:endParaRPr lang="en-US"/>
          </a:p>
        </p:txBody>
      </p:sp>
    </p:spTree>
    <p:extLst>
      <p:ext uri="{BB962C8B-B14F-4D97-AF65-F5344CB8AC3E}">
        <p14:creationId xmlns:p14="http://schemas.microsoft.com/office/powerpoint/2010/main" val="4071941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423446"/>
            <a:ext cx="8839200" cy="1143000"/>
          </a:xfrm>
        </p:spPr>
        <p:txBody>
          <a:bodyPr>
            <a:normAutofit/>
          </a:bodyPr>
          <a:lstStyle/>
          <a:p>
            <a:pPr>
              <a:defRPr/>
            </a:pPr>
            <a:r>
              <a:rPr lang="en-US" dirty="0">
                <a:cs typeface="Calibri" pitchFamily="34" charset="0"/>
              </a:rPr>
              <a:t>Return-oriented programming</a:t>
            </a:r>
          </a:p>
        </p:txBody>
      </p:sp>
      <p:sp>
        <p:nvSpPr>
          <p:cNvPr id="3" name="Slide Number Placeholder 2"/>
          <p:cNvSpPr>
            <a:spLocks noGrp="1"/>
          </p:cNvSpPr>
          <p:nvPr>
            <p:ph type="sldNum" sz="quarter" idx="10"/>
          </p:nvPr>
        </p:nvSpPr>
        <p:spPr/>
        <p:txBody>
          <a:bodyPr/>
          <a:lstStyle/>
          <a:p>
            <a:pPr>
              <a:defRPr/>
            </a:pPr>
            <a:fld id="{7F9DC3D9-1E30-49FF-ACF1-20822BC86F05}" type="slidenum">
              <a:rPr lang="en-US" smtClean="0"/>
              <a:pPr>
                <a:defRPr/>
              </a:pPr>
              <a:t>86</a:t>
            </a:fld>
            <a:endParaRPr lang="en-US"/>
          </a:p>
        </p:txBody>
      </p:sp>
      <p:sp>
        <p:nvSpPr>
          <p:cNvPr id="12" name="Content Placeholder 2">
            <a:extLst>
              <a:ext uri="{FF2B5EF4-FFF2-40B4-BE49-F238E27FC236}">
                <a16:creationId xmlns:a16="http://schemas.microsoft.com/office/drawing/2014/main" id="{CC88890B-8610-4444-945A-9AD49FD35766}"/>
              </a:ext>
            </a:extLst>
          </p:cNvPr>
          <p:cNvSpPr txBox="1">
            <a:spLocks/>
          </p:cNvSpPr>
          <p:nvPr/>
        </p:nvSpPr>
        <p:spPr>
          <a:xfrm>
            <a:off x="685800" y="1559273"/>
            <a:ext cx="7772400" cy="4495800"/>
          </a:xfrm>
          <a:prstGeom prst="rect">
            <a:avLst/>
          </a:prstGeom>
        </p:spPr>
        <p:txBody>
          <a:bodyPr/>
          <a:lstStyle>
            <a:lvl1pPr marL="342900" indent="-342900" algn="l" rtl="0" eaLnBrk="1" fontAlgn="base" hangingPunct="1">
              <a:spcBef>
                <a:spcPct val="20000"/>
              </a:spcBef>
              <a:spcAft>
                <a:spcPct val="0"/>
              </a:spcAft>
              <a:buSzPct val="110000"/>
              <a:buFont typeface="Wingdings" pitchFamily="2" charset="2"/>
              <a:buChar char="§"/>
              <a:defRPr sz="32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itchFamily="34" charset="0"/>
              </a:defRPr>
            </a:lvl2pPr>
            <a:lvl3pPr marL="1143000" indent="-228600" algn="l" rtl="0" eaLnBrk="1" fontAlgn="base" hangingPunct="1">
              <a:spcBef>
                <a:spcPct val="20000"/>
              </a:spcBef>
              <a:spcAft>
                <a:spcPct val="0"/>
              </a:spcAft>
              <a:buChar char="•"/>
              <a:defRPr sz="24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800" b="0" kern="0" dirty="0"/>
              <a:t>提出</a:t>
            </a:r>
            <a:r>
              <a:rPr lang="en-US" altLang="zh-CN" sz="2800" b="0" kern="0" dirty="0"/>
              <a:t>:</a:t>
            </a:r>
          </a:p>
          <a:p>
            <a:pPr lvl="1"/>
            <a:r>
              <a:rPr lang="en-US" altLang="zh-CN" sz="2000" b="0" kern="0" dirty="0"/>
              <a:t>The Geometry of Innocent Flesh on the Bone: Return-into-</a:t>
            </a:r>
            <a:r>
              <a:rPr lang="en-US" altLang="zh-CN" sz="2000" b="0" kern="0" dirty="0" err="1"/>
              <a:t>libc</a:t>
            </a:r>
            <a:r>
              <a:rPr lang="en-US" altLang="zh-CN" sz="2000" b="0" kern="0" dirty="0"/>
              <a:t> without Function Calls (on the x86), CCS’07</a:t>
            </a:r>
          </a:p>
          <a:p>
            <a:r>
              <a:rPr lang="zh-CN" altLang="en-US" sz="2800" b="0" kern="0" dirty="0"/>
              <a:t>思想：</a:t>
            </a:r>
            <a:endParaRPr lang="en-US" altLang="zh-CN" sz="2800" b="0" kern="0" dirty="0"/>
          </a:p>
          <a:p>
            <a:pPr lvl="1"/>
            <a:r>
              <a:rPr lang="zh-CN" altLang="en-US" sz="2000" b="0" kern="0" dirty="0"/>
              <a:t>不直接使用</a:t>
            </a:r>
            <a:r>
              <a:rPr lang="en-US" altLang="zh-CN" sz="2000" b="0" kern="0" dirty="0" err="1"/>
              <a:t>libc</a:t>
            </a:r>
            <a:r>
              <a:rPr lang="zh-CN" altLang="en-US" sz="2000" b="0" kern="0" dirty="0"/>
              <a:t>中的函数，而是利用多个指令</a:t>
            </a:r>
            <a:r>
              <a:rPr lang="en-US" altLang="zh-CN" sz="2000" i="1" kern="0" dirty="0">
                <a:solidFill>
                  <a:srgbClr val="FF0000"/>
                </a:solidFill>
              </a:rPr>
              <a:t>gadgets</a:t>
            </a:r>
            <a:r>
              <a:rPr lang="zh-CN" altLang="en-US" sz="2000" b="0" kern="0" dirty="0"/>
              <a:t>来实现</a:t>
            </a:r>
            <a:r>
              <a:rPr lang="en-US" altLang="zh-CN" sz="2000" b="0" kern="0" dirty="0"/>
              <a:t>shellcode</a:t>
            </a:r>
          </a:p>
          <a:p>
            <a:r>
              <a:rPr lang="zh-CN" altLang="en-US" sz="2800" b="0" kern="0" dirty="0"/>
              <a:t>挑战</a:t>
            </a:r>
            <a:endParaRPr lang="en-US" altLang="zh-CN" sz="2800" b="0" kern="0" dirty="0"/>
          </a:p>
          <a:p>
            <a:pPr lvl="1"/>
            <a:r>
              <a:rPr lang="zh-CN" altLang="en-US" sz="2000" b="0" kern="0" dirty="0"/>
              <a:t>找到指令片段</a:t>
            </a:r>
            <a:endParaRPr lang="en-US" altLang="zh-CN" sz="2000" b="0" kern="0" dirty="0"/>
          </a:p>
          <a:p>
            <a:pPr lvl="1"/>
            <a:r>
              <a:rPr lang="zh-CN" altLang="en-US" sz="2000" b="0" kern="0" dirty="0"/>
              <a:t>将指令片段串联在一起</a:t>
            </a:r>
            <a:endParaRPr lang="en-US" altLang="zh-CN" sz="2000" b="0" kern="0" dirty="0"/>
          </a:p>
        </p:txBody>
      </p:sp>
    </p:spTree>
    <p:extLst>
      <p:ext uri="{BB962C8B-B14F-4D97-AF65-F5344CB8AC3E}">
        <p14:creationId xmlns:p14="http://schemas.microsoft.com/office/powerpoint/2010/main" val="3433841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18050" y="2301875"/>
            <a:ext cx="1828800" cy="3200400"/>
          </a:xfrm>
          <a:prstGeom prst="rect">
            <a:avLst/>
          </a:prstGeom>
          <a:noFill/>
          <a:ln w="38100" cap="flat" cmpd="sng" algn="ctr">
            <a:solidFill>
              <a:schemeClr val="tx2"/>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p>
        </p:txBody>
      </p:sp>
      <p:cxnSp>
        <p:nvCxnSpPr>
          <p:cNvPr id="15" name="Straight Connector 14"/>
          <p:cNvCxnSpPr/>
          <p:nvPr/>
        </p:nvCxnSpPr>
        <p:spPr>
          <a:xfrm rot="16200000" flipV="1">
            <a:off x="6323013" y="5684837"/>
            <a:ext cx="457200" cy="3175"/>
          </a:xfrm>
          <a:prstGeom prst="line">
            <a:avLst/>
          </a:prstGeom>
          <a:ln w="28575" cap="flat" cmpd="sng" algn="ctr">
            <a:solidFill>
              <a:schemeClr val="tx2"/>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4491038" y="5684837"/>
            <a:ext cx="457200" cy="3175"/>
          </a:xfrm>
          <a:prstGeom prst="line">
            <a:avLst/>
          </a:prstGeom>
          <a:ln w="28575" cap="flat" cmpd="sng" algn="ctr">
            <a:solidFill>
              <a:schemeClr val="tx2"/>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718050" y="3673475"/>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14875" y="3216275"/>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718050" y="2759075"/>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714875" y="4127500"/>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727575" y="4584700"/>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727575" y="5041900"/>
            <a:ext cx="1825625" cy="1588"/>
          </a:xfrm>
          <a:prstGeom prst="line">
            <a:avLst/>
          </a:prstGeom>
          <a:ln w="38100" cap="flat" cmpd="sng" algn="ctr">
            <a:solidFill>
              <a:schemeClr val="tx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727575" y="2301875"/>
            <a:ext cx="1828800" cy="3429000"/>
          </a:xfrm>
          <a:prstGeom prst="rect">
            <a:avLst/>
          </a:prstGeom>
          <a:solidFill>
            <a:srgbClr val="D4B5AA">
              <a:alpha val="34000"/>
            </a:srgbClr>
          </a:solidFill>
          <a:ln w="38100" cap="flat" cmpd="sng" algn="ctr">
            <a:no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cxnSp>
        <p:nvCxnSpPr>
          <p:cNvPr id="11" name="Straight Connector 10"/>
          <p:cNvCxnSpPr/>
          <p:nvPr/>
        </p:nvCxnSpPr>
        <p:spPr>
          <a:xfrm rot="16200000" flipV="1">
            <a:off x="6319838" y="2071687"/>
            <a:ext cx="457200" cy="3175"/>
          </a:xfrm>
          <a:prstGeom prst="line">
            <a:avLst/>
          </a:prstGeom>
          <a:ln w="28575" cap="flat" cmpd="sng" algn="ctr">
            <a:solidFill>
              <a:schemeClr val="tx2"/>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V="1">
            <a:off x="4487863" y="2071687"/>
            <a:ext cx="457200" cy="3175"/>
          </a:xfrm>
          <a:prstGeom prst="line">
            <a:avLst/>
          </a:prstGeom>
          <a:ln w="28575" cap="flat" cmpd="sng" algn="ctr">
            <a:solidFill>
              <a:schemeClr val="tx2"/>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142" name="TextBox 44"/>
          <p:cNvSpPr txBox="1">
            <a:spLocks noChangeArrowheads="1"/>
          </p:cNvSpPr>
          <p:nvPr/>
        </p:nvSpPr>
        <p:spPr bwMode="auto">
          <a:xfrm>
            <a:off x="7461250" y="3703638"/>
            <a:ext cx="12779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insns … ret</a:t>
            </a:r>
          </a:p>
        </p:txBody>
      </p:sp>
      <p:sp>
        <p:nvSpPr>
          <p:cNvPr id="2" name="Title 1"/>
          <p:cNvSpPr>
            <a:spLocks noGrp="1"/>
          </p:cNvSpPr>
          <p:nvPr>
            <p:ph type="title"/>
          </p:nvPr>
        </p:nvSpPr>
        <p:spPr/>
        <p:txBody>
          <a:bodyPr>
            <a:normAutofit/>
          </a:bodyPr>
          <a:lstStyle/>
          <a:p>
            <a:pPr>
              <a:defRPr/>
            </a:pPr>
            <a:r>
              <a:rPr lang="en-US" altLang="zh-CN" dirty="0"/>
              <a:t>ROP</a:t>
            </a:r>
            <a:r>
              <a:rPr lang="zh-CN" altLang="en-US" dirty="0"/>
              <a:t>方法</a:t>
            </a:r>
            <a:endParaRPr lang="en-US" dirty="0"/>
          </a:p>
        </p:txBody>
      </p:sp>
      <p:sp>
        <p:nvSpPr>
          <p:cNvPr id="48145" name="Content Placeholder 74"/>
          <p:cNvSpPr>
            <a:spLocks noGrp="1"/>
          </p:cNvSpPr>
          <p:nvPr>
            <p:ph idx="1"/>
          </p:nvPr>
        </p:nvSpPr>
        <p:spPr>
          <a:xfrm>
            <a:off x="304800" y="1524000"/>
            <a:ext cx="4410075" cy="4632325"/>
          </a:xfrm>
        </p:spPr>
        <p:txBody>
          <a:bodyPr/>
          <a:lstStyle/>
          <a:p>
            <a:pPr>
              <a:lnSpc>
                <a:spcPct val="120000"/>
              </a:lnSpc>
            </a:pPr>
            <a:r>
              <a:rPr lang="zh-CN" altLang="en-US" sz="2200" b="0" dirty="0"/>
              <a:t>把</a:t>
            </a:r>
            <a:r>
              <a:rPr lang="en-US" altLang="zh-CN" sz="2200" b="0" dirty="0" err="1"/>
              <a:t>libc</a:t>
            </a:r>
            <a:r>
              <a:rPr lang="zh-CN" altLang="en-US" sz="2200" b="0" dirty="0"/>
              <a:t>看作以“</a:t>
            </a:r>
            <a:r>
              <a:rPr lang="en-US" altLang="zh-CN" sz="2200" b="0" dirty="0"/>
              <a:t>ret</a:t>
            </a:r>
            <a:r>
              <a:rPr lang="zh-CN" altLang="en-US" sz="2200" b="0" dirty="0"/>
              <a:t>”指令结尾的指令序列的库</a:t>
            </a:r>
            <a:endParaRPr lang="en-US" sz="2200" b="0" dirty="0"/>
          </a:p>
          <a:p>
            <a:pPr>
              <a:lnSpc>
                <a:spcPct val="120000"/>
              </a:lnSpc>
            </a:pPr>
            <a:r>
              <a:rPr lang="zh-CN" altLang="en-US" sz="2200" b="0" dirty="0"/>
              <a:t>使用指向这些序列的指针（和数据）填充栈</a:t>
            </a:r>
            <a:endParaRPr lang="en-US" sz="2200" b="0" dirty="0"/>
          </a:p>
          <a:p>
            <a:pPr>
              <a:lnSpc>
                <a:spcPct val="120000"/>
              </a:lnSpc>
            </a:pPr>
            <a:r>
              <a:rPr lang="zh-CN" altLang="en-US" sz="2200" b="0" dirty="0"/>
              <a:t>执行这些序列，产生需要的代码行为（图灵完备性）</a:t>
            </a:r>
            <a:endParaRPr lang="en-US" altLang="zh-CN" sz="2200" b="0" dirty="0"/>
          </a:p>
          <a:p>
            <a:pPr>
              <a:lnSpc>
                <a:spcPct val="120000"/>
              </a:lnSpc>
            </a:pPr>
            <a:r>
              <a:rPr lang="zh-CN" altLang="en-US" sz="2200" b="0" dirty="0"/>
              <a:t>与</a:t>
            </a:r>
            <a:r>
              <a:rPr lang="en-US" altLang="zh-CN" sz="2200" b="0" dirty="0"/>
              <a:t>return</a:t>
            </a:r>
            <a:r>
              <a:rPr lang="zh-CN" altLang="en-US" sz="2200" b="0" dirty="0"/>
              <a:t> </a:t>
            </a:r>
            <a:r>
              <a:rPr lang="en-US" altLang="zh-CN" sz="2200" b="0" dirty="0"/>
              <a:t>to</a:t>
            </a:r>
            <a:r>
              <a:rPr lang="zh-CN" altLang="en-US" sz="2200" b="0" dirty="0"/>
              <a:t> </a:t>
            </a:r>
            <a:r>
              <a:rPr lang="en-US" altLang="zh-CN" sz="2200" b="0" dirty="0" err="1"/>
              <a:t>libc</a:t>
            </a:r>
            <a:r>
              <a:rPr lang="zh-CN" altLang="en-US" sz="2200" b="0" dirty="0"/>
              <a:t>比较</a:t>
            </a:r>
            <a:r>
              <a:rPr lang="en-US" altLang="zh-CN" sz="2200" b="0" dirty="0"/>
              <a:t>?</a:t>
            </a:r>
            <a:endParaRPr lang="en-US" sz="2200" b="0" dirty="0"/>
          </a:p>
        </p:txBody>
      </p:sp>
      <p:sp>
        <p:nvSpPr>
          <p:cNvPr id="48146" name="TextBox 21"/>
          <p:cNvSpPr txBox="1">
            <a:spLocks noChangeArrowheads="1"/>
          </p:cNvSpPr>
          <p:nvPr/>
        </p:nvSpPr>
        <p:spPr bwMode="auto">
          <a:xfrm>
            <a:off x="4721225" y="5056188"/>
            <a:ext cx="1819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(saved IP)</a:t>
            </a:r>
          </a:p>
        </p:txBody>
      </p:sp>
      <p:sp>
        <p:nvSpPr>
          <p:cNvPr id="48147" name="TextBox 41"/>
          <p:cNvSpPr txBox="1">
            <a:spLocks noChangeArrowheads="1"/>
          </p:cNvSpPr>
          <p:nvPr/>
        </p:nvSpPr>
        <p:spPr bwMode="auto">
          <a:xfrm>
            <a:off x="4724400" y="1447800"/>
            <a:ext cx="1828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i="1"/>
              <a:t>the stack:</a:t>
            </a:r>
          </a:p>
        </p:txBody>
      </p:sp>
      <p:sp>
        <p:nvSpPr>
          <p:cNvPr id="28" name="Rectangle 27"/>
          <p:cNvSpPr/>
          <p:nvPr/>
        </p:nvSpPr>
        <p:spPr>
          <a:xfrm>
            <a:off x="7162800" y="2530475"/>
            <a:ext cx="1828800" cy="2743200"/>
          </a:xfrm>
          <a:prstGeom prst="rect">
            <a:avLst/>
          </a:prstGeom>
          <a:noFill/>
          <a:ln w="38100" cap="flat" cmpd="sng" algn="ctr">
            <a:solidFill>
              <a:schemeClr val="tx2"/>
            </a:solidFill>
            <a:prstDash val="solid"/>
            <a:round/>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a:p>
        </p:txBody>
      </p:sp>
      <p:sp>
        <p:nvSpPr>
          <p:cNvPr id="48149" name="TextBox 30"/>
          <p:cNvSpPr txBox="1">
            <a:spLocks noChangeArrowheads="1"/>
          </p:cNvSpPr>
          <p:nvPr/>
        </p:nvSpPr>
        <p:spPr bwMode="auto">
          <a:xfrm>
            <a:off x="7162800" y="1931988"/>
            <a:ext cx="18288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i="1"/>
              <a:t>libc.so:</a:t>
            </a:r>
          </a:p>
        </p:txBody>
      </p:sp>
      <p:sp>
        <p:nvSpPr>
          <p:cNvPr id="48150" name="TextBox 53"/>
          <p:cNvSpPr txBox="1">
            <a:spLocks noChangeArrowheads="1"/>
          </p:cNvSpPr>
          <p:nvPr/>
        </p:nvSpPr>
        <p:spPr bwMode="auto">
          <a:xfrm>
            <a:off x="7461250" y="4251325"/>
            <a:ext cx="12779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insns … ret</a:t>
            </a:r>
          </a:p>
        </p:txBody>
      </p:sp>
      <p:sp>
        <p:nvSpPr>
          <p:cNvPr id="48151" name="TextBox 54"/>
          <p:cNvSpPr txBox="1">
            <a:spLocks noChangeArrowheads="1"/>
          </p:cNvSpPr>
          <p:nvPr/>
        </p:nvSpPr>
        <p:spPr bwMode="auto">
          <a:xfrm>
            <a:off x="7461250" y="3154363"/>
            <a:ext cx="12779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insns … ret</a:t>
            </a:r>
          </a:p>
        </p:txBody>
      </p:sp>
      <p:sp>
        <p:nvSpPr>
          <p:cNvPr id="48152" name="TextBox 55"/>
          <p:cNvSpPr txBox="1">
            <a:spLocks noChangeArrowheads="1"/>
          </p:cNvSpPr>
          <p:nvPr/>
        </p:nvSpPr>
        <p:spPr bwMode="auto">
          <a:xfrm>
            <a:off x="7461250" y="4800600"/>
            <a:ext cx="12779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insns … ret</a:t>
            </a:r>
          </a:p>
        </p:txBody>
      </p:sp>
      <p:sp>
        <p:nvSpPr>
          <p:cNvPr id="48153" name="TextBox 56"/>
          <p:cNvSpPr txBox="1">
            <a:spLocks noChangeArrowheads="1"/>
          </p:cNvSpPr>
          <p:nvPr/>
        </p:nvSpPr>
        <p:spPr bwMode="auto">
          <a:xfrm>
            <a:off x="7461250" y="2606675"/>
            <a:ext cx="12779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insns … ret</a:t>
            </a:r>
          </a:p>
        </p:txBody>
      </p:sp>
      <p:cxnSp>
        <p:nvCxnSpPr>
          <p:cNvPr id="59" name="Straight Arrow Connector 58"/>
          <p:cNvCxnSpPr>
            <a:endCxn id="48152" idx="1"/>
          </p:cNvCxnSpPr>
          <p:nvPr/>
        </p:nvCxnSpPr>
        <p:spPr>
          <a:xfrm flipV="1">
            <a:off x="6403975" y="4984750"/>
            <a:ext cx="1057275" cy="288925"/>
          </a:xfrm>
          <a:prstGeom prst="straightConnector1">
            <a:avLst/>
          </a:prstGeom>
          <a:ln w="381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403975" y="4513263"/>
            <a:ext cx="1057275" cy="287337"/>
          </a:xfrm>
          <a:prstGeom prst="straightConnector1">
            <a:avLst/>
          </a:prstGeom>
          <a:ln w="381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48142" idx="1"/>
          </p:cNvCxnSpPr>
          <p:nvPr/>
        </p:nvCxnSpPr>
        <p:spPr>
          <a:xfrm flipV="1">
            <a:off x="6403975" y="3887788"/>
            <a:ext cx="1057275" cy="73025"/>
          </a:xfrm>
          <a:prstGeom prst="straightConnector1">
            <a:avLst/>
          </a:prstGeom>
          <a:ln w="381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8157" name="TextBox 63"/>
          <p:cNvSpPr txBox="1">
            <a:spLocks noChangeArrowheads="1"/>
          </p:cNvSpPr>
          <p:nvPr/>
        </p:nvSpPr>
        <p:spPr bwMode="auto">
          <a:xfrm>
            <a:off x="4737100" y="4143375"/>
            <a:ext cx="18192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i="1">
                <a:solidFill>
                  <a:srgbClr val="FF0000"/>
                </a:solidFill>
              </a:rPr>
              <a:t>data</a:t>
            </a:r>
          </a:p>
        </p:txBody>
      </p:sp>
      <p:cxnSp>
        <p:nvCxnSpPr>
          <p:cNvPr id="65" name="Straight Arrow Connector 64"/>
          <p:cNvCxnSpPr/>
          <p:nvPr/>
        </p:nvCxnSpPr>
        <p:spPr>
          <a:xfrm flipV="1">
            <a:off x="6403975" y="3368675"/>
            <a:ext cx="1057275" cy="117475"/>
          </a:xfrm>
          <a:prstGeom prst="straightConnector1">
            <a:avLst/>
          </a:prstGeom>
          <a:ln w="381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8159" name="TextBox 68"/>
          <p:cNvSpPr txBox="1">
            <a:spLocks noChangeArrowheads="1"/>
          </p:cNvSpPr>
          <p:nvPr/>
        </p:nvSpPr>
        <p:spPr bwMode="auto">
          <a:xfrm>
            <a:off x="4737100" y="2759075"/>
            <a:ext cx="18192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i="1">
                <a:solidFill>
                  <a:srgbClr val="FF0000"/>
                </a:solidFill>
              </a:rPr>
              <a:t>data</a:t>
            </a:r>
          </a:p>
        </p:txBody>
      </p:sp>
      <p:cxnSp>
        <p:nvCxnSpPr>
          <p:cNvPr id="70" name="Straight Arrow Connector 69"/>
          <p:cNvCxnSpPr>
            <a:endCxn id="48153" idx="1"/>
          </p:cNvCxnSpPr>
          <p:nvPr/>
        </p:nvCxnSpPr>
        <p:spPr>
          <a:xfrm>
            <a:off x="6403975" y="2530475"/>
            <a:ext cx="1057275" cy="260350"/>
          </a:xfrm>
          <a:prstGeom prst="straightConnector1">
            <a:avLst/>
          </a:prstGeom>
          <a:ln w="3810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0"/>
          </p:nvPr>
        </p:nvSpPr>
        <p:spPr/>
        <p:txBody>
          <a:bodyPr/>
          <a:lstStyle/>
          <a:p>
            <a:pPr>
              <a:defRPr/>
            </a:pPr>
            <a:fld id="{C9D1E93E-F34F-496D-BF1C-D8229D0E4D84}" type="slidenum">
              <a:rPr lang="en-US" smtClean="0"/>
              <a:pPr>
                <a:defRPr/>
              </a:pPr>
              <a:t>87</a:t>
            </a:fld>
            <a:endParaRPr lang="en-US"/>
          </a:p>
        </p:txBody>
      </p:sp>
    </p:spTree>
    <p:extLst>
      <p:ext uri="{BB962C8B-B14F-4D97-AF65-F5344CB8AC3E}">
        <p14:creationId xmlns:p14="http://schemas.microsoft.com/office/powerpoint/2010/main" val="4148151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zh-CN" dirty="0"/>
              <a:t>ROP</a:t>
            </a:r>
            <a:r>
              <a:rPr lang="zh-CN" altLang="en-US" dirty="0"/>
              <a:t>方法</a:t>
            </a:r>
            <a:endParaRPr lang="en-US" dirty="0"/>
          </a:p>
        </p:txBody>
      </p:sp>
      <p:sp>
        <p:nvSpPr>
          <p:cNvPr id="48145" name="Content Placeholder 74"/>
          <p:cNvSpPr>
            <a:spLocks noGrp="1"/>
          </p:cNvSpPr>
          <p:nvPr>
            <p:ph idx="1"/>
          </p:nvPr>
        </p:nvSpPr>
        <p:spPr>
          <a:xfrm>
            <a:off x="668866" y="1295400"/>
            <a:ext cx="7789333" cy="4632325"/>
          </a:xfrm>
        </p:spPr>
        <p:txBody>
          <a:bodyPr/>
          <a:lstStyle/>
          <a:p>
            <a:pPr>
              <a:lnSpc>
                <a:spcPct val="120000"/>
              </a:lnSpc>
            </a:pPr>
            <a:r>
              <a:rPr lang="en-US" altLang="zh-CN" b="0" dirty="0"/>
              <a:t>Gadgets</a:t>
            </a:r>
            <a:r>
              <a:rPr lang="zh-CN" altLang="en-US" b="0" dirty="0"/>
              <a:t>是以</a:t>
            </a:r>
            <a:r>
              <a:rPr lang="en-US" altLang="zh-CN" b="0" dirty="0"/>
              <a:t>ret</a:t>
            </a:r>
            <a:r>
              <a:rPr lang="zh-CN" altLang="en-US" b="0" dirty="0"/>
              <a:t>指令结束的指令序列</a:t>
            </a:r>
            <a:endParaRPr lang="en-US" altLang="zh-CN" b="0" dirty="0"/>
          </a:p>
          <a:p>
            <a:pPr>
              <a:lnSpc>
                <a:spcPct val="120000"/>
              </a:lnSpc>
            </a:pPr>
            <a:r>
              <a:rPr lang="en-US" altLang="zh-CN" b="0" dirty="0"/>
              <a:t>Stack</a:t>
            </a:r>
            <a:r>
              <a:rPr lang="zh-CN" altLang="en-US" b="0" dirty="0"/>
              <a:t>的作用</a:t>
            </a:r>
            <a:endParaRPr lang="en-US" altLang="zh-CN" b="0" dirty="0"/>
          </a:p>
          <a:p>
            <a:pPr lvl="1">
              <a:lnSpc>
                <a:spcPct val="120000"/>
              </a:lnSpc>
            </a:pPr>
            <a:r>
              <a:rPr lang="en-US" altLang="zh-CN" dirty="0"/>
              <a:t>%</a:t>
            </a:r>
            <a:r>
              <a:rPr lang="en-US" altLang="zh-CN" dirty="0" err="1"/>
              <a:t>esp</a:t>
            </a:r>
            <a:r>
              <a:rPr lang="en-US" altLang="zh-CN" dirty="0"/>
              <a:t> = program counter</a:t>
            </a:r>
            <a:r>
              <a:rPr lang="zh-CN" altLang="en-US" dirty="0"/>
              <a:t>，</a:t>
            </a:r>
            <a:r>
              <a:rPr lang="en-US" altLang="zh-CN" dirty="0" err="1"/>
              <a:t>eip</a:t>
            </a:r>
            <a:endParaRPr lang="en-US" altLang="zh-CN" dirty="0"/>
          </a:p>
          <a:p>
            <a:pPr lvl="1">
              <a:lnSpc>
                <a:spcPct val="120000"/>
              </a:lnSpc>
            </a:pPr>
            <a:r>
              <a:rPr lang="en-US" altLang="zh-CN" b="0" dirty="0"/>
              <a:t>Gadgets</a:t>
            </a:r>
            <a:r>
              <a:rPr lang="zh-CN" altLang="en-US" dirty="0"/>
              <a:t>通过</a:t>
            </a:r>
            <a:r>
              <a:rPr lang="en-US" altLang="zh-CN" dirty="0"/>
              <a:t>ret</a:t>
            </a:r>
            <a:r>
              <a:rPr lang="zh-CN" altLang="en-US" dirty="0"/>
              <a:t>指令被调用</a:t>
            </a:r>
            <a:endParaRPr lang="en-US" altLang="zh-CN" dirty="0"/>
          </a:p>
          <a:p>
            <a:pPr lvl="1">
              <a:lnSpc>
                <a:spcPct val="120000"/>
              </a:lnSpc>
            </a:pPr>
            <a:r>
              <a:rPr lang="en-US" altLang="zh-CN" dirty="0"/>
              <a:t>Gadgets</a:t>
            </a:r>
            <a:r>
              <a:rPr lang="zh-CN" altLang="en-US" dirty="0"/>
              <a:t>通过</a:t>
            </a:r>
            <a:r>
              <a:rPr lang="en-US" altLang="zh-CN" dirty="0"/>
              <a:t>pop</a:t>
            </a:r>
            <a:r>
              <a:rPr lang="zh-CN" altLang="en-US" dirty="0"/>
              <a:t>等指令获得</a:t>
            </a:r>
            <a:r>
              <a:rPr lang="en-US" altLang="zh-CN" dirty="0"/>
              <a:t>arguments</a:t>
            </a:r>
            <a:endParaRPr lang="en-US" altLang="zh-CN" b="0" dirty="0"/>
          </a:p>
        </p:txBody>
      </p:sp>
      <p:sp>
        <p:nvSpPr>
          <p:cNvPr id="3" name="Slide Number Placeholder 2"/>
          <p:cNvSpPr>
            <a:spLocks noGrp="1"/>
          </p:cNvSpPr>
          <p:nvPr>
            <p:ph type="sldNum" sz="quarter" idx="10"/>
          </p:nvPr>
        </p:nvSpPr>
        <p:spPr/>
        <p:txBody>
          <a:bodyPr/>
          <a:lstStyle/>
          <a:p>
            <a:pPr>
              <a:defRPr/>
            </a:pPr>
            <a:fld id="{C9D1E93E-F34F-496D-BF1C-D8229D0E4D84}" type="slidenum">
              <a:rPr lang="en-US" smtClean="0"/>
              <a:pPr>
                <a:defRPr/>
              </a:pPr>
              <a:t>88</a:t>
            </a:fld>
            <a:endParaRPr lang="en-US"/>
          </a:p>
        </p:txBody>
      </p:sp>
      <p:pic>
        <p:nvPicPr>
          <p:cNvPr id="5" name="图片 4">
            <a:extLst>
              <a:ext uri="{FF2B5EF4-FFF2-40B4-BE49-F238E27FC236}">
                <a16:creationId xmlns:a16="http://schemas.microsoft.com/office/drawing/2014/main" id="{8826E81A-0B9B-49F0-B128-8D070E7FD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4467229"/>
            <a:ext cx="3886200" cy="1964144"/>
          </a:xfrm>
          <a:prstGeom prst="rect">
            <a:avLst/>
          </a:prstGeom>
        </p:spPr>
      </p:pic>
      <p:pic>
        <p:nvPicPr>
          <p:cNvPr id="7" name="图片 6">
            <a:extLst>
              <a:ext uri="{FF2B5EF4-FFF2-40B4-BE49-F238E27FC236}">
                <a16:creationId xmlns:a16="http://schemas.microsoft.com/office/drawing/2014/main" id="{1E39E0E8-CBA4-49C0-BD1E-BAA315F591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064" y="4289532"/>
            <a:ext cx="3864935" cy="2141841"/>
          </a:xfrm>
          <a:prstGeom prst="rect">
            <a:avLst/>
          </a:prstGeom>
        </p:spPr>
      </p:pic>
    </p:spTree>
    <p:extLst>
      <p:ext uri="{BB962C8B-B14F-4D97-AF65-F5344CB8AC3E}">
        <p14:creationId xmlns:p14="http://schemas.microsoft.com/office/powerpoint/2010/main" val="806907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1C96FB-ABFF-4AF0-B0AA-85BDC3A6A672}"/>
              </a:ext>
            </a:extLst>
          </p:cNvPr>
          <p:cNvSpPr>
            <a:spLocks noGrp="1"/>
          </p:cNvSpPr>
          <p:nvPr>
            <p:ph type="sldNum" sz="quarter" idx="10"/>
          </p:nvPr>
        </p:nvSpPr>
        <p:spPr/>
        <p:txBody>
          <a:bodyPr/>
          <a:lstStyle/>
          <a:p>
            <a:pPr>
              <a:defRPr/>
            </a:pPr>
            <a:fld id="{C9D1E93E-F34F-496D-BF1C-D8229D0E4D84}" type="slidenum">
              <a:rPr lang="en-US" smtClean="0"/>
              <a:pPr>
                <a:defRPr/>
              </a:pPr>
              <a:t>89</a:t>
            </a:fld>
            <a:endParaRPr lang="en-US"/>
          </a:p>
        </p:txBody>
      </p:sp>
      <p:sp>
        <p:nvSpPr>
          <p:cNvPr id="5" name="矩形 4">
            <a:extLst>
              <a:ext uri="{FF2B5EF4-FFF2-40B4-BE49-F238E27FC236}">
                <a16:creationId xmlns:a16="http://schemas.microsoft.com/office/drawing/2014/main" id="{108A547E-4B5B-4753-BF4E-98E4D83C2C13}"/>
              </a:ext>
            </a:extLst>
          </p:cNvPr>
          <p:cNvSpPr>
            <a:spLocks noChangeArrowheads="1"/>
          </p:cNvSpPr>
          <p:nvPr/>
        </p:nvSpPr>
        <p:spPr bwMode="auto">
          <a:xfrm>
            <a:off x="5057775" y="3644900"/>
            <a:ext cx="1836738" cy="2417763"/>
          </a:xfrm>
          <a:prstGeom prst="rect">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6" name="矩形 3">
            <a:extLst>
              <a:ext uri="{FF2B5EF4-FFF2-40B4-BE49-F238E27FC236}">
                <a16:creationId xmlns:a16="http://schemas.microsoft.com/office/drawing/2014/main" id="{E2AC37E2-6785-4BAB-B194-188D8B98749F}"/>
              </a:ext>
            </a:extLst>
          </p:cNvPr>
          <p:cNvSpPr>
            <a:spLocks noChangeArrowheads="1"/>
          </p:cNvSpPr>
          <p:nvPr/>
        </p:nvSpPr>
        <p:spPr bwMode="auto">
          <a:xfrm>
            <a:off x="5057775" y="1808163"/>
            <a:ext cx="1836738" cy="720725"/>
          </a:xfrm>
          <a:prstGeom prst="rect">
            <a:avLst/>
          </a:prstGeom>
          <a:solidFill>
            <a:srgbClr val="66FF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7" name="標題 1">
            <a:extLst>
              <a:ext uri="{FF2B5EF4-FFF2-40B4-BE49-F238E27FC236}">
                <a16:creationId xmlns:a16="http://schemas.microsoft.com/office/drawing/2014/main" id="{EA820DA2-0E0F-4D50-BBD1-6FBAC7340C6F}"/>
              </a:ext>
            </a:extLst>
          </p:cNvPr>
          <p:cNvSpPr>
            <a:spLocks noGrp="1"/>
          </p:cNvSpPr>
          <p:nvPr>
            <p:ph type="title"/>
          </p:nvPr>
        </p:nvSpPr>
        <p:spPr>
          <a:xfrm>
            <a:off x="457200" y="457200"/>
            <a:ext cx="8229600" cy="1371600"/>
          </a:xfrm>
        </p:spPr>
        <p:txBody>
          <a:bodyPr/>
          <a:lstStyle/>
          <a:p>
            <a:pPr algn="l"/>
            <a:r>
              <a:rPr lang="en-US" altLang="zh-TW" b="1" dirty="0">
                <a:solidFill>
                  <a:srgbClr val="077B1D"/>
                </a:solidFill>
                <a:latin typeface="Courier New" panose="02070309020205020404" pitchFamily="49" charset="0"/>
                <a:cs typeface="Courier New" panose="02070309020205020404" pitchFamily="49" charset="0"/>
              </a:rPr>
              <a:t>ret</a:t>
            </a:r>
            <a:r>
              <a:rPr lang="en-US" altLang="zh-TW" dirty="0"/>
              <a:t> </a:t>
            </a:r>
            <a:r>
              <a:rPr lang="zh-CN" altLang="en-US" dirty="0"/>
              <a:t>指令</a:t>
            </a:r>
            <a:endParaRPr lang="zh-TW" altLang="en-US" dirty="0"/>
          </a:p>
        </p:txBody>
      </p:sp>
      <p:sp>
        <p:nvSpPr>
          <p:cNvPr id="8" name="內容版面配置區 2">
            <a:extLst>
              <a:ext uri="{FF2B5EF4-FFF2-40B4-BE49-F238E27FC236}">
                <a16:creationId xmlns:a16="http://schemas.microsoft.com/office/drawing/2014/main" id="{7E98B09E-CDD3-4602-8583-38064AD1CC58}"/>
              </a:ext>
            </a:extLst>
          </p:cNvPr>
          <p:cNvSpPr>
            <a:spLocks noGrp="1"/>
          </p:cNvSpPr>
          <p:nvPr>
            <p:ph idx="1"/>
          </p:nvPr>
        </p:nvSpPr>
        <p:spPr>
          <a:xfrm>
            <a:off x="457200" y="1665288"/>
            <a:ext cx="8229600" cy="727075"/>
          </a:xfrm>
        </p:spPr>
        <p:txBody>
          <a:bodyPr/>
          <a:lstStyle/>
          <a:p>
            <a:pPr marL="0" indent="0">
              <a:buFont typeface="Wingdings" panose="05000000000000000000" pitchFamily="2" charset="2"/>
              <a:buNone/>
            </a:pPr>
            <a:r>
              <a:rPr lang="en-US" altLang="zh-TW">
                <a:latin typeface="Courier New" panose="02070309020205020404" pitchFamily="49" charset="0"/>
                <a:cs typeface="Courier New" panose="02070309020205020404" pitchFamily="49" charset="0"/>
              </a:rPr>
              <a:t>ret</a:t>
            </a:r>
            <a:r>
              <a:rPr lang="en-US" altLang="zh-TW"/>
              <a:t> ≡ </a:t>
            </a:r>
            <a:r>
              <a:rPr lang="en-US" altLang="zh-TW">
                <a:latin typeface="Courier New" panose="02070309020205020404" pitchFamily="49" charset="0"/>
                <a:cs typeface="Courier New" panose="02070309020205020404" pitchFamily="49" charset="0"/>
              </a:rPr>
              <a:t>pop eip</a:t>
            </a:r>
            <a:endParaRPr lang="zh-TW" altLang="en-US">
              <a:latin typeface="Courier New" panose="02070309020205020404" pitchFamily="49" charset="0"/>
              <a:cs typeface="Courier New" panose="02070309020205020404" pitchFamily="49" charset="0"/>
            </a:endParaRPr>
          </a:p>
        </p:txBody>
      </p:sp>
      <p:sp>
        <p:nvSpPr>
          <p:cNvPr id="9" name="文字方塊 4">
            <a:extLst>
              <a:ext uri="{FF2B5EF4-FFF2-40B4-BE49-F238E27FC236}">
                <a16:creationId xmlns:a16="http://schemas.microsoft.com/office/drawing/2014/main" id="{90974D64-CE47-4F87-B6CB-C07BF69C54A0}"/>
              </a:ext>
            </a:extLst>
          </p:cNvPr>
          <p:cNvSpPr txBox="1">
            <a:spLocks noChangeArrowheads="1"/>
          </p:cNvSpPr>
          <p:nvPr/>
        </p:nvSpPr>
        <p:spPr bwMode="auto">
          <a:xfrm>
            <a:off x="1636713" y="5183188"/>
            <a:ext cx="649287" cy="369887"/>
          </a:xfrm>
          <a:prstGeom prst="rect">
            <a:avLst/>
          </a:prstGeom>
          <a:noFill/>
          <a:ln w="9525">
            <a:solidFill>
              <a:srgbClr val="0000E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a:solidFill>
                  <a:srgbClr val="0000E6"/>
                </a:solidFill>
                <a:latin typeface="Courier New" panose="02070309020205020404" pitchFamily="49" charset="0"/>
                <a:cs typeface="Courier New" panose="02070309020205020404" pitchFamily="49" charset="0"/>
              </a:rPr>
              <a:t>eip</a:t>
            </a:r>
            <a:endParaRPr lang="zh-TW" altLang="en-US" sz="1800">
              <a:solidFill>
                <a:srgbClr val="0000E6"/>
              </a:solidFill>
              <a:latin typeface="Courier New" panose="02070309020205020404" pitchFamily="49" charset="0"/>
              <a:cs typeface="Courier New" panose="02070309020205020404" pitchFamily="49" charset="0"/>
            </a:endParaRPr>
          </a:p>
        </p:txBody>
      </p:sp>
      <p:sp>
        <p:nvSpPr>
          <p:cNvPr id="10" name="文字方塊 5">
            <a:extLst>
              <a:ext uri="{FF2B5EF4-FFF2-40B4-BE49-F238E27FC236}">
                <a16:creationId xmlns:a16="http://schemas.microsoft.com/office/drawing/2014/main" id="{58CF1FD3-0BEE-455D-A7AC-2B558BC3D991}"/>
              </a:ext>
            </a:extLst>
          </p:cNvPr>
          <p:cNvSpPr txBox="1">
            <a:spLocks noChangeArrowheads="1"/>
          </p:cNvSpPr>
          <p:nvPr/>
        </p:nvSpPr>
        <p:spPr bwMode="auto">
          <a:xfrm>
            <a:off x="1624013" y="4395788"/>
            <a:ext cx="647700" cy="369887"/>
          </a:xfrm>
          <a:prstGeom prst="rect">
            <a:avLst/>
          </a:prstGeom>
          <a:noFill/>
          <a:ln w="9525">
            <a:solidFill>
              <a:srgbClr val="077B1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a:solidFill>
                  <a:srgbClr val="077B1D"/>
                </a:solidFill>
                <a:latin typeface="Courier New" panose="02070309020205020404" pitchFamily="49" charset="0"/>
                <a:cs typeface="Courier New" panose="02070309020205020404" pitchFamily="49" charset="0"/>
              </a:rPr>
              <a:t>esp</a:t>
            </a:r>
            <a:endParaRPr lang="zh-TW" altLang="en-US" sz="1800">
              <a:solidFill>
                <a:srgbClr val="077B1D"/>
              </a:solidFill>
              <a:latin typeface="Courier New" panose="02070309020205020404" pitchFamily="49" charset="0"/>
              <a:cs typeface="Courier New" panose="02070309020205020404" pitchFamily="49" charset="0"/>
            </a:endParaRPr>
          </a:p>
        </p:txBody>
      </p:sp>
      <p:sp>
        <p:nvSpPr>
          <p:cNvPr id="11" name="矩形 6">
            <a:extLst>
              <a:ext uri="{FF2B5EF4-FFF2-40B4-BE49-F238E27FC236}">
                <a16:creationId xmlns:a16="http://schemas.microsoft.com/office/drawing/2014/main" id="{A0008D2A-A88A-4931-8494-782365234FD5}"/>
              </a:ext>
            </a:extLst>
          </p:cNvPr>
          <p:cNvSpPr>
            <a:spLocks noChangeArrowheads="1"/>
          </p:cNvSpPr>
          <p:nvPr/>
        </p:nvSpPr>
        <p:spPr bwMode="auto">
          <a:xfrm>
            <a:off x="665163" y="4149725"/>
            <a:ext cx="1836737" cy="19431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12" name="文字方塊 7">
            <a:extLst>
              <a:ext uri="{FF2B5EF4-FFF2-40B4-BE49-F238E27FC236}">
                <a16:creationId xmlns:a16="http://schemas.microsoft.com/office/drawing/2014/main" id="{51EA2B29-B5B8-415B-AFE7-4B9FF6CF47AC}"/>
              </a:ext>
            </a:extLst>
          </p:cNvPr>
          <p:cNvSpPr txBox="1">
            <a:spLocks noChangeArrowheads="1"/>
          </p:cNvSpPr>
          <p:nvPr/>
        </p:nvSpPr>
        <p:spPr bwMode="auto">
          <a:xfrm>
            <a:off x="593725" y="569277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b="1">
                <a:solidFill>
                  <a:srgbClr val="FF0000"/>
                </a:solidFill>
                <a:latin typeface="Courier New" panose="02070309020205020404" pitchFamily="49" charset="0"/>
                <a:cs typeface="Courier New" panose="02070309020205020404" pitchFamily="49" charset="0"/>
              </a:rPr>
              <a:t>CPU</a:t>
            </a:r>
            <a:endParaRPr lang="zh-TW" altLang="en-US" sz="1800" b="1">
              <a:solidFill>
                <a:srgbClr val="FF0000"/>
              </a:solidFill>
              <a:latin typeface="Courier New" panose="02070309020205020404" pitchFamily="49" charset="0"/>
              <a:cs typeface="Courier New" panose="02070309020205020404" pitchFamily="49" charset="0"/>
            </a:endParaRPr>
          </a:p>
        </p:txBody>
      </p:sp>
      <p:sp>
        <p:nvSpPr>
          <p:cNvPr id="13" name="文字方塊 8">
            <a:extLst>
              <a:ext uri="{FF2B5EF4-FFF2-40B4-BE49-F238E27FC236}">
                <a16:creationId xmlns:a16="http://schemas.microsoft.com/office/drawing/2014/main" id="{A23B4BF6-3953-4A6A-9E66-03FA74391039}"/>
              </a:ext>
            </a:extLst>
          </p:cNvPr>
          <p:cNvSpPr txBox="1">
            <a:spLocks noChangeArrowheads="1"/>
          </p:cNvSpPr>
          <p:nvPr/>
        </p:nvSpPr>
        <p:spPr bwMode="auto">
          <a:xfrm>
            <a:off x="5057775" y="1808163"/>
            <a:ext cx="1836738" cy="46783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TW" sz="1800" dirty="0"/>
              <a:t>            </a:t>
            </a:r>
            <a:r>
              <a:rPr lang="en-US" altLang="zh-TW" sz="1400" dirty="0">
                <a:solidFill>
                  <a:srgbClr val="077B1D"/>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zh-TW" sz="1400" dirty="0">
                <a:solidFill>
                  <a:srgbClr val="077B1D"/>
                </a:solidFill>
                <a:latin typeface="Courier New" panose="02070309020205020404" pitchFamily="49" charset="0"/>
                <a:cs typeface="Courier New" panose="02070309020205020404" pitchFamily="49" charset="0"/>
              </a:rPr>
              <a:t>       : </a:t>
            </a:r>
          </a:p>
          <a:p>
            <a:pPr algn="ctr">
              <a:spcBef>
                <a:spcPct val="0"/>
              </a:spcBef>
              <a:buClrTx/>
              <a:buSzTx/>
              <a:buFontTx/>
              <a:buNone/>
            </a:pPr>
            <a:r>
              <a:rPr lang="en-US" altLang="zh-TW" sz="1400" dirty="0">
                <a:solidFill>
                  <a:srgbClr val="077B1D"/>
                </a:solidFill>
                <a:latin typeface="Courier New" panose="02070309020205020404" pitchFamily="49" charset="0"/>
                <a:cs typeface="Courier New" panose="02070309020205020404" pitchFamily="49" charset="0"/>
              </a:rPr>
              <a:t>0x08900000</a:t>
            </a: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ret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push %</a:t>
            </a:r>
            <a:r>
              <a:rPr lang="en-US" altLang="zh-TW" sz="1400" dirty="0" err="1">
                <a:solidFill>
                  <a:srgbClr val="0000E6"/>
                </a:solidFill>
                <a:latin typeface="Courier New" panose="02070309020205020404" pitchFamily="49" charset="0"/>
                <a:cs typeface="Courier New" panose="02070309020205020404" pitchFamily="49" charset="0"/>
              </a:rPr>
              <a:t>ebp</a:t>
            </a:r>
            <a:endParaRPr lang="en-US" altLang="zh-TW" sz="1400" dirty="0">
              <a:solidFill>
                <a:srgbClr val="0000E6"/>
              </a:solidFill>
              <a:latin typeface="Courier New" panose="02070309020205020404" pitchFamily="49" charset="0"/>
              <a:cs typeface="Courier New" panose="02070309020205020404" pitchFamily="49" charset="0"/>
            </a:endParaRP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mov %</a:t>
            </a:r>
            <a:r>
              <a:rPr lang="en-US" altLang="zh-TW" sz="1400" dirty="0" err="1">
                <a:solidFill>
                  <a:srgbClr val="0000E6"/>
                </a:solidFill>
                <a:latin typeface="Courier New" panose="02070309020205020404" pitchFamily="49" charset="0"/>
                <a:cs typeface="Courier New" panose="02070309020205020404" pitchFamily="49" charset="0"/>
              </a:rPr>
              <a:t>eax</a:t>
            </a:r>
            <a:r>
              <a:rPr lang="en-US" altLang="zh-TW" sz="1400" dirty="0">
                <a:solidFill>
                  <a:srgbClr val="0000E6"/>
                </a:solidFill>
                <a:latin typeface="Courier New" panose="02070309020205020404" pitchFamily="49" charset="0"/>
                <a:cs typeface="Courier New" panose="02070309020205020404" pitchFamily="49" charset="0"/>
              </a:rPr>
              <a:t>, %</a:t>
            </a:r>
            <a:r>
              <a:rPr lang="en-US" altLang="zh-TW" sz="1400" dirty="0" err="1">
                <a:solidFill>
                  <a:srgbClr val="0000E6"/>
                </a:solidFill>
                <a:latin typeface="Courier New" panose="02070309020205020404" pitchFamily="49" charset="0"/>
                <a:cs typeface="Courier New" panose="02070309020205020404" pitchFamily="49" charset="0"/>
              </a:rPr>
              <a:t>ebx</a:t>
            </a:r>
            <a:r>
              <a:rPr lang="en-US" altLang="zh-TW" sz="1400" dirty="0">
                <a:solidFill>
                  <a:srgbClr val="0000E6"/>
                </a:solidFill>
                <a:latin typeface="Courier New" panose="02070309020205020404" pitchFamily="49" charset="0"/>
                <a:cs typeface="Courier New" panose="02070309020205020404" pitchFamily="49" charset="0"/>
              </a:rPr>
              <a:t> </a:t>
            </a:r>
          </a:p>
          <a:p>
            <a:pP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call </a:t>
            </a:r>
            <a:r>
              <a:rPr lang="en-US" altLang="zh-TW" sz="1400" dirty="0">
                <a:solidFill>
                  <a:srgbClr val="FF0000"/>
                </a:solidFill>
                <a:latin typeface="Courier New" panose="02070309020205020404" pitchFamily="49" charset="0"/>
                <a:cs typeface="Courier New" panose="02070309020205020404" pitchFamily="49" charset="0"/>
              </a:rPr>
              <a:t>0x09012000</a:t>
            </a:r>
            <a:r>
              <a:rPr lang="en-US" altLang="zh-TW" sz="1400" dirty="0">
                <a:solidFill>
                  <a:srgbClr val="0000E6"/>
                </a:solidFill>
                <a:latin typeface="Courier New" panose="02070309020205020404" pitchFamily="49" charset="0"/>
                <a:cs typeface="Courier New" panose="02070309020205020404" pitchFamily="49" charset="0"/>
              </a:rPr>
              <a:t> </a:t>
            </a:r>
          </a:p>
          <a:p>
            <a:pPr algn="ctr">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endParaRPr lang="en-US" altLang="zh-TW" sz="1400" dirty="0">
              <a:latin typeface="Courier New" panose="02070309020205020404" pitchFamily="49" charset="0"/>
              <a:cs typeface="Courier New" panose="02070309020205020404" pitchFamily="49" charset="0"/>
            </a:endParaRPr>
          </a:p>
          <a:p>
            <a:pPr algn="ctr">
              <a:spcBef>
                <a:spcPct val="0"/>
              </a:spcBef>
              <a:buClrTx/>
              <a:buSzTx/>
              <a:buFontTx/>
              <a:buNone/>
            </a:pPr>
            <a:endParaRPr lang="zh-TW" altLang="en-US" sz="1400" dirty="0">
              <a:latin typeface="Courier New" panose="02070309020205020404" pitchFamily="49" charset="0"/>
              <a:cs typeface="Courier New" panose="02070309020205020404" pitchFamily="49" charset="0"/>
            </a:endParaRPr>
          </a:p>
        </p:txBody>
      </p:sp>
      <p:sp>
        <p:nvSpPr>
          <p:cNvPr id="14" name="文字方塊 9">
            <a:extLst>
              <a:ext uri="{FF2B5EF4-FFF2-40B4-BE49-F238E27FC236}">
                <a16:creationId xmlns:a16="http://schemas.microsoft.com/office/drawing/2014/main" id="{6E611DEE-0E96-4769-B62B-C44F9DD2AF12}"/>
              </a:ext>
            </a:extLst>
          </p:cNvPr>
          <p:cNvSpPr txBox="1">
            <a:spLocks noChangeArrowheads="1"/>
          </p:cNvSpPr>
          <p:nvPr/>
        </p:nvSpPr>
        <p:spPr bwMode="auto">
          <a:xfrm>
            <a:off x="6858000" y="5300663"/>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400">
                <a:solidFill>
                  <a:srgbClr val="077B1D"/>
                </a:solidFill>
                <a:latin typeface="Courier New" panose="02070309020205020404" pitchFamily="49" charset="0"/>
                <a:cs typeface="Courier New" panose="02070309020205020404" pitchFamily="49" charset="0"/>
              </a:rPr>
              <a:t>0x08900000</a:t>
            </a:r>
          </a:p>
        </p:txBody>
      </p:sp>
      <p:sp>
        <p:nvSpPr>
          <p:cNvPr id="15" name="文字方塊 9">
            <a:extLst>
              <a:ext uri="{FF2B5EF4-FFF2-40B4-BE49-F238E27FC236}">
                <a16:creationId xmlns:a16="http://schemas.microsoft.com/office/drawing/2014/main" id="{EABA8592-FB60-444C-A810-5607ADF17B82}"/>
              </a:ext>
            </a:extLst>
          </p:cNvPr>
          <p:cNvSpPr txBox="1">
            <a:spLocks noChangeArrowheads="1"/>
          </p:cNvSpPr>
          <p:nvPr/>
        </p:nvSpPr>
        <p:spPr bwMode="auto">
          <a:xfrm>
            <a:off x="6858000" y="4437063"/>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400">
                <a:solidFill>
                  <a:srgbClr val="FF0000"/>
                </a:solidFill>
                <a:latin typeface="Courier New" panose="02070309020205020404" pitchFamily="49" charset="0"/>
                <a:cs typeface="Courier New" panose="02070309020205020404" pitchFamily="49" charset="0"/>
              </a:rPr>
              <a:t>0x09012000</a:t>
            </a:r>
          </a:p>
        </p:txBody>
      </p:sp>
      <p:cxnSp>
        <p:nvCxnSpPr>
          <p:cNvPr id="16" name="直線接點 2">
            <a:extLst>
              <a:ext uri="{FF2B5EF4-FFF2-40B4-BE49-F238E27FC236}">
                <a16:creationId xmlns:a16="http://schemas.microsoft.com/office/drawing/2014/main" id="{20F670B4-2292-431D-9D74-58228D23CE36}"/>
              </a:ext>
            </a:extLst>
          </p:cNvPr>
          <p:cNvCxnSpPr>
            <a:cxnSpLocks noChangeShapeType="1"/>
          </p:cNvCxnSpPr>
          <p:nvPr/>
        </p:nvCxnSpPr>
        <p:spPr bwMode="auto">
          <a:xfrm>
            <a:off x="5057775" y="6062663"/>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7" name="直線接點 13">
            <a:extLst>
              <a:ext uri="{FF2B5EF4-FFF2-40B4-BE49-F238E27FC236}">
                <a16:creationId xmlns:a16="http://schemas.microsoft.com/office/drawing/2014/main" id="{5B032FC5-0BD0-47AA-A7BF-DB7881339310}"/>
              </a:ext>
            </a:extLst>
          </p:cNvPr>
          <p:cNvCxnSpPr>
            <a:cxnSpLocks noChangeShapeType="1"/>
          </p:cNvCxnSpPr>
          <p:nvPr/>
        </p:nvCxnSpPr>
        <p:spPr bwMode="auto">
          <a:xfrm>
            <a:off x="5057775" y="5553075"/>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8" name="直線接點 14">
            <a:extLst>
              <a:ext uri="{FF2B5EF4-FFF2-40B4-BE49-F238E27FC236}">
                <a16:creationId xmlns:a16="http://schemas.microsoft.com/office/drawing/2014/main" id="{BE6FE0B7-8F74-46FF-A17C-21C2BC7D06A2}"/>
              </a:ext>
            </a:extLst>
          </p:cNvPr>
          <p:cNvCxnSpPr>
            <a:cxnSpLocks noChangeShapeType="1"/>
          </p:cNvCxnSpPr>
          <p:nvPr/>
        </p:nvCxnSpPr>
        <p:spPr bwMode="auto">
          <a:xfrm>
            <a:off x="5057775" y="5337175"/>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9" name="直線接點 15">
            <a:extLst>
              <a:ext uri="{FF2B5EF4-FFF2-40B4-BE49-F238E27FC236}">
                <a16:creationId xmlns:a16="http://schemas.microsoft.com/office/drawing/2014/main" id="{B3F72596-A878-45C9-BA2C-8147C4A72FE6}"/>
              </a:ext>
            </a:extLst>
          </p:cNvPr>
          <p:cNvCxnSpPr>
            <a:cxnSpLocks noChangeShapeType="1"/>
          </p:cNvCxnSpPr>
          <p:nvPr/>
        </p:nvCxnSpPr>
        <p:spPr bwMode="auto">
          <a:xfrm>
            <a:off x="5057775" y="3860800"/>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0" name="直線接點 16">
            <a:extLst>
              <a:ext uri="{FF2B5EF4-FFF2-40B4-BE49-F238E27FC236}">
                <a16:creationId xmlns:a16="http://schemas.microsoft.com/office/drawing/2014/main" id="{F53A477E-C17C-44BC-B3D9-E94859A98BB4}"/>
              </a:ext>
            </a:extLst>
          </p:cNvPr>
          <p:cNvCxnSpPr>
            <a:cxnSpLocks noChangeShapeType="1"/>
          </p:cNvCxnSpPr>
          <p:nvPr/>
        </p:nvCxnSpPr>
        <p:spPr bwMode="auto">
          <a:xfrm>
            <a:off x="5057775" y="4076700"/>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1" name="直線接點 17">
            <a:extLst>
              <a:ext uri="{FF2B5EF4-FFF2-40B4-BE49-F238E27FC236}">
                <a16:creationId xmlns:a16="http://schemas.microsoft.com/office/drawing/2014/main" id="{FCAEB193-38BC-4FB0-AB13-ECD03874A601}"/>
              </a:ext>
            </a:extLst>
          </p:cNvPr>
          <p:cNvCxnSpPr>
            <a:cxnSpLocks noChangeShapeType="1"/>
          </p:cNvCxnSpPr>
          <p:nvPr/>
        </p:nvCxnSpPr>
        <p:spPr bwMode="auto">
          <a:xfrm>
            <a:off x="5057775" y="4473575"/>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2" name="直線接點 18">
            <a:extLst>
              <a:ext uri="{FF2B5EF4-FFF2-40B4-BE49-F238E27FC236}">
                <a16:creationId xmlns:a16="http://schemas.microsoft.com/office/drawing/2014/main" id="{159AE924-2053-4A1B-BD09-9D19283CD9AC}"/>
              </a:ext>
            </a:extLst>
          </p:cNvPr>
          <p:cNvCxnSpPr>
            <a:cxnSpLocks noChangeShapeType="1"/>
          </p:cNvCxnSpPr>
          <p:nvPr/>
        </p:nvCxnSpPr>
        <p:spPr bwMode="auto">
          <a:xfrm>
            <a:off x="5057775" y="4689475"/>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3" name="直線接點 19">
            <a:extLst>
              <a:ext uri="{FF2B5EF4-FFF2-40B4-BE49-F238E27FC236}">
                <a16:creationId xmlns:a16="http://schemas.microsoft.com/office/drawing/2014/main" id="{0827E216-1414-4474-88DA-6FD5AB76AC8A}"/>
              </a:ext>
            </a:extLst>
          </p:cNvPr>
          <p:cNvCxnSpPr>
            <a:cxnSpLocks noChangeShapeType="1"/>
          </p:cNvCxnSpPr>
          <p:nvPr/>
        </p:nvCxnSpPr>
        <p:spPr bwMode="auto">
          <a:xfrm>
            <a:off x="5057775" y="5768975"/>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4" name="直線接點 20">
            <a:extLst>
              <a:ext uri="{FF2B5EF4-FFF2-40B4-BE49-F238E27FC236}">
                <a16:creationId xmlns:a16="http://schemas.microsoft.com/office/drawing/2014/main" id="{B46A7B6C-E26C-498B-BEB6-1E89D62E5818}"/>
              </a:ext>
            </a:extLst>
          </p:cNvPr>
          <p:cNvCxnSpPr>
            <a:cxnSpLocks noChangeShapeType="1"/>
          </p:cNvCxnSpPr>
          <p:nvPr/>
        </p:nvCxnSpPr>
        <p:spPr bwMode="auto">
          <a:xfrm>
            <a:off x="5057775" y="2312988"/>
            <a:ext cx="1836738"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cxnSp>
        <p:nvCxnSpPr>
          <p:cNvPr id="25" name="直線接點 21">
            <a:extLst>
              <a:ext uri="{FF2B5EF4-FFF2-40B4-BE49-F238E27FC236}">
                <a16:creationId xmlns:a16="http://schemas.microsoft.com/office/drawing/2014/main" id="{B40E12A6-7678-43C0-8CCA-BF5DB1E232F1}"/>
              </a:ext>
            </a:extLst>
          </p:cNvPr>
          <p:cNvCxnSpPr>
            <a:cxnSpLocks noChangeShapeType="1"/>
          </p:cNvCxnSpPr>
          <p:nvPr/>
        </p:nvCxnSpPr>
        <p:spPr bwMode="auto">
          <a:xfrm>
            <a:off x="5057775" y="2528888"/>
            <a:ext cx="1836738"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cxnSp>
        <p:nvCxnSpPr>
          <p:cNvPr id="26" name="直線接點 22">
            <a:extLst>
              <a:ext uri="{FF2B5EF4-FFF2-40B4-BE49-F238E27FC236}">
                <a16:creationId xmlns:a16="http://schemas.microsoft.com/office/drawing/2014/main" id="{C96FE831-5722-4757-8464-D9AF198A5E33}"/>
              </a:ext>
            </a:extLst>
          </p:cNvPr>
          <p:cNvCxnSpPr>
            <a:cxnSpLocks noChangeShapeType="1"/>
          </p:cNvCxnSpPr>
          <p:nvPr/>
        </p:nvCxnSpPr>
        <p:spPr bwMode="auto">
          <a:xfrm>
            <a:off x="5057775" y="3644900"/>
            <a:ext cx="1836738"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sp>
        <p:nvSpPr>
          <p:cNvPr id="27" name="手繪多邊形 5">
            <a:extLst>
              <a:ext uri="{FF2B5EF4-FFF2-40B4-BE49-F238E27FC236}">
                <a16:creationId xmlns:a16="http://schemas.microsoft.com/office/drawing/2014/main" id="{0E13848F-6FA2-4FE1-8CE3-E58E8A8B979F}"/>
              </a:ext>
            </a:extLst>
          </p:cNvPr>
          <p:cNvSpPr>
            <a:spLocks/>
          </p:cNvSpPr>
          <p:nvPr/>
        </p:nvSpPr>
        <p:spPr bwMode="auto">
          <a:xfrm>
            <a:off x="2265363" y="2528888"/>
            <a:ext cx="2790825" cy="2030412"/>
          </a:xfrm>
          <a:custGeom>
            <a:avLst/>
            <a:gdLst>
              <a:gd name="T0" fmla="*/ 0 w 2790701"/>
              <a:gd name="T1" fmla="*/ 2027732 h 2030680"/>
              <a:gd name="T2" fmla="*/ 1663359 w 2790701"/>
              <a:gd name="T3" fmla="*/ 2027732 h 2030680"/>
              <a:gd name="T4" fmla="*/ 1663359 w 2790701"/>
              <a:gd name="T5" fmla="*/ 0 h 2030680"/>
              <a:gd name="T6" fmla="*/ 2792065 w 2790701"/>
              <a:gd name="T7" fmla="*/ 0 h 2030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90701" h="2030680">
                <a:moveTo>
                  <a:pt x="0" y="2030680"/>
                </a:moveTo>
                <a:lnTo>
                  <a:pt x="1662545" y="2030680"/>
                </a:lnTo>
                <a:lnTo>
                  <a:pt x="1662545" y="0"/>
                </a:lnTo>
                <a:lnTo>
                  <a:pt x="2790701" y="0"/>
                </a:lnTo>
              </a:path>
            </a:pathLst>
          </a:custGeom>
          <a:noFill/>
          <a:ln w="19050" cap="flat" cmpd="sng" algn="ctr">
            <a:solidFill>
              <a:srgbClr val="077B1D"/>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28" name="直線接點 26">
            <a:extLst>
              <a:ext uri="{FF2B5EF4-FFF2-40B4-BE49-F238E27FC236}">
                <a16:creationId xmlns:a16="http://schemas.microsoft.com/office/drawing/2014/main" id="{8D367F21-A485-4430-9A21-AD541EAA4E75}"/>
              </a:ext>
            </a:extLst>
          </p:cNvPr>
          <p:cNvCxnSpPr>
            <a:cxnSpLocks noChangeShapeType="1"/>
          </p:cNvCxnSpPr>
          <p:nvPr/>
        </p:nvCxnSpPr>
        <p:spPr bwMode="auto">
          <a:xfrm>
            <a:off x="5057775" y="2133600"/>
            <a:ext cx="1836738"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sp>
        <p:nvSpPr>
          <p:cNvPr id="29" name="手繪多邊形 6">
            <a:extLst>
              <a:ext uri="{FF2B5EF4-FFF2-40B4-BE49-F238E27FC236}">
                <a16:creationId xmlns:a16="http://schemas.microsoft.com/office/drawing/2014/main" id="{D99760F8-AB0A-4722-ABAD-386428B907DB}"/>
              </a:ext>
            </a:extLst>
          </p:cNvPr>
          <p:cNvSpPr>
            <a:spLocks/>
          </p:cNvSpPr>
          <p:nvPr/>
        </p:nvSpPr>
        <p:spPr bwMode="auto">
          <a:xfrm>
            <a:off x="2289175" y="4076700"/>
            <a:ext cx="2767013" cy="1290638"/>
          </a:xfrm>
          <a:custGeom>
            <a:avLst/>
            <a:gdLst>
              <a:gd name="T0" fmla="*/ 0 w 2778826"/>
              <a:gd name="T1" fmla="*/ 1192348 h 1401289"/>
              <a:gd name="T2" fmla="*/ 2279030 w 2778826"/>
              <a:gd name="T3" fmla="*/ 1192348 h 1401289"/>
              <a:gd name="T4" fmla="*/ 2279030 w 2778826"/>
              <a:gd name="T5" fmla="*/ 0 h 1401289"/>
              <a:gd name="T6" fmla="*/ 2763175 w 2778826"/>
              <a:gd name="T7" fmla="*/ 0 h 1401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78826" h="1401289">
                <a:moveTo>
                  <a:pt x="0" y="1401289"/>
                </a:moveTo>
                <a:lnTo>
                  <a:pt x="2291938" y="1401289"/>
                </a:lnTo>
                <a:lnTo>
                  <a:pt x="2291938" y="0"/>
                </a:lnTo>
                <a:lnTo>
                  <a:pt x="2778826"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0" name="手繪多邊形 1">
            <a:extLst>
              <a:ext uri="{FF2B5EF4-FFF2-40B4-BE49-F238E27FC236}">
                <a16:creationId xmlns:a16="http://schemas.microsoft.com/office/drawing/2014/main" id="{8E33837A-BDDE-46B8-AA2F-173040D895B5}"/>
              </a:ext>
            </a:extLst>
          </p:cNvPr>
          <p:cNvSpPr>
            <a:spLocks/>
          </p:cNvSpPr>
          <p:nvPr/>
        </p:nvSpPr>
        <p:spPr bwMode="auto">
          <a:xfrm>
            <a:off x="2289175" y="2528888"/>
            <a:ext cx="3705225" cy="2730500"/>
          </a:xfrm>
          <a:custGeom>
            <a:avLst/>
            <a:gdLst>
              <a:gd name="T0" fmla="*/ 3706332 w 3705102"/>
              <a:gd name="T1" fmla="*/ 0 h 2802577"/>
              <a:gd name="T2" fmla="*/ 3706332 w 3705102"/>
              <a:gd name="T3" fmla="*/ 267492 h 2802577"/>
              <a:gd name="T4" fmla="*/ 2055111 w 3705102"/>
              <a:gd name="T5" fmla="*/ 267492 h 2802577"/>
              <a:gd name="T6" fmla="*/ 2055111 w 3705102"/>
              <a:gd name="T7" fmla="*/ 2104270 h 2802577"/>
              <a:gd name="T8" fmla="*/ 0 w 3705102"/>
              <a:gd name="T9" fmla="*/ 2104270 h 2802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5102" h="2802577">
                <a:moveTo>
                  <a:pt x="3705102" y="0"/>
                </a:moveTo>
                <a:lnTo>
                  <a:pt x="3705102" y="356260"/>
                </a:lnTo>
                <a:lnTo>
                  <a:pt x="2054431" y="356260"/>
                </a:lnTo>
                <a:lnTo>
                  <a:pt x="2054431" y="2802577"/>
                </a:lnTo>
                <a:lnTo>
                  <a:pt x="0" y="2802577"/>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 name="手繪多邊形 2">
            <a:extLst>
              <a:ext uri="{FF2B5EF4-FFF2-40B4-BE49-F238E27FC236}">
                <a16:creationId xmlns:a16="http://schemas.microsoft.com/office/drawing/2014/main" id="{8467F05D-B63C-4C6B-B229-4E3C1DABA4E3}"/>
              </a:ext>
            </a:extLst>
          </p:cNvPr>
          <p:cNvSpPr>
            <a:spLocks/>
          </p:cNvSpPr>
          <p:nvPr/>
        </p:nvSpPr>
        <p:spPr bwMode="auto">
          <a:xfrm>
            <a:off x="2289175" y="5475288"/>
            <a:ext cx="2779713" cy="0"/>
          </a:xfrm>
          <a:custGeom>
            <a:avLst/>
            <a:gdLst>
              <a:gd name="T0" fmla="*/ 0 w 2778826"/>
              <a:gd name="T1" fmla="*/ 2787709 w 2778826"/>
              <a:gd name="T2" fmla="*/ 0 60000 65536"/>
              <a:gd name="T3" fmla="*/ 0 60000 65536"/>
            </a:gdLst>
            <a:ahLst/>
            <a:cxnLst>
              <a:cxn ang="T2">
                <a:pos x="T0" y="0"/>
              </a:cxn>
              <a:cxn ang="T3">
                <a:pos x="T1" y="0"/>
              </a:cxn>
            </a:cxnLst>
            <a:rect l="0" t="0" r="r" b="b"/>
            <a:pathLst>
              <a:path w="2778826">
                <a:moveTo>
                  <a:pt x="0" y="0"/>
                </a:moveTo>
                <a:lnTo>
                  <a:pt x="2778826"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2" name="手繪多邊形 4">
            <a:extLst>
              <a:ext uri="{FF2B5EF4-FFF2-40B4-BE49-F238E27FC236}">
                <a16:creationId xmlns:a16="http://schemas.microsoft.com/office/drawing/2014/main" id="{E61660E6-6F6C-4E20-B699-A2258FEEF4EC}"/>
              </a:ext>
            </a:extLst>
          </p:cNvPr>
          <p:cNvSpPr>
            <a:spLocks/>
          </p:cNvSpPr>
          <p:nvPr/>
        </p:nvSpPr>
        <p:spPr bwMode="auto">
          <a:xfrm>
            <a:off x="2265363" y="2316163"/>
            <a:ext cx="2803525" cy="2232025"/>
          </a:xfrm>
          <a:custGeom>
            <a:avLst/>
            <a:gdLst>
              <a:gd name="T0" fmla="*/ 0 w 2802576"/>
              <a:gd name="T1" fmla="*/ 2227207 h 2232561"/>
              <a:gd name="T2" fmla="*/ 1668183 w 2802576"/>
              <a:gd name="T3" fmla="*/ 2227207 h 2232561"/>
              <a:gd name="T4" fmla="*/ 1656268 w 2802576"/>
              <a:gd name="T5" fmla="*/ 0 h 2232561"/>
              <a:gd name="T6" fmla="*/ 2812081 w 2802576"/>
              <a:gd name="T7" fmla="*/ 0 h 22325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2576" h="2232561">
                <a:moveTo>
                  <a:pt x="0" y="2232561"/>
                </a:moveTo>
                <a:lnTo>
                  <a:pt x="1662545" y="2232561"/>
                </a:lnTo>
                <a:cubicBezTo>
                  <a:pt x="1658587" y="1488374"/>
                  <a:pt x="1654628" y="744187"/>
                  <a:pt x="1650670" y="0"/>
                </a:cubicBezTo>
                <a:lnTo>
                  <a:pt x="2802576" y="0"/>
                </a:lnTo>
              </a:path>
            </a:pathLst>
          </a:custGeom>
          <a:noFill/>
          <a:ln w="19050" cap="flat" cmpd="sng" algn="ctr">
            <a:solidFill>
              <a:srgbClr val="077B1D"/>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13723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22" presetClass="exit" presetSubtype="4" fill="hold" nodeType="afterEffect">
                                  <p:stCondLst>
                                    <p:cond delay="0"/>
                                  </p:stCondLst>
                                  <p:childTnLst>
                                    <p:animEffect transition="out" filter="wipe(down)">
                                      <p:cBhvr>
                                        <p:cTn id="10" dur="500"/>
                                        <p:tgtEl>
                                          <p:spTgt spid="27"/>
                                        </p:tgtEl>
                                      </p:cBhvr>
                                    </p:animEffect>
                                    <p:set>
                                      <p:cBhvr>
                                        <p:cTn id="11" dur="1" fill="hold">
                                          <p:stCondLst>
                                            <p:cond delay="499"/>
                                          </p:stCondLst>
                                        </p:cTn>
                                        <p:tgtEl>
                                          <p:spTgt spid="27"/>
                                        </p:tgtEl>
                                        <p:attrNameLst>
                                          <p:attrName>style.visibility</p:attrName>
                                        </p:attrNameLst>
                                      </p:cBhvr>
                                      <p:to>
                                        <p:strVal val="hidden"/>
                                      </p:to>
                                    </p:set>
                                  </p:childTnLst>
                                </p:cTn>
                              </p:par>
                              <p:par>
                                <p:cTn id="12" presetID="22" presetClass="exit" presetSubtype="4" fill="hold" nodeType="withEffect">
                                  <p:stCondLst>
                                    <p:cond delay="0"/>
                                  </p:stCondLst>
                                  <p:childTnLst>
                                    <p:animEffect transition="out" filter="wipe(down)">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dirty="0"/>
              <a:t>栈利用</a:t>
            </a:r>
            <a:r>
              <a:rPr lang="en-US" altLang="zh-CN" dirty="0"/>
              <a:t>(stack</a:t>
            </a:r>
            <a:r>
              <a:rPr lang="zh-CN" altLang="en-US" dirty="0"/>
              <a:t> </a:t>
            </a:r>
            <a:r>
              <a:rPr lang="en-US" altLang="zh-CN" dirty="0"/>
              <a:t>exploit)</a:t>
            </a:r>
            <a:endParaRPr lang="en-US" dirty="0"/>
          </a:p>
        </p:txBody>
      </p:sp>
      <p:sp>
        <p:nvSpPr>
          <p:cNvPr id="15363" name="Rectangle 3" descr="Rectangle: Click to edit Master text styles&#10;Second level&#10;Third level&#10;Fourth level&#10;Fifth level"/>
          <p:cNvSpPr>
            <a:spLocks noGrp="1" noChangeArrowheads="1"/>
          </p:cNvSpPr>
          <p:nvPr>
            <p:ph idx="1"/>
          </p:nvPr>
        </p:nvSpPr>
        <p:spPr>
          <a:xfrm>
            <a:off x="304800" y="1600200"/>
            <a:ext cx="6134100" cy="4953000"/>
          </a:xfrm>
        </p:spPr>
        <p:txBody>
          <a:bodyPr/>
          <a:lstStyle/>
          <a:p>
            <a:pPr>
              <a:lnSpc>
                <a:spcPct val="120000"/>
              </a:lnSpc>
            </a:pPr>
            <a:r>
              <a:rPr lang="zh-CN" altLang="en-US" sz="2400" b="0" dirty="0"/>
              <a:t>问题</a:t>
            </a:r>
            <a:r>
              <a:rPr lang="en-US" sz="2400" b="0" dirty="0"/>
              <a:t>:  </a:t>
            </a:r>
            <a:r>
              <a:rPr lang="zh-CN" altLang="en-US" sz="2400" b="0" dirty="0"/>
              <a:t>函数</a:t>
            </a:r>
            <a:r>
              <a:rPr lang="en-US" sz="2200" b="0" dirty="0" err="1">
                <a:latin typeface="Courier New" pitchFamily="49" charset="0"/>
              </a:rPr>
              <a:t>strcpy</a:t>
            </a:r>
            <a:r>
              <a:rPr lang="en-US" sz="2200" b="0" dirty="0">
                <a:latin typeface="Courier New" pitchFamily="49" charset="0"/>
              </a:rPr>
              <a:t>()</a:t>
            </a:r>
            <a:r>
              <a:rPr lang="zh-CN" altLang="en-US" sz="2200" b="0" dirty="0">
                <a:latin typeface="Courier New" pitchFamily="49" charset="0"/>
              </a:rPr>
              <a:t>没有对字符串的范围进行检查</a:t>
            </a:r>
            <a:endParaRPr lang="en-US" sz="2200" b="0" dirty="0">
              <a:latin typeface="Courier New" pitchFamily="49" charset="0"/>
            </a:endParaRPr>
          </a:p>
          <a:p>
            <a:pPr>
              <a:lnSpc>
                <a:spcPct val="120000"/>
              </a:lnSpc>
              <a:spcBef>
                <a:spcPct val="70000"/>
              </a:spcBef>
            </a:pPr>
            <a:r>
              <a:rPr lang="zh-CN" altLang="en-US" sz="2400" b="0" dirty="0"/>
              <a:t>假设执行函数</a:t>
            </a:r>
            <a:r>
              <a:rPr lang="en-US" altLang="zh-CN" sz="2400" b="0" dirty="0" err="1">
                <a:latin typeface="Courier New" pitchFamily="49" charset="0"/>
              </a:rPr>
              <a:t>strcpy</a:t>
            </a:r>
            <a:r>
              <a:rPr lang="zh-CN" altLang="en-US" sz="2400" b="0" dirty="0">
                <a:latin typeface="Courier New" pitchFamily="49" charset="0"/>
              </a:rPr>
              <a:t>后，栈中数据如图所示：</a:t>
            </a:r>
            <a:endParaRPr lang="en-US" altLang="zh-CN" sz="2400" b="0" dirty="0">
              <a:latin typeface="Courier New" pitchFamily="49" charset="0"/>
            </a:endParaRPr>
          </a:p>
          <a:p>
            <a:pPr marL="0" indent="0">
              <a:lnSpc>
                <a:spcPct val="120000"/>
              </a:lnSpc>
              <a:buNone/>
            </a:pPr>
            <a:endParaRPr lang="en-US" sz="2400" b="0" dirty="0"/>
          </a:p>
          <a:p>
            <a:pPr>
              <a:lnSpc>
                <a:spcPct val="120000"/>
              </a:lnSpc>
            </a:pPr>
            <a:r>
              <a:rPr lang="zh-CN" altLang="en-US" sz="2400" b="0" dirty="0"/>
              <a:t>当函数</a:t>
            </a:r>
            <a:r>
              <a:rPr lang="en-US" sz="2200" b="0" dirty="0" err="1">
                <a:latin typeface="Courier New" pitchFamily="49" charset="0"/>
              </a:rPr>
              <a:t>func</a:t>
            </a:r>
            <a:r>
              <a:rPr lang="en-US" sz="2200" b="0" dirty="0">
                <a:latin typeface="Courier New" pitchFamily="49" charset="0"/>
              </a:rPr>
              <a:t>()</a:t>
            </a:r>
            <a:r>
              <a:rPr lang="zh-CN" altLang="en-US" sz="2200" b="0" dirty="0">
                <a:latin typeface="Courier New" pitchFamily="49" charset="0"/>
              </a:rPr>
              <a:t>退出时，程序</a:t>
            </a:r>
            <a:r>
              <a:rPr lang="en-US" altLang="zh-CN" sz="2200" b="0" dirty="0">
                <a:latin typeface="Courier New" pitchFamily="49" charset="0"/>
              </a:rPr>
              <a:t>P</a:t>
            </a:r>
            <a:r>
              <a:rPr lang="zh-CN" altLang="en-US" sz="2200" b="0" dirty="0">
                <a:latin typeface="Courier New" pitchFamily="49" charset="0"/>
              </a:rPr>
              <a:t>将会执行，攻击者获得</a:t>
            </a:r>
            <a:r>
              <a:rPr lang="en-US" altLang="zh-CN" sz="2200" b="0" dirty="0">
                <a:latin typeface="Courier New" pitchFamily="49" charset="0"/>
              </a:rPr>
              <a:t>shell</a:t>
            </a:r>
            <a:endParaRPr lang="en-US" sz="2400" b="0" dirty="0"/>
          </a:p>
          <a:p>
            <a:pPr>
              <a:lnSpc>
                <a:spcPct val="120000"/>
              </a:lnSpc>
            </a:pPr>
            <a:r>
              <a:rPr lang="zh-CN" altLang="en-US" sz="2400" b="0" dirty="0"/>
              <a:t>注意</a:t>
            </a:r>
            <a:r>
              <a:rPr lang="en-US" sz="2400" b="0" dirty="0"/>
              <a:t>:  </a:t>
            </a:r>
            <a:r>
              <a:rPr lang="zh-CN" altLang="en-US" sz="2400" b="0" dirty="0"/>
              <a:t>攻击代码在栈中执行</a:t>
            </a:r>
            <a:endParaRPr lang="en-US" sz="2400" b="0" dirty="0"/>
          </a:p>
        </p:txBody>
      </p:sp>
      <p:sp>
        <p:nvSpPr>
          <p:cNvPr id="18" name="Rectangle 17"/>
          <p:cNvSpPr>
            <a:spLocks noChangeArrowheads="1"/>
          </p:cNvSpPr>
          <p:nvPr/>
        </p:nvSpPr>
        <p:spPr bwMode="auto">
          <a:xfrm>
            <a:off x="7162800" y="2514600"/>
            <a:ext cx="1143000" cy="457200"/>
          </a:xfrm>
          <a:prstGeom prst="rect">
            <a:avLst/>
          </a:prstGeom>
          <a:solidFill>
            <a:srgbClr val="60C99C"/>
          </a:solidFill>
          <a:ln w="9525" algn="ctr">
            <a:solidFill>
              <a:schemeClr val="tx1"/>
            </a:solidFill>
            <a:round/>
            <a:headEnd/>
            <a:tailEnd/>
          </a:ln>
        </p:spPr>
        <p:txBody>
          <a:bodyPr/>
          <a:lstStyle/>
          <a:p>
            <a:pPr algn="ctr"/>
            <a:r>
              <a:rPr lang="en-US" sz="2400" dirty="0" err="1">
                <a:solidFill>
                  <a:schemeClr val="bg1"/>
                </a:solidFill>
                <a:latin typeface="Calibri" pitchFamily="34" charset="0"/>
              </a:rPr>
              <a:t>str</a:t>
            </a:r>
            <a:endParaRPr lang="en-US" sz="2400" dirty="0">
              <a:solidFill>
                <a:schemeClr val="bg1"/>
              </a:solidFill>
              <a:latin typeface="Calibri" pitchFamily="34" charset="0"/>
            </a:endParaRPr>
          </a:p>
        </p:txBody>
      </p:sp>
      <p:sp>
        <p:nvSpPr>
          <p:cNvPr id="19" name="Rectangle 18"/>
          <p:cNvSpPr>
            <a:spLocks noChangeArrowheads="1"/>
          </p:cNvSpPr>
          <p:nvPr/>
        </p:nvSpPr>
        <p:spPr bwMode="auto">
          <a:xfrm>
            <a:off x="7162800" y="29718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a:solidFill>
                  <a:schemeClr val="bg1"/>
                </a:solidFill>
                <a:latin typeface="Calibri" pitchFamily="34" charset="0"/>
              </a:rPr>
              <a:t>RET</a:t>
            </a:r>
          </a:p>
        </p:txBody>
      </p:sp>
      <p:sp>
        <p:nvSpPr>
          <p:cNvPr id="20" name="Rectangle 19"/>
          <p:cNvSpPr>
            <a:spLocks noChangeArrowheads="1"/>
          </p:cNvSpPr>
          <p:nvPr/>
        </p:nvSpPr>
        <p:spPr bwMode="auto">
          <a:xfrm>
            <a:off x="7162800" y="3429000"/>
            <a:ext cx="1143000" cy="45720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ebp</a:t>
            </a:r>
            <a:endParaRPr lang="en-US" sz="2400" dirty="0">
              <a:solidFill>
                <a:schemeClr val="bg1"/>
              </a:solidFill>
              <a:latin typeface="Calibri" pitchFamily="34" charset="0"/>
            </a:endParaRPr>
          </a:p>
        </p:txBody>
      </p:sp>
      <p:sp>
        <p:nvSpPr>
          <p:cNvPr id="21" name="Rectangle 20"/>
          <p:cNvSpPr>
            <a:spLocks noChangeArrowheads="1"/>
          </p:cNvSpPr>
          <p:nvPr/>
        </p:nvSpPr>
        <p:spPr bwMode="auto">
          <a:xfrm>
            <a:off x="7162800" y="3886200"/>
            <a:ext cx="1143000" cy="1962090"/>
          </a:xfrm>
          <a:prstGeom prst="rect">
            <a:avLst/>
          </a:prstGeom>
          <a:solidFill>
            <a:schemeClr val="accent5">
              <a:lumMod val="75000"/>
            </a:schemeClr>
          </a:solidFill>
          <a:ln w="9525" algn="ctr">
            <a:solidFill>
              <a:schemeClr val="tx1"/>
            </a:solidFill>
            <a:round/>
            <a:headEnd/>
            <a:tailEnd/>
          </a:ln>
        </p:spPr>
        <p:txBody>
          <a:bodyPr/>
          <a:lstStyle/>
          <a:p>
            <a:pPr algn="ctr"/>
            <a:r>
              <a:rPr lang="en-US" sz="2400" dirty="0" err="1">
                <a:solidFill>
                  <a:schemeClr val="bg1"/>
                </a:solidFill>
                <a:latin typeface="Calibri" pitchFamily="34" charset="0"/>
              </a:rPr>
              <a:t>buf</a:t>
            </a:r>
            <a:endParaRPr lang="en-US" sz="2400" dirty="0">
              <a:solidFill>
                <a:schemeClr val="bg1"/>
              </a:solidFill>
              <a:latin typeface="Calibri" pitchFamily="34" charset="0"/>
            </a:endParaRPr>
          </a:p>
        </p:txBody>
      </p:sp>
      <p:cxnSp>
        <p:nvCxnSpPr>
          <p:cNvPr id="22" name="Straight Arrow Connector 21"/>
          <p:cNvCxnSpPr>
            <a:cxnSpLocks noChangeShapeType="1"/>
          </p:cNvCxnSpPr>
          <p:nvPr/>
        </p:nvCxnSpPr>
        <p:spPr bwMode="auto">
          <a:xfrm>
            <a:off x="6553200" y="5867400"/>
            <a:ext cx="609600" cy="1588"/>
          </a:xfrm>
          <a:prstGeom prst="straightConnector1">
            <a:avLst/>
          </a:prstGeom>
          <a:noFill/>
          <a:ln w="19050" algn="ctr">
            <a:solidFill>
              <a:schemeClr val="tx1"/>
            </a:solidFill>
            <a:round/>
            <a:headEnd/>
            <a:tailEnd type="arrow" w="med" len="med"/>
          </a:ln>
        </p:spPr>
      </p:cxnSp>
      <p:sp>
        <p:nvSpPr>
          <p:cNvPr id="23" name="TextBox 22"/>
          <p:cNvSpPr txBox="1">
            <a:spLocks noChangeArrowheads="1"/>
          </p:cNvSpPr>
          <p:nvPr/>
        </p:nvSpPr>
        <p:spPr bwMode="auto">
          <a:xfrm>
            <a:off x="5562600" y="5848290"/>
            <a:ext cx="1752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latin typeface="Calibri" pitchFamily="34" charset="0"/>
                <a:cs typeface="Calibri" pitchFamily="34" charset="0"/>
              </a:rPr>
              <a:t>s</a:t>
            </a:r>
            <a:r>
              <a:rPr lang="en-US" b="1" dirty="0">
                <a:latin typeface="Calibri" pitchFamily="34" charset="0"/>
                <a:cs typeface="Calibri" pitchFamily="34" charset="0"/>
              </a:rPr>
              <a:t>tack pointer</a:t>
            </a:r>
          </a:p>
        </p:txBody>
      </p:sp>
      <p:sp>
        <p:nvSpPr>
          <p:cNvPr id="24" name="Line 9"/>
          <p:cNvSpPr>
            <a:spLocks noChangeShapeType="1"/>
          </p:cNvSpPr>
          <p:nvPr/>
        </p:nvSpPr>
        <p:spPr bwMode="auto">
          <a:xfrm>
            <a:off x="8610600" y="1524000"/>
            <a:ext cx="0" cy="41148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5" name="Rectangle 24"/>
          <p:cNvSpPr/>
          <p:nvPr/>
        </p:nvSpPr>
        <p:spPr bwMode="auto">
          <a:xfrm>
            <a:off x="7162800" y="1447800"/>
            <a:ext cx="1143000" cy="1066800"/>
          </a:xfrm>
          <a:prstGeom prst="rect">
            <a:avLst/>
          </a:prstGeom>
          <a:solidFill>
            <a:srgbClr val="60C99C"/>
          </a:solidFill>
          <a:ln w="9525" cap="flat" cmpd="sng" algn="ctr">
            <a:solidFill>
              <a:schemeClr val="tx1"/>
            </a:solidFill>
            <a:prstDash val="solid"/>
            <a:round/>
            <a:headEnd type="none" w="med" len="med"/>
            <a:tailEnd type="none" w="med" len="med"/>
          </a:ln>
          <a:effectLst/>
        </p:spPr>
        <p:txBody>
          <a:bodyPr/>
          <a:lstStyle/>
          <a:p>
            <a:pPr algn="ctr">
              <a:defRPr/>
            </a:pPr>
            <a:endParaRPr lang="en-US" sz="2400" dirty="0">
              <a:solidFill>
                <a:schemeClr val="bg1"/>
              </a:solidFill>
              <a:latin typeface="Times" pitchFamily="18" charset="0"/>
            </a:endParaRPr>
          </a:p>
        </p:txBody>
      </p:sp>
      <p:sp>
        <p:nvSpPr>
          <p:cNvPr id="28" name="Rectangle 27"/>
          <p:cNvSpPr>
            <a:spLocks noChangeArrowheads="1"/>
          </p:cNvSpPr>
          <p:nvPr/>
        </p:nvSpPr>
        <p:spPr bwMode="auto">
          <a:xfrm>
            <a:off x="7162800" y="3429000"/>
            <a:ext cx="1143000" cy="2419290"/>
          </a:xfrm>
          <a:prstGeom prst="rect">
            <a:avLst/>
          </a:prstGeom>
          <a:solidFill>
            <a:srgbClr val="262699">
              <a:alpha val="69020"/>
            </a:srgbClr>
          </a:solidFill>
          <a:ln w="9525" algn="ctr">
            <a:solidFill>
              <a:schemeClr val="tx1"/>
            </a:solidFill>
            <a:round/>
            <a:headEnd/>
            <a:tailEnd/>
          </a:ln>
        </p:spPr>
        <p:txBody>
          <a:bodyPr/>
          <a:lstStyle/>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pPr algn="ctr"/>
            <a:endParaRPr lang="en-US" sz="2400" dirty="0">
              <a:solidFill>
                <a:schemeClr val="bg1"/>
              </a:solidFill>
              <a:latin typeface="Calibri" pitchFamily="34" charset="0"/>
            </a:endParaRPr>
          </a:p>
          <a:p>
            <a:r>
              <a:rPr lang="en-US" sz="2400" dirty="0">
                <a:solidFill>
                  <a:schemeClr val="bg1"/>
                </a:solidFill>
                <a:latin typeface="Calibri" pitchFamily="34" charset="0"/>
              </a:rPr>
              <a:t>*</a:t>
            </a:r>
            <a:r>
              <a:rPr lang="en-US" sz="2400" dirty="0" err="1">
                <a:solidFill>
                  <a:schemeClr val="bg1"/>
                </a:solidFill>
                <a:latin typeface="Calibri" pitchFamily="34" charset="0"/>
              </a:rPr>
              <a:t>str</a:t>
            </a:r>
            <a:r>
              <a:rPr lang="en-US" sz="2400" dirty="0">
                <a:solidFill>
                  <a:schemeClr val="bg1"/>
                </a:solidFill>
                <a:latin typeface="Calibri" pitchFamily="34" charset="0"/>
              </a:rPr>
              <a:t> </a:t>
            </a:r>
          </a:p>
        </p:txBody>
      </p:sp>
      <p:sp>
        <p:nvSpPr>
          <p:cNvPr id="29" name="Rectangle 28"/>
          <p:cNvSpPr>
            <a:spLocks noChangeArrowheads="1"/>
          </p:cNvSpPr>
          <p:nvPr/>
        </p:nvSpPr>
        <p:spPr bwMode="auto">
          <a:xfrm>
            <a:off x="7162800" y="2971800"/>
            <a:ext cx="1143000" cy="457200"/>
          </a:xfrm>
          <a:prstGeom prst="rect">
            <a:avLst/>
          </a:prstGeom>
          <a:solidFill>
            <a:srgbClr val="262699">
              <a:alpha val="69020"/>
            </a:srgbClr>
          </a:solidFill>
          <a:ln w="9525" algn="ctr">
            <a:solidFill>
              <a:schemeClr val="tx1"/>
            </a:solidFill>
            <a:round/>
            <a:headEnd/>
            <a:tailEnd/>
          </a:ln>
        </p:spPr>
        <p:txBody>
          <a:bodyPr/>
          <a:lstStyle/>
          <a:p>
            <a:pPr algn="ctr"/>
            <a:r>
              <a:rPr lang="en-US" sz="2400" dirty="0">
                <a:solidFill>
                  <a:srgbClr val="C4F8F8"/>
                </a:solidFill>
                <a:latin typeface="Calibri" pitchFamily="34" charset="0"/>
              </a:rPr>
              <a:t>RET</a:t>
            </a:r>
            <a:r>
              <a:rPr lang="en-US" sz="2400" dirty="0">
                <a:solidFill>
                  <a:schemeClr val="bg1"/>
                </a:solidFill>
                <a:latin typeface="Calibri" pitchFamily="34" charset="0"/>
              </a:rPr>
              <a:t> </a:t>
            </a:r>
          </a:p>
        </p:txBody>
      </p:sp>
      <p:sp>
        <p:nvSpPr>
          <p:cNvPr id="30" name="Rectangle 29"/>
          <p:cNvSpPr>
            <a:spLocks noChangeArrowheads="1"/>
          </p:cNvSpPr>
          <p:nvPr/>
        </p:nvSpPr>
        <p:spPr bwMode="auto">
          <a:xfrm>
            <a:off x="7162800" y="1295400"/>
            <a:ext cx="1143000" cy="1676400"/>
          </a:xfrm>
          <a:prstGeom prst="rect">
            <a:avLst/>
          </a:prstGeom>
          <a:solidFill>
            <a:srgbClr val="262699">
              <a:alpha val="69020"/>
            </a:srgbClr>
          </a:solidFill>
          <a:ln w="9525" algn="ctr">
            <a:solidFill>
              <a:schemeClr val="tx1"/>
            </a:solidFill>
            <a:round/>
            <a:headEnd/>
            <a:tailEnd/>
          </a:ln>
        </p:spPr>
        <p:txBody>
          <a:bodyPr/>
          <a:lstStyle/>
          <a:p>
            <a:pPr algn="ctr"/>
            <a:endParaRPr lang="en-US" sz="2400" i="1" dirty="0">
              <a:solidFill>
                <a:srgbClr val="C4F8F8"/>
              </a:solidFill>
              <a:latin typeface="Calibri" pitchFamily="34" charset="0"/>
            </a:endParaRPr>
          </a:p>
          <a:p>
            <a:pPr algn="ctr"/>
            <a:endParaRPr lang="en-US" sz="2400" i="1" dirty="0">
              <a:solidFill>
                <a:srgbClr val="C4F8F8"/>
              </a:solidFill>
              <a:latin typeface="Calibri" pitchFamily="34" charset="0"/>
            </a:endParaRPr>
          </a:p>
          <a:p>
            <a:pPr algn="ctr"/>
            <a:r>
              <a:rPr lang="en-US" sz="2400" i="1" dirty="0">
                <a:solidFill>
                  <a:srgbClr val="C4F8F8"/>
                </a:solidFill>
                <a:latin typeface="Calibri" pitchFamily="34" charset="0"/>
              </a:rPr>
              <a:t>code for P</a:t>
            </a:r>
            <a:endParaRPr lang="en-US" sz="2400" i="1" dirty="0">
              <a:solidFill>
                <a:schemeClr val="bg1"/>
              </a:solidFill>
              <a:latin typeface="Calibri" pitchFamily="34" charset="0"/>
            </a:endParaRPr>
          </a:p>
        </p:txBody>
      </p:sp>
      <p:cxnSp>
        <p:nvCxnSpPr>
          <p:cNvPr id="3" name="Curved Connector 2"/>
          <p:cNvCxnSpPr>
            <a:endCxn id="18" idx="1"/>
          </p:cNvCxnSpPr>
          <p:nvPr/>
        </p:nvCxnSpPr>
        <p:spPr bwMode="auto">
          <a:xfrm rot="16200000" flipV="1">
            <a:off x="7010400" y="2895600"/>
            <a:ext cx="457200" cy="152400"/>
          </a:xfrm>
          <a:prstGeom prst="curvedConnector4">
            <a:avLst>
              <a:gd name="adj1" fmla="val 25000"/>
              <a:gd name="adj2" fmla="val 494737"/>
            </a:avLst>
          </a:prstGeom>
          <a:solidFill>
            <a:schemeClr val="accent1"/>
          </a:solidFill>
          <a:ln w="38100" cap="flat" cmpd="sng" algn="ctr">
            <a:solidFill>
              <a:schemeClr val="tx1"/>
            </a:solidFill>
            <a:prstDash val="solid"/>
            <a:round/>
            <a:headEnd type="none" w="med" len="med"/>
            <a:tailEnd type="arrow"/>
          </a:ln>
          <a:effectLst/>
        </p:spPr>
      </p:cxnSp>
      <p:sp>
        <p:nvSpPr>
          <p:cNvPr id="5" name="Rectangle 4"/>
          <p:cNvSpPr/>
          <p:nvPr/>
        </p:nvSpPr>
        <p:spPr>
          <a:xfrm>
            <a:off x="2569417" y="3277969"/>
            <a:ext cx="3983783" cy="430887"/>
          </a:xfrm>
          <a:prstGeom prst="rect">
            <a:avLst/>
          </a:prstGeom>
        </p:spPr>
        <p:txBody>
          <a:bodyPr wrap="none">
            <a:spAutoFit/>
          </a:bodyPr>
          <a:lstStyle/>
          <a:p>
            <a:pPr>
              <a:spcBef>
                <a:spcPct val="50000"/>
              </a:spcBef>
            </a:pPr>
            <a:r>
              <a:rPr lang="en-US" dirty="0">
                <a:latin typeface="Calibri" pitchFamily="34" charset="0"/>
              </a:rPr>
              <a:t>Program P:  </a:t>
            </a:r>
            <a:r>
              <a:rPr lang="en-US" sz="2200" dirty="0">
                <a:solidFill>
                  <a:schemeClr val="bg2"/>
                </a:solidFill>
                <a:latin typeface="Courier New" pitchFamily="49" charset="0"/>
              </a:rPr>
              <a:t>exec(“/bin/</a:t>
            </a:r>
            <a:r>
              <a:rPr lang="en-US" sz="2200" dirty="0" err="1">
                <a:solidFill>
                  <a:schemeClr val="bg2"/>
                </a:solidFill>
                <a:latin typeface="Courier New" pitchFamily="49" charset="0"/>
              </a:rPr>
              <a:t>sh</a:t>
            </a:r>
            <a:r>
              <a:rPr lang="en-US" sz="2200" dirty="0">
                <a:solidFill>
                  <a:schemeClr val="bg2"/>
                </a:solidFill>
                <a:latin typeface="Courier New" pitchFamily="49" charset="0"/>
              </a:rPr>
              <a:t>”)</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9</a:t>
            </a:fld>
            <a:endParaRPr lang="en-US"/>
          </a:p>
        </p:txBody>
      </p:sp>
    </p:spTree>
    <p:extLst>
      <p:ext uri="{BB962C8B-B14F-4D97-AF65-F5344CB8AC3E}">
        <p14:creationId xmlns:p14="http://schemas.microsoft.com/office/powerpoint/2010/main" val="145840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1000"/>
                                        <p:tgtEl>
                                          <p:spTgt spid="2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250"/>
                                        <p:tgtEl>
                                          <p:spTgt spid="29"/>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75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36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Gadgets</a:t>
            </a:r>
          </a:p>
        </p:txBody>
      </p:sp>
      <p:sp>
        <p:nvSpPr>
          <p:cNvPr id="3" name="Content Placeholder 2"/>
          <p:cNvSpPr>
            <a:spLocks noGrp="1"/>
          </p:cNvSpPr>
          <p:nvPr>
            <p:ph idx="1"/>
          </p:nvPr>
        </p:nvSpPr>
        <p:spPr>
          <a:xfrm>
            <a:off x="533400" y="1676400"/>
            <a:ext cx="8229600" cy="3962400"/>
          </a:xfrm>
        </p:spPr>
        <p:txBody>
          <a:bodyPr>
            <a:normAutofit/>
          </a:bodyPr>
          <a:lstStyle/>
          <a:p>
            <a:pPr marL="0" indent="0" algn="ctr">
              <a:buNone/>
            </a:pPr>
            <a:r>
              <a:rPr lang="en-US" sz="3400" dirty="0"/>
              <a:t>gadget </a:t>
            </a:r>
            <a:r>
              <a:rPr lang="zh-CN" altLang="en-US" sz="3400" dirty="0"/>
              <a:t>是指任何以</a:t>
            </a:r>
            <a:r>
              <a:rPr lang="en-US" altLang="zh-CN" sz="3400" dirty="0"/>
              <a:t>ret</a:t>
            </a:r>
            <a:r>
              <a:rPr lang="zh-CN" altLang="en-US" sz="3400" dirty="0"/>
              <a:t>指令结尾的指令序列</a:t>
            </a:r>
            <a:endParaRPr lang="en-US" sz="3400" dirty="0">
              <a:latin typeface="Consolas"/>
              <a:cs typeface="Consolas"/>
            </a:endParaRPr>
          </a:p>
        </p:txBody>
      </p:sp>
      <p:sp>
        <p:nvSpPr>
          <p:cNvPr id="4" name="TextBox 3"/>
          <p:cNvSpPr txBox="1"/>
          <p:nvPr/>
        </p:nvSpPr>
        <p:spPr>
          <a:xfrm>
            <a:off x="685800" y="2590800"/>
            <a:ext cx="7924800" cy="2284215"/>
          </a:xfrm>
          <a:prstGeom prst="rect">
            <a:avLst/>
          </a:prstGeom>
          <a:noFill/>
        </p:spPr>
        <p:txBody>
          <a:bodyPr wrap="square" rtlCol="0">
            <a:spAutoFit/>
          </a:bodyPr>
          <a:lstStyle/>
          <a:p>
            <a:pPr algn="l">
              <a:lnSpc>
                <a:spcPct val="125000"/>
              </a:lnSpc>
            </a:pPr>
            <a:r>
              <a:rPr lang="en-US" sz="2400" b="0" dirty="0">
                <a:latin typeface="Times New Roman" pitchFamily="18" charset="0"/>
              </a:rPr>
              <a:t>Return</a:t>
            </a:r>
            <a:r>
              <a:rPr lang="zh-CN" altLang="en-US" sz="2400" b="0" dirty="0">
                <a:latin typeface="Times New Roman" pitchFamily="18" charset="0"/>
              </a:rPr>
              <a:t>指令有两个作用</a:t>
            </a:r>
            <a:r>
              <a:rPr lang="en-US" sz="2400" b="0" dirty="0">
                <a:latin typeface="Times New Roman" pitchFamily="18" charset="0"/>
              </a:rPr>
              <a:t>: </a:t>
            </a:r>
          </a:p>
          <a:p>
            <a:pPr marL="457200" indent="-457200" algn="l">
              <a:lnSpc>
                <a:spcPct val="125000"/>
              </a:lnSpc>
              <a:buAutoNum type="arabicParenBoth"/>
            </a:pPr>
            <a:r>
              <a:rPr lang="zh-CN" altLang="en-US" sz="2400" b="0" dirty="0">
                <a:latin typeface="Times New Roman" pitchFamily="18" charset="0"/>
              </a:rPr>
              <a:t>该指令查找堆栈顶部的四字节值，并将指令指针设置为该值。</a:t>
            </a:r>
            <a:r>
              <a:rPr lang="en-US" sz="2400" b="0" dirty="0">
                <a:latin typeface="Times New Roman" pitchFamily="18" charset="0"/>
              </a:rPr>
              <a:t> (</a:t>
            </a:r>
            <a:r>
              <a:rPr lang="zh-CN" altLang="en-US" sz="2400" b="0" dirty="0">
                <a:latin typeface="Times New Roman" pitchFamily="18" charset="0"/>
              </a:rPr>
              <a:t>改变</a:t>
            </a:r>
            <a:r>
              <a:rPr lang="en-US" altLang="zh-CN" sz="2400" b="0" dirty="0">
                <a:latin typeface="Times New Roman" pitchFamily="18" charset="0"/>
              </a:rPr>
              <a:t>EIP</a:t>
            </a:r>
            <a:r>
              <a:rPr lang="en-US" sz="2400" b="0" dirty="0">
                <a:latin typeface="Times New Roman" pitchFamily="18" charset="0"/>
              </a:rPr>
              <a:t>)</a:t>
            </a:r>
          </a:p>
          <a:p>
            <a:pPr marL="457200" indent="-457200" algn="l">
              <a:lnSpc>
                <a:spcPct val="125000"/>
              </a:lnSpc>
              <a:buAutoNum type="arabicParenBoth"/>
            </a:pPr>
            <a:r>
              <a:rPr lang="zh-CN" altLang="en-US" sz="2400" b="0" dirty="0">
                <a:latin typeface="Times New Roman" pitchFamily="18" charset="0"/>
              </a:rPr>
              <a:t>将堆栈指针的值增加</a:t>
            </a:r>
            <a:r>
              <a:rPr lang="en-US" altLang="zh-CN" sz="2400" b="0" dirty="0">
                <a:latin typeface="Times New Roman" pitchFamily="18" charset="0"/>
              </a:rPr>
              <a:t>4</a:t>
            </a:r>
            <a:r>
              <a:rPr lang="zh-CN" altLang="en-US" sz="2400" b="0" dirty="0">
                <a:latin typeface="Times New Roman" pitchFamily="18" charset="0"/>
              </a:rPr>
              <a:t>。（改变</a:t>
            </a:r>
            <a:r>
              <a:rPr lang="en-US" altLang="zh-CN" sz="2400" b="0" dirty="0">
                <a:latin typeface="Times New Roman" pitchFamily="18" charset="0"/>
              </a:rPr>
              <a:t>ESP</a:t>
            </a:r>
            <a:r>
              <a:rPr lang="zh-CN" altLang="en-US" sz="2400" b="0" dirty="0">
                <a:latin typeface="Times New Roman" pitchFamily="18" charset="0"/>
              </a:rPr>
              <a:t>）</a:t>
            </a:r>
            <a:endParaRPr lang="en-US" sz="2400" dirty="0"/>
          </a:p>
          <a:p>
            <a:pPr>
              <a:lnSpc>
                <a:spcPct val="125000"/>
              </a:lnSpc>
            </a:pPr>
            <a:endParaRPr lang="en-US" dirty="0"/>
          </a:p>
        </p:txBody>
      </p:sp>
      <p:sp>
        <p:nvSpPr>
          <p:cNvPr id="5" name="Slide Number Placeholder 4"/>
          <p:cNvSpPr>
            <a:spLocks noGrp="1"/>
          </p:cNvSpPr>
          <p:nvPr>
            <p:ph type="sldNum" sz="quarter" idx="10"/>
          </p:nvPr>
        </p:nvSpPr>
        <p:spPr/>
        <p:txBody>
          <a:bodyPr/>
          <a:lstStyle/>
          <a:p>
            <a:pPr>
              <a:defRPr/>
            </a:pPr>
            <a:fld id="{C9D1E93E-F34F-496D-BF1C-D8229D0E4D84}" type="slidenum">
              <a:rPr lang="en-US" smtClean="0"/>
              <a:pPr>
                <a:defRPr/>
              </a:pPr>
              <a:t>90</a:t>
            </a:fld>
            <a:endParaRPr lang="en-US"/>
          </a:p>
        </p:txBody>
      </p:sp>
    </p:spTree>
    <p:extLst>
      <p:ext uri="{BB962C8B-B14F-4D97-AF65-F5344CB8AC3E}">
        <p14:creationId xmlns:p14="http://schemas.microsoft.com/office/powerpoint/2010/main" val="1696854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813BE3E-74AB-4484-84A2-A05F8CCB7B07}"/>
              </a:ext>
            </a:extLst>
          </p:cNvPr>
          <p:cNvSpPr>
            <a:spLocks noGrp="1"/>
          </p:cNvSpPr>
          <p:nvPr>
            <p:ph type="sldNum" sz="quarter" idx="10"/>
          </p:nvPr>
        </p:nvSpPr>
        <p:spPr/>
        <p:txBody>
          <a:bodyPr/>
          <a:lstStyle/>
          <a:p>
            <a:pPr>
              <a:defRPr/>
            </a:pPr>
            <a:fld id="{C9D1E93E-F34F-496D-BF1C-D8229D0E4D84}" type="slidenum">
              <a:rPr lang="en-US" smtClean="0"/>
              <a:pPr>
                <a:defRPr/>
              </a:pPr>
              <a:t>91</a:t>
            </a:fld>
            <a:endParaRPr lang="en-US"/>
          </a:p>
        </p:txBody>
      </p:sp>
      <p:sp>
        <p:nvSpPr>
          <p:cNvPr id="5" name="標題 1">
            <a:extLst>
              <a:ext uri="{FF2B5EF4-FFF2-40B4-BE49-F238E27FC236}">
                <a16:creationId xmlns:a16="http://schemas.microsoft.com/office/drawing/2014/main" id="{939A08D9-0910-4C0C-9E2B-AA45CDF5A380}"/>
              </a:ext>
            </a:extLst>
          </p:cNvPr>
          <p:cNvSpPr>
            <a:spLocks noGrp="1"/>
          </p:cNvSpPr>
          <p:nvPr>
            <p:ph type="title"/>
          </p:nvPr>
        </p:nvSpPr>
        <p:spPr>
          <a:xfrm>
            <a:off x="457200" y="457200"/>
            <a:ext cx="8543925" cy="1371600"/>
          </a:xfrm>
        </p:spPr>
        <p:txBody>
          <a:bodyPr/>
          <a:lstStyle/>
          <a:p>
            <a:r>
              <a:rPr lang="zh-CN" altLang="en-US" sz="3600" dirty="0"/>
              <a:t>使用</a:t>
            </a:r>
            <a:r>
              <a:rPr lang="en-US" altLang="zh-CN" dirty="0">
                <a:solidFill>
                  <a:srgbClr val="077B1D"/>
                </a:solidFill>
                <a:latin typeface="Courier New" panose="02070309020205020404" pitchFamily="49" charset="0"/>
                <a:cs typeface="Courier New" panose="02070309020205020404" pitchFamily="49" charset="0"/>
              </a:rPr>
              <a:t>ret</a:t>
            </a:r>
            <a:r>
              <a:rPr lang="zh-CN" altLang="en-US" sz="3600" dirty="0"/>
              <a:t>进行指令序列执行</a:t>
            </a:r>
            <a:endParaRPr lang="zh-TW" altLang="en-US" sz="3600" dirty="0"/>
          </a:p>
        </p:txBody>
      </p:sp>
      <p:sp>
        <p:nvSpPr>
          <p:cNvPr id="6" name="矩形 4">
            <a:extLst>
              <a:ext uri="{FF2B5EF4-FFF2-40B4-BE49-F238E27FC236}">
                <a16:creationId xmlns:a16="http://schemas.microsoft.com/office/drawing/2014/main" id="{DA034210-B5D5-4CA0-B95E-F4C9E66EF97D}"/>
              </a:ext>
            </a:extLst>
          </p:cNvPr>
          <p:cNvSpPr>
            <a:spLocks noChangeArrowheads="1"/>
          </p:cNvSpPr>
          <p:nvPr/>
        </p:nvSpPr>
        <p:spPr bwMode="auto">
          <a:xfrm>
            <a:off x="5291138" y="3851275"/>
            <a:ext cx="1836737" cy="2417763"/>
          </a:xfrm>
          <a:prstGeom prst="rect">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7" name="矩形 3">
            <a:extLst>
              <a:ext uri="{FF2B5EF4-FFF2-40B4-BE49-F238E27FC236}">
                <a16:creationId xmlns:a16="http://schemas.microsoft.com/office/drawing/2014/main" id="{96DD7B05-9832-41EB-9D14-9D4C1B81C24F}"/>
              </a:ext>
            </a:extLst>
          </p:cNvPr>
          <p:cNvSpPr>
            <a:spLocks noChangeArrowheads="1"/>
          </p:cNvSpPr>
          <p:nvPr/>
        </p:nvSpPr>
        <p:spPr bwMode="auto">
          <a:xfrm>
            <a:off x="5291138" y="2014538"/>
            <a:ext cx="1836737" cy="720725"/>
          </a:xfrm>
          <a:prstGeom prst="rect">
            <a:avLst/>
          </a:prstGeom>
          <a:solidFill>
            <a:srgbClr val="66FF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8" name="文字方塊 4">
            <a:extLst>
              <a:ext uri="{FF2B5EF4-FFF2-40B4-BE49-F238E27FC236}">
                <a16:creationId xmlns:a16="http://schemas.microsoft.com/office/drawing/2014/main" id="{6D196F09-1339-415C-B941-B3312672493A}"/>
              </a:ext>
            </a:extLst>
          </p:cNvPr>
          <p:cNvSpPr txBox="1">
            <a:spLocks noChangeArrowheads="1"/>
          </p:cNvSpPr>
          <p:nvPr/>
        </p:nvSpPr>
        <p:spPr bwMode="auto">
          <a:xfrm>
            <a:off x="1870075" y="5389563"/>
            <a:ext cx="649288" cy="369887"/>
          </a:xfrm>
          <a:prstGeom prst="rect">
            <a:avLst/>
          </a:prstGeom>
          <a:noFill/>
          <a:ln w="9525">
            <a:solidFill>
              <a:srgbClr val="0000E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a:solidFill>
                  <a:srgbClr val="0000E6"/>
                </a:solidFill>
                <a:latin typeface="Courier New" panose="02070309020205020404" pitchFamily="49" charset="0"/>
                <a:cs typeface="Courier New" panose="02070309020205020404" pitchFamily="49" charset="0"/>
              </a:rPr>
              <a:t>eip</a:t>
            </a:r>
            <a:endParaRPr lang="zh-TW" altLang="en-US" sz="1800">
              <a:solidFill>
                <a:srgbClr val="0000E6"/>
              </a:solidFill>
              <a:latin typeface="Courier New" panose="02070309020205020404" pitchFamily="49" charset="0"/>
              <a:cs typeface="Courier New" panose="02070309020205020404" pitchFamily="49" charset="0"/>
            </a:endParaRPr>
          </a:p>
        </p:txBody>
      </p:sp>
      <p:sp>
        <p:nvSpPr>
          <p:cNvPr id="9" name="文字方塊 5">
            <a:extLst>
              <a:ext uri="{FF2B5EF4-FFF2-40B4-BE49-F238E27FC236}">
                <a16:creationId xmlns:a16="http://schemas.microsoft.com/office/drawing/2014/main" id="{BDB46618-D3D6-4F50-B51A-6AE1E8A71DE1}"/>
              </a:ext>
            </a:extLst>
          </p:cNvPr>
          <p:cNvSpPr txBox="1">
            <a:spLocks noChangeArrowheads="1"/>
          </p:cNvSpPr>
          <p:nvPr/>
        </p:nvSpPr>
        <p:spPr bwMode="auto">
          <a:xfrm>
            <a:off x="1857375" y="4602163"/>
            <a:ext cx="647700" cy="369887"/>
          </a:xfrm>
          <a:prstGeom prst="rect">
            <a:avLst/>
          </a:prstGeom>
          <a:noFill/>
          <a:ln w="9525">
            <a:solidFill>
              <a:srgbClr val="077B1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a:solidFill>
                  <a:srgbClr val="077B1D"/>
                </a:solidFill>
                <a:latin typeface="Courier New" panose="02070309020205020404" pitchFamily="49" charset="0"/>
                <a:cs typeface="Courier New" panose="02070309020205020404" pitchFamily="49" charset="0"/>
              </a:rPr>
              <a:t>esp</a:t>
            </a:r>
            <a:endParaRPr lang="zh-TW" altLang="en-US" sz="1800">
              <a:solidFill>
                <a:srgbClr val="077B1D"/>
              </a:solidFill>
              <a:latin typeface="Courier New" panose="02070309020205020404" pitchFamily="49" charset="0"/>
              <a:cs typeface="Courier New" panose="02070309020205020404" pitchFamily="49" charset="0"/>
            </a:endParaRPr>
          </a:p>
        </p:txBody>
      </p:sp>
      <p:sp>
        <p:nvSpPr>
          <p:cNvPr id="10" name="矩形 6">
            <a:extLst>
              <a:ext uri="{FF2B5EF4-FFF2-40B4-BE49-F238E27FC236}">
                <a16:creationId xmlns:a16="http://schemas.microsoft.com/office/drawing/2014/main" id="{2E88FA77-77F5-4F5C-978A-8D16AC61AC29}"/>
              </a:ext>
            </a:extLst>
          </p:cNvPr>
          <p:cNvSpPr>
            <a:spLocks noChangeArrowheads="1"/>
          </p:cNvSpPr>
          <p:nvPr/>
        </p:nvSpPr>
        <p:spPr bwMode="auto">
          <a:xfrm>
            <a:off x="898525" y="4356100"/>
            <a:ext cx="1836738" cy="19431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11" name="文字方塊 7">
            <a:extLst>
              <a:ext uri="{FF2B5EF4-FFF2-40B4-BE49-F238E27FC236}">
                <a16:creationId xmlns:a16="http://schemas.microsoft.com/office/drawing/2014/main" id="{9A89B823-0622-4C7C-907E-BFFD41E7D4EA}"/>
              </a:ext>
            </a:extLst>
          </p:cNvPr>
          <p:cNvSpPr txBox="1">
            <a:spLocks noChangeArrowheads="1"/>
          </p:cNvSpPr>
          <p:nvPr/>
        </p:nvSpPr>
        <p:spPr bwMode="auto">
          <a:xfrm>
            <a:off x="827088" y="5899150"/>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800" b="1">
                <a:solidFill>
                  <a:srgbClr val="FF0000"/>
                </a:solidFill>
                <a:latin typeface="Courier New" panose="02070309020205020404" pitchFamily="49" charset="0"/>
                <a:cs typeface="Courier New" panose="02070309020205020404" pitchFamily="49" charset="0"/>
              </a:rPr>
              <a:t>CPU</a:t>
            </a:r>
            <a:endParaRPr lang="zh-TW" altLang="en-US" sz="1800" b="1">
              <a:solidFill>
                <a:srgbClr val="FF0000"/>
              </a:solidFill>
              <a:latin typeface="Courier New" panose="02070309020205020404" pitchFamily="49" charset="0"/>
              <a:cs typeface="Courier New" panose="02070309020205020404" pitchFamily="49" charset="0"/>
            </a:endParaRPr>
          </a:p>
        </p:txBody>
      </p:sp>
      <p:sp>
        <p:nvSpPr>
          <p:cNvPr id="12" name="文字方塊 8">
            <a:extLst>
              <a:ext uri="{FF2B5EF4-FFF2-40B4-BE49-F238E27FC236}">
                <a16:creationId xmlns:a16="http://schemas.microsoft.com/office/drawing/2014/main" id="{D7DC7E67-ECEE-4450-AFFF-E11883CDBCB9}"/>
              </a:ext>
            </a:extLst>
          </p:cNvPr>
          <p:cNvSpPr txBox="1">
            <a:spLocks noChangeArrowheads="1"/>
          </p:cNvSpPr>
          <p:nvPr/>
        </p:nvSpPr>
        <p:spPr bwMode="auto">
          <a:xfrm>
            <a:off x="5291138" y="2014538"/>
            <a:ext cx="1836737" cy="44021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400">
                <a:solidFill>
                  <a:srgbClr val="077B1D"/>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a:solidFill>
                  <a:srgbClr val="FF0000"/>
                </a:solidFill>
                <a:latin typeface="Courier New" panose="02070309020205020404" pitchFamily="49" charset="0"/>
                <a:cs typeface="Courier New" panose="02070309020205020404" pitchFamily="49" charset="0"/>
              </a:rPr>
              <a:t>0x09012800</a:t>
            </a:r>
            <a:r>
              <a:rPr lang="en-US" altLang="zh-TW" sz="1400">
                <a:solidFill>
                  <a:srgbClr val="077B1D"/>
                </a:solidFill>
                <a:latin typeface="Courier New" panose="02070309020205020404" pitchFamily="49" charset="0"/>
                <a:cs typeface="Courier New" panose="02070309020205020404" pitchFamily="49" charset="0"/>
              </a:rPr>
              <a:t> </a:t>
            </a:r>
          </a:p>
          <a:p>
            <a:pPr algn="ctr">
              <a:spcBef>
                <a:spcPct val="0"/>
              </a:spcBef>
              <a:buClrTx/>
              <a:buSzTx/>
              <a:buFontTx/>
              <a:buNone/>
            </a:pPr>
            <a:r>
              <a:rPr lang="en-US" altLang="zh-TW" sz="1400">
                <a:solidFill>
                  <a:srgbClr val="077B1D"/>
                </a:solidFill>
                <a:latin typeface="Courier New" panose="02070309020205020404" pitchFamily="49" charset="0"/>
                <a:cs typeface="Courier New" panose="02070309020205020404" pitchFamily="49" charset="0"/>
              </a:rPr>
              <a:t>0x08900200</a:t>
            </a: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ret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ret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add $03, %eax</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ret</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mov %eax, %ecx</a:t>
            </a:r>
          </a:p>
          <a:p>
            <a:pPr algn="ctr">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a:t>
            </a:r>
          </a:p>
          <a:p>
            <a:pPr algn="ctr">
              <a:spcBef>
                <a:spcPct val="0"/>
              </a:spcBef>
              <a:buClrTx/>
              <a:buSzTx/>
              <a:buFontTx/>
              <a:buNone/>
            </a:pPr>
            <a:endParaRPr lang="en-US" altLang="zh-TW" sz="1400">
              <a:latin typeface="Courier New" panose="02070309020205020404" pitchFamily="49" charset="0"/>
              <a:cs typeface="Courier New" panose="02070309020205020404" pitchFamily="49" charset="0"/>
            </a:endParaRPr>
          </a:p>
          <a:p>
            <a:pPr algn="ctr">
              <a:spcBef>
                <a:spcPct val="0"/>
              </a:spcBef>
              <a:buClrTx/>
              <a:buSzTx/>
              <a:buFontTx/>
              <a:buNone/>
            </a:pPr>
            <a:endParaRPr lang="zh-TW" altLang="en-US" sz="1400">
              <a:latin typeface="Courier New" panose="02070309020205020404" pitchFamily="49" charset="0"/>
              <a:cs typeface="Courier New" panose="02070309020205020404" pitchFamily="49" charset="0"/>
            </a:endParaRPr>
          </a:p>
        </p:txBody>
      </p:sp>
      <p:sp>
        <p:nvSpPr>
          <p:cNvPr id="13" name="文字方塊 9">
            <a:extLst>
              <a:ext uri="{FF2B5EF4-FFF2-40B4-BE49-F238E27FC236}">
                <a16:creationId xmlns:a16="http://schemas.microsoft.com/office/drawing/2014/main" id="{3FB9F657-559B-4E17-BC38-33DBE331FF48}"/>
              </a:ext>
            </a:extLst>
          </p:cNvPr>
          <p:cNvSpPr txBox="1">
            <a:spLocks noChangeArrowheads="1"/>
          </p:cNvSpPr>
          <p:nvPr/>
        </p:nvSpPr>
        <p:spPr bwMode="auto">
          <a:xfrm>
            <a:off x="7091363" y="5451475"/>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400">
                <a:solidFill>
                  <a:srgbClr val="077B1D"/>
                </a:solidFill>
                <a:latin typeface="Courier New" panose="02070309020205020404" pitchFamily="49" charset="0"/>
                <a:cs typeface="Courier New" panose="02070309020205020404" pitchFamily="49" charset="0"/>
              </a:rPr>
              <a:t>0x08900200</a:t>
            </a:r>
          </a:p>
        </p:txBody>
      </p:sp>
      <p:sp>
        <p:nvSpPr>
          <p:cNvPr id="14" name="文字方塊 9">
            <a:extLst>
              <a:ext uri="{FF2B5EF4-FFF2-40B4-BE49-F238E27FC236}">
                <a16:creationId xmlns:a16="http://schemas.microsoft.com/office/drawing/2014/main" id="{1EA70A13-204A-471F-83D5-53BB83A14CD9}"/>
              </a:ext>
            </a:extLst>
          </p:cNvPr>
          <p:cNvSpPr txBox="1">
            <a:spLocks noChangeArrowheads="1"/>
          </p:cNvSpPr>
          <p:nvPr/>
        </p:nvSpPr>
        <p:spPr bwMode="auto">
          <a:xfrm>
            <a:off x="7091363" y="4824413"/>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US" altLang="zh-TW" sz="1400">
                <a:solidFill>
                  <a:srgbClr val="FF0000"/>
                </a:solidFill>
                <a:latin typeface="Courier New" panose="02070309020205020404" pitchFamily="49" charset="0"/>
                <a:cs typeface="Courier New" panose="02070309020205020404" pitchFamily="49" charset="0"/>
              </a:rPr>
              <a:t>0x09012800</a:t>
            </a:r>
          </a:p>
        </p:txBody>
      </p:sp>
      <p:cxnSp>
        <p:nvCxnSpPr>
          <p:cNvPr id="15" name="直線接點 2">
            <a:extLst>
              <a:ext uri="{FF2B5EF4-FFF2-40B4-BE49-F238E27FC236}">
                <a16:creationId xmlns:a16="http://schemas.microsoft.com/office/drawing/2014/main" id="{3A86240E-7AD0-4F2A-8DA7-E71A70265280}"/>
              </a:ext>
            </a:extLst>
          </p:cNvPr>
          <p:cNvCxnSpPr>
            <a:cxnSpLocks noChangeShapeType="1"/>
          </p:cNvCxnSpPr>
          <p:nvPr/>
        </p:nvCxnSpPr>
        <p:spPr bwMode="auto">
          <a:xfrm>
            <a:off x="5291138" y="6269038"/>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6" name="直線接點 13">
            <a:extLst>
              <a:ext uri="{FF2B5EF4-FFF2-40B4-BE49-F238E27FC236}">
                <a16:creationId xmlns:a16="http://schemas.microsoft.com/office/drawing/2014/main" id="{EF6E4D79-BFC9-4A5F-AF72-244259683B92}"/>
              </a:ext>
            </a:extLst>
          </p:cNvPr>
          <p:cNvCxnSpPr>
            <a:cxnSpLocks noChangeShapeType="1"/>
          </p:cNvCxnSpPr>
          <p:nvPr/>
        </p:nvCxnSpPr>
        <p:spPr bwMode="auto">
          <a:xfrm>
            <a:off x="5291138" y="5724525"/>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7" name="直線接點 14">
            <a:extLst>
              <a:ext uri="{FF2B5EF4-FFF2-40B4-BE49-F238E27FC236}">
                <a16:creationId xmlns:a16="http://schemas.microsoft.com/office/drawing/2014/main" id="{C8A67377-CC7C-4776-B468-65DFB0A4AD12}"/>
              </a:ext>
            </a:extLst>
          </p:cNvPr>
          <p:cNvCxnSpPr>
            <a:cxnSpLocks noChangeShapeType="1"/>
          </p:cNvCxnSpPr>
          <p:nvPr/>
        </p:nvCxnSpPr>
        <p:spPr bwMode="auto">
          <a:xfrm>
            <a:off x="5291138" y="5472113"/>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8" name="直線接點 15">
            <a:extLst>
              <a:ext uri="{FF2B5EF4-FFF2-40B4-BE49-F238E27FC236}">
                <a16:creationId xmlns:a16="http://schemas.microsoft.com/office/drawing/2014/main" id="{D3ABCC38-EFDC-43D0-90E2-8140CE156E78}"/>
              </a:ext>
            </a:extLst>
          </p:cNvPr>
          <p:cNvCxnSpPr>
            <a:cxnSpLocks noChangeShapeType="1"/>
          </p:cNvCxnSpPr>
          <p:nvPr/>
        </p:nvCxnSpPr>
        <p:spPr bwMode="auto">
          <a:xfrm>
            <a:off x="5291138" y="3995738"/>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19" name="直線接點 16">
            <a:extLst>
              <a:ext uri="{FF2B5EF4-FFF2-40B4-BE49-F238E27FC236}">
                <a16:creationId xmlns:a16="http://schemas.microsoft.com/office/drawing/2014/main" id="{39AB6D1C-0F2F-47E1-897D-84074D6F4780}"/>
              </a:ext>
            </a:extLst>
          </p:cNvPr>
          <p:cNvCxnSpPr>
            <a:cxnSpLocks noChangeShapeType="1"/>
          </p:cNvCxnSpPr>
          <p:nvPr/>
        </p:nvCxnSpPr>
        <p:spPr bwMode="auto">
          <a:xfrm>
            <a:off x="5291138" y="4248150"/>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0" name="直線接點 17">
            <a:extLst>
              <a:ext uri="{FF2B5EF4-FFF2-40B4-BE49-F238E27FC236}">
                <a16:creationId xmlns:a16="http://schemas.microsoft.com/office/drawing/2014/main" id="{503304C4-22BA-4F31-BDF6-ECCD0C9DDEA2}"/>
              </a:ext>
            </a:extLst>
          </p:cNvPr>
          <p:cNvCxnSpPr>
            <a:cxnSpLocks noChangeShapeType="1"/>
          </p:cNvCxnSpPr>
          <p:nvPr/>
        </p:nvCxnSpPr>
        <p:spPr bwMode="auto">
          <a:xfrm>
            <a:off x="5291138" y="4427538"/>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1" name="直線接點 18">
            <a:extLst>
              <a:ext uri="{FF2B5EF4-FFF2-40B4-BE49-F238E27FC236}">
                <a16:creationId xmlns:a16="http://schemas.microsoft.com/office/drawing/2014/main" id="{BB58D809-92FF-464E-ABA3-6F440844E330}"/>
              </a:ext>
            </a:extLst>
          </p:cNvPr>
          <p:cNvCxnSpPr>
            <a:cxnSpLocks noChangeShapeType="1"/>
          </p:cNvCxnSpPr>
          <p:nvPr/>
        </p:nvCxnSpPr>
        <p:spPr bwMode="auto">
          <a:xfrm>
            <a:off x="5291138" y="4643438"/>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2" name="直線接點 19">
            <a:extLst>
              <a:ext uri="{FF2B5EF4-FFF2-40B4-BE49-F238E27FC236}">
                <a16:creationId xmlns:a16="http://schemas.microsoft.com/office/drawing/2014/main" id="{400D35B1-E7FD-4017-8359-080E3E75BC06}"/>
              </a:ext>
            </a:extLst>
          </p:cNvPr>
          <p:cNvCxnSpPr>
            <a:cxnSpLocks noChangeShapeType="1"/>
          </p:cNvCxnSpPr>
          <p:nvPr/>
        </p:nvCxnSpPr>
        <p:spPr bwMode="auto">
          <a:xfrm>
            <a:off x="5291138" y="5975350"/>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23" name="直線接點 20">
            <a:extLst>
              <a:ext uri="{FF2B5EF4-FFF2-40B4-BE49-F238E27FC236}">
                <a16:creationId xmlns:a16="http://schemas.microsoft.com/office/drawing/2014/main" id="{CA27ECCC-4DB6-4E9B-93F3-6E570EF111DF}"/>
              </a:ext>
            </a:extLst>
          </p:cNvPr>
          <p:cNvCxnSpPr>
            <a:cxnSpLocks noChangeShapeType="1"/>
          </p:cNvCxnSpPr>
          <p:nvPr/>
        </p:nvCxnSpPr>
        <p:spPr bwMode="auto">
          <a:xfrm>
            <a:off x="5291138" y="2484438"/>
            <a:ext cx="1836737"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cxnSp>
        <p:nvCxnSpPr>
          <p:cNvPr id="24" name="直線接點 21">
            <a:extLst>
              <a:ext uri="{FF2B5EF4-FFF2-40B4-BE49-F238E27FC236}">
                <a16:creationId xmlns:a16="http://schemas.microsoft.com/office/drawing/2014/main" id="{BAE9D096-724F-46D0-A287-DA9B66A07523}"/>
              </a:ext>
            </a:extLst>
          </p:cNvPr>
          <p:cNvCxnSpPr>
            <a:cxnSpLocks noChangeShapeType="1"/>
          </p:cNvCxnSpPr>
          <p:nvPr/>
        </p:nvCxnSpPr>
        <p:spPr bwMode="auto">
          <a:xfrm>
            <a:off x="5291138" y="2735263"/>
            <a:ext cx="1836737"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cxnSp>
        <p:nvCxnSpPr>
          <p:cNvPr id="25" name="直線接點 22">
            <a:extLst>
              <a:ext uri="{FF2B5EF4-FFF2-40B4-BE49-F238E27FC236}">
                <a16:creationId xmlns:a16="http://schemas.microsoft.com/office/drawing/2014/main" id="{C61B15FE-AB75-4C07-8C86-7D36D300C34F}"/>
              </a:ext>
            </a:extLst>
          </p:cNvPr>
          <p:cNvCxnSpPr>
            <a:cxnSpLocks noChangeShapeType="1"/>
          </p:cNvCxnSpPr>
          <p:nvPr/>
        </p:nvCxnSpPr>
        <p:spPr bwMode="auto">
          <a:xfrm>
            <a:off x="5291138" y="3851275"/>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sp>
        <p:nvSpPr>
          <p:cNvPr id="26" name="手繪多邊形 5">
            <a:extLst>
              <a:ext uri="{FF2B5EF4-FFF2-40B4-BE49-F238E27FC236}">
                <a16:creationId xmlns:a16="http://schemas.microsoft.com/office/drawing/2014/main" id="{CA07519E-7AC6-4B96-9D5A-CBDC49ECFACF}"/>
              </a:ext>
            </a:extLst>
          </p:cNvPr>
          <p:cNvSpPr>
            <a:spLocks/>
          </p:cNvSpPr>
          <p:nvPr/>
        </p:nvSpPr>
        <p:spPr bwMode="auto">
          <a:xfrm>
            <a:off x="2498725" y="2735263"/>
            <a:ext cx="2790825" cy="2030412"/>
          </a:xfrm>
          <a:custGeom>
            <a:avLst/>
            <a:gdLst>
              <a:gd name="T0" fmla="*/ 0 w 2790701"/>
              <a:gd name="T1" fmla="*/ 2027733 h 2030680"/>
              <a:gd name="T2" fmla="*/ 1663359 w 2790701"/>
              <a:gd name="T3" fmla="*/ 2027733 h 2030680"/>
              <a:gd name="T4" fmla="*/ 1663359 w 2790701"/>
              <a:gd name="T5" fmla="*/ 0 h 2030680"/>
              <a:gd name="T6" fmla="*/ 2792065 w 2790701"/>
              <a:gd name="T7" fmla="*/ 0 h 2030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90701" h="2030680">
                <a:moveTo>
                  <a:pt x="0" y="2030680"/>
                </a:moveTo>
                <a:lnTo>
                  <a:pt x="1662545" y="2030680"/>
                </a:lnTo>
                <a:lnTo>
                  <a:pt x="1662545" y="0"/>
                </a:lnTo>
                <a:lnTo>
                  <a:pt x="2790701" y="0"/>
                </a:lnTo>
              </a:path>
            </a:pathLst>
          </a:custGeom>
          <a:noFill/>
          <a:ln w="19050" cap="flat" cmpd="sng" algn="ctr">
            <a:solidFill>
              <a:srgbClr val="077B1D"/>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27" name="直線接點 26">
            <a:extLst>
              <a:ext uri="{FF2B5EF4-FFF2-40B4-BE49-F238E27FC236}">
                <a16:creationId xmlns:a16="http://schemas.microsoft.com/office/drawing/2014/main" id="{A2B31B19-9072-4DD6-92F2-4B4415354D58}"/>
              </a:ext>
            </a:extLst>
          </p:cNvPr>
          <p:cNvCxnSpPr>
            <a:cxnSpLocks noChangeShapeType="1"/>
          </p:cNvCxnSpPr>
          <p:nvPr/>
        </p:nvCxnSpPr>
        <p:spPr bwMode="auto">
          <a:xfrm>
            <a:off x="5291138" y="2268538"/>
            <a:ext cx="1836737" cy="0"/>
          </a:xfrm>
          <a:prstGeom prst="line">
            <a:avLst/>
          </a:prstGeom>
          <a:noFill/>
          <a:ln w="9525" algn="ctr">
            <a:solidFill>
              <a:srgbClr val="077B1D"/>
            </a:solidFill>
            <a:round/>
            <a:headEnd/>
            <a:tailEnd/>
          </a:ln>
          <a:extLst>
            <a:ext uri="{909E8E84-426E-40DD-AFC4-6F175D3DCCD1}">
              <a14:hiddenFill xmlns:a14="http://schemas.microsoft.com/office/drawing/2010/main">
                <a:noFill/>
              </a14:hiddenFill>
            </a:ext>
          </a:extLst>
        </p:spPr>
      </p:cxnSp>
      <p:sp>
        <p:nvSpPr>
          <p:cNvPr id="28" name="手繪多邊形 6">
            <a:extLst>
              <a:ext uri="{FF2B5EF4-FFF2-40B4-BE49-F238E27FC236}">
                <a16:creationId xmlns:a16="http://schemas.microsoft.com/office/drawing/2014/main" id="{4874DABE-1B39-4DA4-8342-0EA16913C0C0}"/>
              </a:ext>
            </a:extLst>
          </p:cNvPr>
          <p:cNvSpPr>
            <a:spLocks/>
          </p:cNvSpPr>
          <p:nvPr/>
        </p:nvSpPr>
        <p:spPr bwMode="auto">
          <a:xfrm>
            <a:off x="2522538" y="4248150"/>
            <a:ext cx="2779712" cy="1325563"/>
          </a:xfrm>
          <a:custGeom>
            <a:avLst/>
            <a:gdLst>
              <a:gd name="T0" fmla="*/ 0 w 2778826"/>
              <a:gd name="T1" fmla="*/ 1257750 h 1401289"/>
              <a:gd name="T2" fmla="*/ 2299992 w 2778826"/>
              <a:gd name="T3" fmla="*/ 1257750 h 1401289"/>
              <a:gd name="T4" fmla="*/ 2299992 w 2778826"/>
              <a:gd name="T5" fmla="*/ 0 h 1401289"/>
              <a:gd name="T6" fmla="*/ 2788591 w 2778826"/>
              <a:gd name="T7" fmla="*/ 0 h 1401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78826" h="1401289">
                <a:moveTo>
                  <a:pt x="0" y="1401289"/>
                </a:moveTo>
                <a:lnTo>
                  <a:pt x="2291938" y="1401289"/>
                </a:lnTo>
                <a:lnTo>
                  <a:pt x="2291938" y="0"/>
                </a:lnTo>
                <a:lnTo>
                  <a:pt x="2778826"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9" name="手繪多邊形 29">
            <a:extLst>
              <a:ext uri="{FF2B5EF4-FFF2-40B4-BE49-F238E27FC236}">
                <a16:creationId xmlns:a16="http://schemas.microsoft.com/office/drawing/2014/main" id="{0ADF86E3-D056-43B2-BAFD-F6E24F81C690}"/>
              </a:ext>
            </a:extLst>
          </p:cNvPr>
          <p:cNvSpPr>
            <a:spLocks/>
          </p:cNvSpPr>
          <p:nvPr/>
        </p:nvSpPr>
        <p:spPr bwMode="auto">
          <a:xfrm>
            <a:off x="2522538" y="2735263"/>
            <a:ext cx="3705225" cy="2730500"/>
          </a:xfrm>
          <a:custGeom>
            <a:avLst/>
            <a:gdLst>
              <a:gd name="T0" fmla="*/ 3706332 w 3705102"/>
              <a:gd name="T1" fmla="*/ 0 h 2802577"/>
              <a:gd name="T2" fmla="*/ 3706332 w 3705102"/>
              <a:gd name="T3" fmla="*/ 267492 h 2802577"/>
              <a:gd name="T4" fmla="*/ 2055111 w 3705102"/>
              <a:gd name="T5" fmla="*/ 267492 h 2802577"/>
              <a:gd name="T6" fmla="*/ 2055111 w 3705102"/>
              <a:gd name="T7" fmla="*/ 2104270 h 2802577"/>
              <a:gd name="T8" fmla="*/ 0 w 3705102"/>
              <a:gd name="T9" fmla="*/ 2104270 h 2802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5102" h="2802577">
                <a:moveTo>
                  <a:pt x="3705102" y="0"/>
                </a:moveTo>
                <a:lnTo>
                  <a:pt x="3705102" y="356260"/>
                </a:lnTo>
                <a:lnTo>
                  <a:pt x="2054431" y="356260"/>
                </a:lnTo>
                <a:lnTo>
                  <a:pt x="2054431" y="2802577"/>
                </a:lnTo>
                <a:lnTo>
                  <a:pt x="0" y="2802577"/>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0" name="手繪多邊形 30">
            <a:extLst>
              <a:ext uri="{FF2B5EF4-FFF2-40B4-BE49-F238E27FC236}">
                <a16:creationId xmlns:a16="http://schemas.microsoft.com/office/drawing/2014/main" id="{88A6D4B2-7110-4C5F-BC51-57EA37788CED}"/>
              </a:ext>
            </a:extLst>
          </p:cNvPr>
          <p:cNvSpPr>
            <a:spLocks/>
          </p:cNvSpPr>
          <p:nvPr/>
        </p:nvSpPr>
        <p:spPr bwMode="auto">
          <a:xfrm>
            <a:off x="2522538" y="5681663"/>
            <a:ext cx="2779712" cy="0"/>
          </a:xfrm>
          <a:custGeom>
            <a:avLst/>
            <a:gdLst>
              <a:gd name="T0" fmla="*/ 0 w 2778826"/>
              <a:gd name="T1" fmla="*/ 2787701 w 2778826"/>
              <a:gd name="T2" fmla="*/ 0 60000 65536"/>
              <a:gd name="T3" fmla="*/ 0 60000 65536"/>
            </a:gdLst>
            <a:ahLst/>
            <a:cxnLst>
              <a:cxn ang="T2">
                <a:pos x="T0" y="0"/>
              </a:cxn>
              <a:cxn ang="T3">
                <a:pos x="T1" y="0"/>
              </a:cxn>
            </a:cxnLst>
            <a:rect l="0" t="0" r="r" b="b"/>
            <a:pathLst>
              <a:path w="2778826">
                <a:moveTo>
                  <a:pt x="0" y="0"/>
                </a:moveTo>
                <a:lnTo>
                  <a:pt x="2778826"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 name="手繪多邊形 31">
            <a:extLst>
              <a:ext uri="{FF2B5EF4-FFF2-40B4-BE49-F238E27FC236}">
                <a16:creationId xmlns:a16="http://schemas.microsoft.com/office/drawing/2014/main" id="{28A9E6D2-D916-4F61-A0AE-04F51A6AFACB}"/>
              </a:ext>
            </a:extLst>
          </p:cNvPr>
          <p:cNvSpPr>
            <a:spLocks/>
          </p:cNvSpPr>
          <p:nvPr/>
        </p:nvSpPr>
        <p:spPr bwMode="auto">
          <a:xfrm>
            <a:off x="2498725" y="2490788"/>
            <a:ext cx="2803525" cy="2263775"/>
          </a:xfrm>
          <a:custGeom>
            <a:avLst/>
            <a:gdLst>
              <a:gd name="T0" fmla="*/ 0 w 2802576"/>
              <a:gd name="T1" fmla="*/ 2529115 h 2232561"/>
              <a:gd name="T2" fmla="*/ 1668183 w 2802576"/>
              <a:gd name="T3" fmla="*/ 2529115 h 2232561"/>
              <a:gd name="T4" fmla="*/ 1656268 w 2802576"/>
              <a:gd name="T5" fmla="*/ 0 h 2232561"/>
              <a:gd name="T6" fmla="*/ 2812081 w 2802576"/>
              <a:gd name="T7" fmla="*/ 0 h 22325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2576" h="2232561">
                <a:moveTo>
                  <a:pt x="0" y="2232561"/>
                </a:moveTo>
                <a:lnTo>
                  <a:pt x="1662545" y="2232561"/>
                </a:lnTo>
                <a:cubicBezTo>
                  <a:pt x="1658587" y="1488374"/>
                  <a:pt x="1654628" y="744187"/>
                  <a:pt x="1650670" y="0"/>
                </a:cubicBezTo>
                <a:lnTo>
                  <a:pt x="2802576" y="0"/>
                </a:lnTo>
              </a:path>
            </a:pathLst>
          </a:custGeom>
          <a:noFill/>
          <a:ln w="19050" cap="flat" cmpd="sng" algn="ctr">
            <a:solidFill>
              <a:srgbClr val="077B1D"/>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cxnSp>
        <p:nvCxnSpPr>
          <p:cNvPr id="32" name="直線接點 18">
            <a:extLst>
              <a:ext uri="{FF2B5EF4-FFF2-40B4-BE49-F238E27FC236}">
                <a16:creationId xmlns:a16="http://schemas.microsoft.com/office/drawing/2014/main" id="{02154019-FCDD-4BD1-BB42-FCAD9D063CFD}"/>
              </a:ext>
            </a:extLst>
          </p:cNvPr>
          <p:cNvCxnSpPr>
            <a:cxnSpLocks noChangeShapeType="1"/>
          </p:cNvCxnSpPr>
          <p:nvPr/>
        </p:nvCxnSpPr>
        <p:spPr bwMode="auto">
          <a:xfrm>
            <a:off x="5291138" y="4824413"/>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33" name="直線接點 18">
            <a:extLst>
              <a:ext uri="{FF2B5EF4-FFF2-40B4-BE49-F238E27FC236}">
                <a16:creationId xmlns:a16="http://schemas.microsoft.com/office/drawing/2014/main" id="{8D97F00C-4EB9-4332-91A9-1166703524FC}"/>
              </a:ext>
            </a:extLst>
          </p:cNvPr>
          <p:cNvCxnSpPr>
            <a:cxnSpLocks noChangeShapeType="1"/>
          </p:cNvCxnSpPr>
          <p:nvPr/>
        </p:nvCxnSpPr>
        <p:spPr bwMode="auto">
          <a:xfrm>
            <a:off x="5291138" y="5076825"/>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cxnSp>
        <p:nvCxnSpPr>
          <p:cNvPr id="34" name="直線接點 17">
            <a:extLst>
              <a:ext uri="{FF2B5EF4-FFF2-40B4-BE49-F238E27FC236}">
                <a16:creationId xmlns:a16="http://schemas.microsoft.com/office/drawing/2014/main" id="{3BA6CA30-1422-46FE-B20D-1AC06C1D4EA2}"/>
              </a:ext>
            </a:extLst>
          </p:cNvPr>
          <p:cNvCxnSpPr>
            <a:cxnSpLocks noChangeShapeType="1"/>
          </p:cNvCxnSpPr>
          <p:nvPr/>
        </p:nvCxnSpPr>
        <p:spPr bwMode="auto">
          <a:xfrm>
            <a:off x="5291138" y="5292725"/>
            <a:ext cx="1836737" cy="0"/>
          </a:xfrm>
          <a:prstGeom prst="line">
            <a:avLst/>
          </a:prstGeom>
          <a:noFill/>
          <a:ln w="9525" algn="ctr">
            <a:solidFill>
              <a:srgbClr val="0000E6"/>
            </a:solidFill>
            <a:round/>
            <a:headEnd/>
            <a:tailEnd/>
          </a:ln>
          <a:extLst>
            <a:ext uri="{909E8E84-426E-40DD-AFC4-6F175D3DCCD1}">
              <a14:hiddenFill xmlns:a14="http://schemas.microsoft.com/office/drawing/2010/main">
                <a:noFill/>
              </a14:hiddenFill>
            </a:ext>
          </a:extLst>
        </p:spPr>
      </p:cxnSp>
      <p:sp>
        <p:nvSpPr>
          <p:cNvPr id="35" name="手繪多邊形 1">
            <a:extLst>
              <a:ext uri="{FF2B5EF4-FFF2-40B4-BE49-F238E27FC236}">
                <a16:creationId xmlns:a16="http://schemas.microsoft.com/office/drawing/2014/main" id="{5DC7D058-5F79-4C8D-8FE6-B2499AD05E01}"/>
              </a:ext>
            </a:extLst>
          </p:cNvPr>
          <p:cNvSpPr>
            <a:spLocks/>
          </p:cNvSpPr>
          <p:nvPr/>
        </p:nvSpPr>
        <p:spPr bwMode="auto">
          <a:xfrm>
            <a:off x="2516188" y="5467350"/>
            <a:ext cx="2771775" cy="168275"/>
          </a:xfrm>
          <a:custGeom>
            <a:avLst/>
            <a:gdLst>
              <a:gd name="T0" fmla="*/ 0 w 2772137"/>
              <a:gd name="T1" fmla="*/ 171402 h 167833"/>
              <a:gd name="T2" fmla="*/ 2514864 w 2772137"/>
              <a:gd name="T3" fmla="*/ 171402 h 167833"/>
              <a:gd name="T4" fmla="*/ 2514864 w 2772137"/>
              <a:gd name="T5" fmla="*/ 0 h 167833"/>
              <a:gd name="T6" fmla="*/ 2769241 w 2772137"/>
              <a:gd name="T7" fmla="*/ 0 h 1678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72137" h="167833">
                <a:moveTo>
                  <a:pt x="0" y="167833"/>
                </a:moveTo>
                <a:lnTo>
                  <a:pt x="2517494" y="167833"/>
                </a:lnTo>
                <a:lnTo>
                  <a:pt x="2517494" y="0"/>
                </a:lnTo>
                <a:lnTo>
                  <a:pt x="2772137"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6" name="手繪多邊形 2">
            <a:extLst>
              <a:ext uri="{FF2B5EF4-FFF2-40B4-BE49-F238E27FC236}">
                <a16:creationId xmlns:a16="http://schemas.microsoft.com/office/drawing/2014/main" id="{76226138-D82E-487B-9357-358A1C31D279}"/>
              </a:ext>
            </a:extLst>
          </p:cNvPr>
          <p:cNvSpPr>
            <a:spLocks/>
          </p:cNvSpPr>
          <p:nvPr/>
        </p:nvSpPr>
        <p:spPr bwMode="auto">
          <a:xfrm>
            <a:off x="2498725" y="2382838"/>
            <a:ext cx="2789238" cy="3376612"/>
          </a:xfrm>
          <a:custGeom>
            <a:avLst/>
            <a:gdLst>
              <a:gd name="T0" fmla="*/ 2787411 w 2789499"/>
              <a:gd name="T1" fmla="*/ 0 h 2343874"/>
              <a:gd name="T2" fmla="*/ 1439969 w 2789499"/>
              <a:gd name="T3" fmla="*/ 0 h 2343874"/>
              <a:gd name="T4" fmla="*/ 1457323 w 2789499"/>
              <a:gd name="T5" fmla="*/ 62648145 h 2343874"/>
              <a:gd name="T6" fmla="*/ 0 w 2789499"/>
              <a:gd name="T7" fmla="*/ 62648145 h 2343874"/>
              <a:gd name="T8" fmla="*/ 0 w 2789499"/>
              <a:gd name="T9" fmla="*/ 62648145 h 23438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9499" h="2343874">
                <a:moveTo>
                  <a:pt x="2789499" y="0"/>
                </a:moveTo>
                <a:lnTo>
                  <a:pt x="1441049" y="0"/>
                </a:lnTo>
                <a:lnTo>
                  <a:pt x="1458411" y="2343874"/>
                </a:lnTo>
                <a:lnTo>
                  <a:pt x="0" y="2343874"/>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7" name="手繪多邊形 3">
            <a:extLst>
              <a:ext uri="{FF2B5EF4-FFF2-40B4-BE49-F238E27FC236}">
                <a16:creationId xmlns:a16="http://schemas.microsoft.com/office/drawing/2014/main" id="{6A86E590-747D-4036-A06F-57BE564F48F4}"/>
              </a:ext>
            </a:extLst>
          </p:cNvPr>
          <p:cNvSpPr>
            <a:spLocks/>
          </p:cNvSpPr>
          <p:nvPr/>
        </p:nvSpPr>
        <p:spPr bwMode="auto">
          <a:xfrm>
            <a:off x="2503488" y="2259013"/>
            <a:ext cx="2778125" cy="2392362"/>
          </a:xfrm>
          <a:custGeom>
            <a:avLst/>
            <a:gdLst>
              <a:gd name="T0" fmla="*/ 0 w 2777924"/>
              <a:gd name="T1" fmla="*/ 2506231 h 2378597"/>
              <a:gd name="T2" fmla="*/ 1372392 w 2777924"/>
              <a:gd name="T3" fmla="*/ 2506231 h 2378597"/>
              <a:gd name="T4" fmla="*/ 1360809 w 2777924"/>
              <a:gd name="T5" fmla="*/ 0 h 2378597"/>
              <a:gd name="T6" fmla="*/ 2779532 w 2777924"/>
              <a:gd name="T7" fmla="*/ 0 h 2378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77924" h="2378597">
                <a:moveTo>
                  <a:pt x="0" y="2378597"/>
                </a:moveTo>
                <a:lnTo>
                  <a:pt x="1371600" y="2378597"/>
                </a:lnTo>
                <a:cubicBezTo>
                  <a:pt x="1367742" y="1585731"/>
                  <a:pt x="1363883" y="792866"/>
                  <a:pt x="1360025" y="0"/>
                </a:cubicBezTo>
                <a:lnTo>
                  <a:pt x="2777924" y="0"/>
                </a:lnTo>
              </a:path>
            </a:pathLst>
          </a:custGeom>
          <a:noFill/>
          <a:ln w="19050" cap="flat" cmpd="sng" algn="ctr">
            <a:solidFill>
              <a:srgbClr val="077B1D"/>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8" name="手繪多邊形 4">
            <a:extLst>
              <a:ext uri="{FF2B5EF4-FFF2-40B4-BE49-F238E27FC236}">
                <a16:creationId xmlns:a16="http://schemas.microsoft.com/office/drawing/2014/main" id="{6557821E-0E08-4620-BE1A-3D8ED835F3DB}"/>
              </a:ext>
            </a:extLst>
          </p:cNvPr>
          <p:cNvSpPr>
            <a:spLocks/>
          </p:cNvSpPr>
          <p:nvPr/>
        </p:nvSpPr>
        <p:spPr bwMode="auto">
          <a:xfrm>
            <a:off x="2516188" y="5056188"/>
            <a:ext cx="2765425" cy="452437"/>
          </a:xfrm>
          <a:custGeom>
            <a:avLst/>
            <a:gdLst>
              <a:gd name="T0" fmla="*/ 0 w 2766350"/>
              <a:gd name="T1" fmla="*/ 459670 h 451413"/>
              <a:gd name="T2" fmla="*/ 2164456 w 2766350"/>
              <a:gd name="T3" fmla="*/ 459670 h 451413"/>
              <a:gd name="T4" fmla="*/ 2164456 w 2766350"/>
              <a:gd name="T5" fmla="*/ 0 h 451413"/>
              <a:gd name="T6" fmla="*/ 2758959 w 2766350"/>
              <a:gd name="T7" fmla="*/ 0 h 4514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66350" h="451413">
                <a:moveTo>
                  <a:pt x="0" y="451413"/>
                </a:moveTo>
                <a:lnTo>
                  <a:pt x="2170254" y="451413"/>
                </a:lnTo>
                <a:lnTo>
                  <a:pt x="2170254" y="0"/>
                </a:lnTo>
                <a:lnTo>
                  <a:pt x="2766350"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9" name="文字方塊 5">
            <a:extLst>
              <a:ext uri="{FF2B5EF4-FFF2-40B4-BE49-F238E27FC236}">
                <a16:creationId xmlns:a16="http://schemas.microsoft.com/office/drawing/2014/main" id="{5787E89E-874A-4CA5-BF0B-990FD17BEE24}"/>
              </a:ext>
            </a:extLst>
          </p:cNvPr>
          <p:cNvSpPr txBox="1">
            <a:spLocks noChangeArrowheads="1"/>
          </p:cNvSpPr>
          <p:nvPr/>
        </p:nvSpPr>
        <p:spPr bwMode="auto">
          <a:xfrm>
            <a:off x="1460500" y="3194050"/>
            <a:ext cx="1368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ret</a:t>
            </a:r>
            <a:endParaRPr lang="zh-TW" altLang="en-US" sz="1400">
              <a:solidFill>
                <a:srgbClr val="0000E6"/>
              </a:solidFill>
              <a:latin typeface="Courier New" panose="02070309020205020404" pitchFamily="49" charset="0"/>
              <a:cs typeface="Courier New" panose="02070309020205020404" pitchFamily="49" charset="0"/>
            </a:endParaRPr>
          </a:p>
        </p:txBody>
      </p:sp>
      <p:sp>
        <p:nvSpPr>
          <p:cNvPr id="40" name="文字方塊 37">
            <a:extLst>
              <a:ext uri="{FF2B5EF4-FFF2-40B4-BE49-F238E27FC236}">
                <a16:creationId xmlns:a16="http://schemas.microsoft.com/office/drawing/2014/main" id="{C5456B4E-160C-445F-B132-B8F94943CCDD}"/>
              </a:ext>
            </a:extLst>
          </p:cNvPr>
          <p:cNvSpPr txBox="1">
            <a:spLocks noChangeArrowheads="1"/>
          </p:cNvSpPr>
          <p:nvPr/>
        </p:nvSpPr>
        <p:spPr bwMode="auto">
          <a:xfrm>
            <a:off x="1460500" y="3013075"/>
            <a:ext cx="1779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mov %eax, %ecx</a:t>
            </a:r>
            <a:endParaRPr lang="zh-TW" altLang="en-US" sz="1400">
              <a:solidFill>
                <a:srgbClr val="0000E6"/>
              </a:solidFill>
              <a:latin typeface="Courier New" panose="02070309020205020404" pitchFamily="49" charset="0"/>
              <a:cs typeface="Courier New" panose="02070309020205020404" pitchFamily="49" charset="0"/>
            </a:endParaRPr>
          </a:p>
        </p:txBody>
      </p:sp>
      <p:sp>
        <p:nvSpPr>
          <p:cNvPr id="41" name="文字方塊 38">
            <a:extLst>
              <a:ext uri="{FF2B5EF4-FFF2-40B4-BE49-F238E27FC236}">
                <a16:creationId xmlns:a16="http://schemas.microsoft.com/office/drawing/2014/main" id="{E106FDA5-5092-4B7C-AF9C-8BD6DDC30E50}"/>
              </a:ext>
            </a:extLst>
          </p:cNvPr>
          <p:cNvSpPr txBox="1">
            <a:spLocks noChangeArrowheads="1"/>
          </p:cNvSpPr>
          <p:nvPr/>
        </p:nvSpPr>
        <p:spPr bwMode="auto">
          <a:xfrm>
            <a:off x="1460500" y="2855913"/>
            <a:ext cx="1368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r>
              <a:rPr lang="en-US" altLang="zh-TW" sz="1400">
                <a:solidFill>
                  <a:srgbClr val="0000E6"/>
                </a:solidFill>
                <a:latin typeface="Courier New" panose="02070309020205020404" pitchFamily="49" charset="0"/>
                <a:cs typeface="Courier New" panose="02070309020205020404" pitchFamily="49" charset="0"/>
              </a:rPr>
              <a:t>ret</a:t>
            </a:r>
            <a:endParaRPr lang="zh-TW" altLang="en-US" sz="1400">
              <a:solidFill>
                <a:srgbClr val="0000E6"/>
              </a:solidFill>
              <a:latin typeface="Courier New" panose="02070309020205020404" pitchFamily="49" charset="0"/>
              <a:cs typeface="Courier New" panose="02070309020205020404" pitchFamily="49" charset="0"/>
            </a:endParaRPr>
          </a:p>
        </p:txBody>
      </p:sp>
      <p:sp>
        <p:nvSpPr>
          <p:cNvPr id="42" name="文字方塊 39">
            <a:extLst>
              <a:ext uri="{FF2B5EF4-FFF2-40B4-BE49-F238E27FC236}">
                <a16:creationId xmlns:a16="http://schemas.microsoft.com/office/drawing/2014/main" id="{B1393BDC-4FD7-4586-8EDF-88846765BCEB}"/>
              </a:ext>
            </a:extLst>
          </p:cNvPr>
          <p:cNvSpPr txBox="1">
            <a:spLocks noChangeArrowheads="1"/>
          </p:cNvSpPr>
          <p:nvPr/>
        </p:nvSpPr>
        <p:spPr bwMode="auto">
          <a:xfrm>
            <a:off x="1460500" y="2700338"/>
            <a:ext cx="1706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l">
              <a:spcBef>
                <a:spcPct val="0"/>
              </a:spcBef>
              <a:buClrTx/>
              <a:buSzTx/>
              <a:buFontTx/>
              <a:buNone/>
            </a:pPr>
            <a:r>
              <a:rPr lang="en-US" altLang="zh-TW" sz="1400" dirty="0">
                <a:solidFill>
                  <a:srgbClr val="0000E6"/>
                </a:solidFill>
                <a:latin typeface="Courier New" panose="02070309020205020404" pitchFamily="49" charset="0"/>
                <a:cs typeface="Courier New" panose="02070309020205020404" pitchFamily="49" charset="0"/>
              </a:rPr>
              <a:t>add $03, %</a:t>
            </a:r>
            <a:r>
              <a:rPr lang="en-US" altLang="zh-TW" sz="1400" dirty="0" err="1">
                <a:solidFill>
                  <a:srgbClr val="0000E6"/>
                </a:solidFill>
                <a:latin typeface="Courier New" panose="02070309020205020404" pitchFamily="49" charset="0"/>
                <a:cs typeface="Courier New" panose="02070309020205020404" pitchFamily="49" charset="0"/>
              </a:rPr>
              <a:t>eax</a:t>
            </a:r>
            <a:endParaRPr lang="zh-TW" altLang="en-US" sz="1400" dirty="0">
              <a:solidFill>
                <a:srgbClr val="0000E6"/>
              </a:solidFill>
              <a:latin typeface="Courier New" panose="02070309020205020404" pitchFamily="49" charset="0"/>
              <a:cs typeface="Courier New" panose="02070309020205020404" pitchFamily="49" charset="0"/>
            </a:endParaRPr>
          </a:p>
        </p:txBody>
      </p:sp>
      <p:sp>
        <p:nvSpPr>
          <p:cNvPr id="43" name="手繪多邊形 6">
            <a:extLst>
              <a:ext uri="{FF2B5EF4-FFF2-40B4-BE49-F238E27FC236}">
                <a16:creationId xmlns:a16="http://schemas.microsoft.com/office/drawing/2014/main" id="{D212563D-DDD6-45FD-80DD-C30AEFD561CE}"/>
              </a:ext>
            </a:extLst>
          </p:cNvPr>
          <p:cNvSpPr>
            <a:spLocks/>
          </p:cNvSpPr>
          <p:nvPr/>
        </p:nvSpPr>
        <p:spPr bwMode="auto">
          <a:xfrm>
            <a:off x="2513013" y="4818063"/>
            <a:ext cx="2782887" cy="604837"/>
          </a:xfrm>
          <a:custGeom>
            <a:avLst/>
            <a:gdLst>
              <a:gd name="T0" fmla="*/ 0 w 2782957"/>
              <a:gd name="T1" fmla="*/ 608608 h 604300"/>
              <a:gd name="T2" fmla="*/ 1931775 w 2782957"/>
              <a:gd name="T3" fmla="*/ 608608 h 604300"/>
              <a:gd name="T4" fmla="*/ 1931775 w 2782957"/>
              <a:gd name="T5" fmla="*/ 0 h 604300"/>
              <a:gd name="T6" fmla="*/ 2782397 w 2782957"/>
              <a:gd name="T7" fmla="*/ 0 h 6043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2957" h="604300">
                <a:moveTo>
                  <a:pt x="0" y="604300"/>
                </a:moveTo>
                <a:lnTo>
                  <a:pt x="1932167" y="604300"/>
                </a:lnTo>
                <a:lnTo>
                  <a:pt x="1932167" y="0"/>
                </a:lnTo>
                <a:lnTo>
                  <a:pt x="2782957" y="0"/>
                </a:lnTo>
              </a:path>
            </a:pathLst>
          </a:custGeom>
          <a:noFill/>
          <a:ln w="19050" cap="flat" cmpd="sng" algn="ctr">
            <a:solidFill>
              <a:srgbClr val="0000E6"/>
            </a:solidFill>
            <a:prstDash val="solid"/>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274377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left)">
                                      <p:cBhvr>
                                        <p:cTn id="7" dur="500"/>
                                        <p:tgtEl>
                                          <p:spTgt spid="39">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xit" presetSubtype="4" fill="hold" nodeType="afterEffect">
                                  <p:stCondLst>
                                    <p:cond delay="0"/>
                                  </p:stCondLst>
                                  <p:childTnLst>
                                    <p:animEffect transition="out" filter="wipe(down)">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0">
                                            <p:txEl>
                                              <p:pRg st="0" end="0"/>
                                            </p:txEl>
                                          </p:spTgt>
                                        </p:tgtEl>
                                        <p:attrNameLst>
                                          <p:attrName>style.visibility</p:attrName>
                                        </p:attrNameLst>
                                      </p:cBhvr>
                                      <p:to>
                                        <p:strVal val="visible"/>
                                      </p:to>
                                    </p:set>
                                    <p:animEffect transition="in" filter="wipe(left)">
                                      <p:cBhvr>
                                        <p:cTn id="31" dur="500"/>
                                        <p:tgtEl>
                                          <p:spTgt spid="40">
                                            <p:txEl>
                                              <p:pRg st="0" end="0"/>
                                            </p:txEl>
                                          </p:spTgt>
                                        </p:tgtEl>
                                      </p:cBhvr>
                                    </p:animEffect>
                                  </p:childTnLst>
                                </p:cTn>
                              </p:par>
                            </p:childTnLst>
                          </p:cTn>
                        </p:par>
                        <p:par>
                          <p:cTn id="32" fill="hold">
                            <p:stCondLst>
                              <p:cond delay="500"/>
                            </p:stCondLst>
                            <p:childTnLst>
                              <p:par>
                                <p:cTn id="33" presetID="22" presetClass="exit" presetSubtype="8" fill="hold" nodeType="afterEffect">
                                  <p:stCondLst>
                                    <p:cond delay="0"/>
                                  </p:stCondLst>
                                  <p:childTnLst>
                                    <p:animEffect transition="out" filter="wipe(left)">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22" presetClass="exit" presetSubtype="1" fill="hold" nodeType="withEffect">
                                  <p:stCondLst>
                                    <p:cond delay="0"/>
                                  </p:stCondLst>
                                  <p:childTnLst>
                                    <p:animEffect transition="out" filter="wipe(up)">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
                                            <p:txEl>
                                              <p:pRg st="0" end="0"/>
                                            </p:txEl>
                                          </p:spTgt>
                                        </p:tgtEl>
                                        <p:attrNameLst>
                                          <p:attrName>style.visibility</p:attrName>
                                        </p:attrNameLst>
                                      </p:cBhvr>
                                      <p:to>
                                        <p:strVal val="visible"/>
                                      </p:to>
                                    </p:set>
                                    <p:animEffect transition="in" filter="wipe(left)">
                                      <p:cBhvr>
                                        <p:cTn id="47" dur="500"/>
                                        <p:tgtEl>
                                          <p:spTgt spid="41">
                                            <p:txEl>
                                              <p:pRg st="0" end="0"/>
                                            </p:txEl>
                                          </p:spTgt>
                                        </p:tgtEl>
                                      </p:cBhvr>
                                    </p:animEffect>
                                  </p:childTnLst>
                                </p:cTn>
                              </p:par>
                            </p:childTnLst>
                          </p:cTn>
                        </p:par>
                        <p:par>
                          <p:cTn id="48" fill="hold">
                            <p:stCondLst>
                              <p:cond delay="500"/>
                            </p:stCondLst>
                            <p:childTnLst>
                              <p:par>
                                <p:cTn id="49" presetID="22" presetClass="exit" presetSubtype="8" fill="hold" nodeType="afterEffect">
                                  <p:stCondLst>
                                    <p:cond delay="0"/>
                                  </p:stCondLst>
                                  <p:childTnLst>
                                    <p:animEffect transition="out" filter="wipe(left)">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xit" presetSubtype="8" fill="hold" nodeType="afterEffect">
                                  <p:stCondLst>
                                    <p:cond delay="0"/>
                                  </p:stCondLst>
                                  <p:childTnLst>
                                    <p:animEffect transition="out" filter="wipe(left)">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childTnLst>
                          </p:cTn>
                        </p:par>
                        <p:par>
                          <p:cTn id="60" fill="hold">
                            <p:stCondLst>
                              <p:cond delay="2000"/>
                            </p:stCondLst>
                            <p:childTnLst>
                              <p:par>
                                <p:cTn id="61" presetID="22" presetClass="entr" presetSubtype="4"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2500"/>
                            </p:stCondLst>
                            <p:childTnLst>
                              <p:par>
                                <p:cTn id="65" presetID="22" presetClass="entr" presetSubtype="4"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childTnLst>
                          </p:cTn>
                        </p:par>
                        <p:par>
                          <p:cTn id="68" fill="hold">
                            <p:stCondLst>
                              <p:cond delay="3000"/>
                            </p:stCondLst>
                            <p:childTnLst>
                              <p:par>
                                <p:cTn id="69" presetID="22" presetClass="exit" presetSubtype="1" fill="hold" nodeType="afterEffect">
                                  <p:stCondLst>
                                    <p:cond delay="0"/>
                                  </p:stCondLst>
                                  <p:childTnLst>
                                    <p:animEffect transition="out" filter="wipe(up)">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42">
                                            <p:txEl>
                                              <p:pRg st="0" end="0"/>
                                            </p:txEl>
                                          </p:spTgt>
                                        </p:tgtEl>
                                        <p:attrNameLst>
                                          <p:attrName>style.visibility</p:attrName>
                                        </p:attrNameLst>
                                      </p:cBhvr>
                                      <p:to>
                                        <p:strVal val="visible"/>
                                      </p:to>
                                    </p:set>
                                    <p:animEffect transition="in" filter="wipe(left)">
                                      <p:cBhvr>
                                        <p:cTn id="76" dur="500"/>
                                        <p:tgtEl>
                                          <p:spTgt spid="42">
                                            <p:txEl>
                                              <p:pRg st="0" end="0"/>
                                            </p:txEl>
                                          </p:spTgt>
                                        </p:tgtEl>
                                      </p:cBhvr>
                                    </p:animEffect>
                                  </p:childTnLst>
                                </p:cTn>
                              </p:par>
                            </p:childTnLst>
                          </p:cTn>
                        </p:par>
                        <p:par>
                          <p:cTn id="77" fill="hold">
                            <p:stCondLst>
                              <p:cond delay="500"/>
                            </p:stCondLst>
                            <p:childTnLst>
                              <p:par>
                                <p:cTn id="78" presetID="22" presetClass="exit" presetSubtype="8" fill="hold" nodeType="afterEffect">
                                  <p:stCondLst>
                                    <p:cond delay="0"/>
                                  </p:stCondLst>
                                  <p:childTnLst>
                                    <p:animEffect transition="out" filter="wipe(left)">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CAB46D5-2672-4267-A2D6-45B4C694E23D}"/>
              </a:ext>
            </a:extLst>
          </p:cNvPr>
          <p:cNvSpPr>
            <a:spLocks noGrp="1"/>
          </p:cNvSpPr>
          <p:nvPr>
            <p:ph type="sldNum" sz="quarter" idx="10"/>
          </p:nvPr>
        </p:nvSpPr>
        <p:spPr/>
        <p:txBody>
          <a:bodyPr/>
          <a:lstStyle/>
          <a:p>
            <a:pPr>
              <a:defRPr/>
            </a:pPr>
            <a:fld id="{C9D1E93E-F34F-496D-BF1C-D8229D0E4D84}" type="slidenum">
              <a:rPr lang="en-US" smtClean="0"/>
              <a:pPr>
                <a:defRPr/>
              </a:pPr>
              <a:t>92</a:t>
            </a:fld>
            <a:endParaRPr lang="en-US"/>
          </a:p>
        </p:txBody>
      </p:sp>
      <p:sp>
        <p:nvSpPr>
          <p:cNvPr id="5" name="標題 1">
            <a:extLst>
              <a:ext uri="{FF2B5EF4-FFF2-40B4-BE49-F238E27FC236}">
                <a16:creationId xmlns:a16="http://schemas.microsoft.com/office/drawing/2014/main" id="{E802DC33-53E4-462F-95A9-C37ADEA5E83B}"/>
              </a:ext>
            </a:extLst>
          </p:cNvPr>
          <p:cNvSpPr>
            <a:spLocks noGrp="1"/>
          </p:cNvSpPr>
          <p:nvPr>
            <p:ph type="title"/>
          </p:nvPr>
        </p:nvSpPr>
        <p:spPr>
          <a:xfrm>
            <a:off x="457200" y="457200"/>
            <a:ext cx="8229600" cy="1371600"/>
          </a:xfrm>
        </p:spPr>
        <p:txBody>
          <a:bodyPr/>
          <a:lstStyle/>
          <a:p>
            <a:r>
              <a:rPr lang="zh-CN" altLang="en-US" dirty="0"/>
              <a:t>写</a:t>
            </a:r>
            <a:r>
              <a:rPr lang="en-US" altLang="zh-TW" dirty="0"/>
              <a:t>Registers</a:t>
            </a:r>
            <a:endParaRPr lang="zh-TW" altLang="en-US" dirty="0"/>
          </a:p>
        </p:txBody>
      </p:sp>
      <p:sp>
        <p:nvSpPr>
          <p:cNvPr id="6" name="內容版面配置區 2">
            <a:extLst>
              <a:ext uri="{FF2B5EF4-FFF2-40B4-BE49-F238E27FC236}">
                <a16:creationId xmlns:a16="http://schemas.microsoft.com/office/drawing/2014/main" id="{B7908238-9C9C-4E5C-908D-88B32EFAC1CB}"/>
              </a:ext>
            </a:extLst>
          </p:cNvPr>
          <p:cNvSpPr>
            <a:spLocks noGrp="1"/>
          </p:cNvSpPr>
          <p:nvPr>
            <p:ph idx="1"/>
          </p:nvPr>
        </p:nvSpPr>
        <p:spPr>
          <a:xfrm>
            <a:off x="457200" y="1981200"/>
            <a:ext cx="8229600" cy="3886200"/>
          </a:xfrm>
        </p:spPr>
        <p:txBody>
          <a:bodyPr/>
          <a:lstStyle/>
          <a:p>
            <a:pPr>
              <a:defRPr sz="1800">
                <a:solidFill>
                  <a:srgbClr val="000000"/>
                </a:solidFill>
              </a:defRPr>
            </a:pPr>
            <a:r>
              <a:rPr lang="en-US" altLang="zh-TW" sz="3200" dirty="0">
                <a:solidFill>
                  <a:srgbClr val="000000"/>
                </a:solidFill>
                <a:latin typeface="Courier New" panose="02070309020205020404" pitchFamily="49" charset="0"/>
                <a:ea typeface="Helvetica"/>
                <a:cs typeface="Courier New" panose="02070309020205020404" pitchFamily="49" charset="0"/>
                <a:sym typeface="Helvetica"/>
              </a:rPr>
              <a:t>pop </a:t>
            </a:r>
            <a:r>
              <a:rPr lang="en-US" altLang="zh-TW" sz="3200" dirty="0" err="1">
                <a:solidFill>
                  <a:srgbClr val="000000"/>
                </a:solidFill>
                <a:latin typeface="Courier New" panose="02070309020205020404" pitchFamily="49" charset="0"/>
                <a:ea typeface="Helvetica"/>
                <a:cs typeface="Courier New" panose="02070309020205020404" pitchFamily="49" charset="0"/>
                <a:sym typeface="Helvetica"/>
              </a:rPr>
              <a:t>reg</a:t>
            </a:r>
            <a:r>
              <a:rPr lang="en-US" altLang="zh-TW" sz="3200" dirty="0">
                <a:solidFill>
                  <a:srgbClr val="000000"/>
                </a:solidFill>
                <a:latin typeface="Courier New" panose="02070309020205020404" pitchFamily="49" charset="0"/>
                <a:ea typeface="Helvetica"/>
                <a:cs typeface="Courier New" panose="02070309020205020404" pitchFamily="49" charset="0"/>
                <a:sym typeface="Helvetica"/>
              </a:rPr>
              <a:t> </a:t>
            </a:r>
            <a:r>
              <a:rPr lang="en-US" altLang="zh-TW" sz="3200" dirty="0">
                <a:solidFill>
                  <a:srgbClr val="000000"/>
                </a:solidFill>
                <a:latin typeface="Helvetica"/>
                <a:ea typeface="Helvetica"/>
                <a:cs typeface="Helvetica"/>
                <a:sym typeface="Helvetica"/>
              </a:rPr>
              <a:t>and</a:t>
            </a:r>
            <a:r>
              <a:rPr lang="en-US" altLang="zh-TW" sz="3200" dirty="0">
                <a:solidFill>
                  <a:srgbClr val="000000"/>
                </a:solidFill>
                <a:latin typeface="Courier New" panose="02070309020205020404" pitchFamily="49" charset="0"/>
                <a:ea typeface="Helvetica"/>
                <a:cs typeface="Courier New" panose="02070309020205020404" pitchFamily="49" charset="0"/>
                <a:sym typeface="Helvetica"/>
              </a:rPr>
              <a:t> ret</a:t>
            </a:r>
          </a:p>
          <a:p>
            <a:pPr lvl="1">
              <a:defRPr sz="1800">
                <a:solidFill>
                  <a:srgbClr val="000000"/>
                </a:solidFill>
              </a:defRPr>
            </a:pPr>
            <a:r>
              <a:rPr lang="en-US" altLang="zh-TW" dirty="0">
                <a:solidFill>
                  <a:srgbClr val="000000"/>
                </a:solidFill>
                <a:latin typeface="Helvetica"/>
                <a:ea typeface="Helvetica"/>
                <a:cs typeface="Helvetica"/>
                <a:sym typeface="Helvetica"/>
              </a:rPr>
              <a:t>Ex., write to both</a:t>
            </a:r>
            <a:r>
              <a:rPr lang="zh-TW" altLang="en-US" dirty="0">
                <a:solidFill>
                  <a:srgbClr val="000000"/>
                </a:solidFill>
                <a:latin typeface="Helvetica"/>
                <a:ea typeface="Helvetica"/>
                <a:cs typeface="Helvetica"/>
                <a:sym typeface="Helvetica"/>
              </a:rPr>
              <a:t> </a:t>
            </a:r>
            <a:r>
              <a:rPr lang="en-US" altLang="zh-TW" dirty="0" err="1">
                <a:solidFill>
                  <a:srgbClr val="000000"/>
                </a:solidFill>
                <a:latin typeface="Courier New" panose="02070309020205020404" pitchFamily="49" charset="0"/>
                <a:ea typeface="Helvetica"/>
                <a:cs typeface="Courier New" panose="02070309020205020404" pitchFamily="49" charset="0"/>
                <a:sym typeface="Helvetica"/>
              </a:rPr>
              <a:t>eax</a:t>
            </a:r>
            <a:r>
              <a:rPr lang="en-US" altLang="zh-TW" dirty="0">
                <a:solidFill>
                  <a:srgbClr val="000000"/>
                </a:solidFill>
                <a:latin typeface="Helvetica"/>
                <a:ea typeface="Helvetica"/>
                <a:cs typeface="Helvetica"/>
                <a:sym typeface="Helvetica"/>
              </a:rPr>
              <a:t> and</a:t>
            </a:r>
            <a:r>
              <a:rPr lang="zh-TW" altLang="en-US" dirty="0">
                <a:solidFill>
                  <a:srgbClr val="000000"/>
                </a:solidFill>
                <a:latin typeface="Helvetica"/>
                <a:ea typeface="Helvetica"/>
                <a:cs typeface="Helvetica"/>
                <a:sym typeface="Helvetica"/>
              </a:rPr>
              <a:t> </a:t>
            </a:r>
            <a:r>
              <a:rPr lang="en-US" altLang="zh-TW" dirty="0" err="1">
                <a:solidFill>
                  <a:srgbClr val="000000"/>
                </a:solidFill>
                <a:latin typeface="Courier New" panose="02070309020205020404" pitchFamily="49" charset="0"/>
                <a:ea typeface="Helvetica"/>
                <a:cs typeface="Courier New" panose="02070309020205020404" pitchFamily="49" charset="0"/>
                <a:sym typeface="Helvetica"/>
              </a:rPr>
              <a:t>ebx</a:t>
            </a:r>
            <a:endParaRPr lang="en-US" altLang="zh-TW" dirty="0">
              <a:solidFill>
                <a:srgbClr val="000000"/>
              </a:solidFill>
              <a:latin typeface="Courier New" panose="02070309020205020404" pitchFamily="49" charset="0"/>
              <a:ea typeface="Helvetica"/>
              <a:cs typeface="Courier New" panose="02070309020205020404" pitchFamily="49" charset="0"/>
              <a:sym typeface="Helvetica"/>
            </a:endParaRPr>
          </a:p>
          <a:p>
            <a:pPr marL="0" lvl="1" indent="228600">
              <a:buSzTx/>
              <a:buFont typeface="Wingdings" panose="05000000000000000000" pitchFamily="2" charset="2"/>
              <a:buNone/>
              <a:defRPr sz="1800">
                <a:solidFill>
                  <a:srgbClr val="000000"/>
                </a:solidFill>
              </a:defRPr>
            </a:pPr>
            <a:r>
              <a:rPr lang="en-US" altLang="zh-TW" sz="2800" dirty="0">
                <a:solidFill>
                  <a:srgbClr val="000000"/>
                </a:solidFill>
                <a:latin typeface="Helvetica"/>
                <a:ea typeface="Helvetica"/>
                <a:cs typeface="Helvetica"/>
                <a:sym typeface="Helvetica"/>
              </a:rPr>
              <a:t>		</a:t>
            </a:r>
            <a:r>
              <a:rPr lang="en-US" altLang="zh-TW" sz="2800" dirty="0">
                <a:solidFill>
                  <a:srgbClr val="000000"/>
                </a:solidFill>
                <a:latin typeface="Courier New" panose="02070309020205020404" pitchFamily="49" charset="0"/>
                <a:ea typeface="Helvetica"/>
                <a:cs typeface="Courier New" panose="02070309020205020404" pitchFamily="49" charset="0"/>
                <a:sym typeface="Helvetica"/>
              </a:rPr>
              <a:t>pop </a:t>
            </a:r>
            <a:r>
              <a:rPr lang="en-US" altLang="zh-TW" sz="2800" dirty="0" err="1">
                <a:solidFill>
                  <a:srgbClr val="000000"/>
                </a:solidFill>
                <a:latin typeface="Courier New" panose="02070309020205020404" pitchFamily="49" charset="0"/>
                <a:ea typeface="Helvetica"/>
                <a:cs typeface="Courier New" panose="02070309020205020404" pitchFamily="49" charset="0"/>
                <a:sym typeface="Helvetica"/>
              </a:rPr>
              <a:t>eax</a:t>
            </a:r>
            <a:endParaRPr lang="en-US" altLang="zh-TW" sz="2800" dirty="0">
              <a:solidFill>
                <a:srgbClr val="000000"/>
              </a:solidFill>
              <a:latin typeface="Courier New" panose="02070309020205020404" pitchFamily="49" charset="0"/>
              <a:ea typeface="Helvetica"/>
              <a:cs typeface="Courier New" panose="02070309020205020404" pitchFamily="49" charset="0"/>
              <a:sym typeface="Helvetica"/>
            </a:endParaRPr>
          </a:p>
          <a:p>
            <a:pPr marL="0" lvl="1" indent="228600">
              <a:buSzTx/>
              <a:buFont typeface="Wingdings" panose="05000000000000000000" pitchFamily="2" charset="2"/>
              <a:buNone/>
              <a:defRPr sz="1800">
                <a:solidFill>
                  <a:srgbClr val="000000"/>
                </a:solidFill>
              </a:defRPr>
            </a:pPr>
            <a:r>
              <a:rPr lang="en-US" altLang="zh-TW" sz="2800" dirty="0">
                <a:solidFill>
                  <a:srgbClr val="000000"/>
                </a:solidFill>
                <a:latin typeface="Courier New" panose="02070309020205020404" pitchFamily="49" charset="0"/>
                <a:ea typeface="Helvetica"/>
                <a:cs typeface="Courier New" panose="02070309020205020404" pitchFamily="49" charset="0"/>
                <a:sym typeface="Helvetica"/>
              </a:rPr>
              <a:t>		pop </a:t>
            </a:r>
            <a:r>
              <a:rPr lang="en-US" altLang="zh-TW" sz="2800" dirty="0" err="1">
                <a:solidFill>
                  <a:srgbClr val="000000"/>
                </a:solidFill>
                <a:latin typeface="Courier New" panose="02070309020205020404" pitchFamily="49" charset="0"/>
                <a:ea typeface="Helvetica"/>
                <a:cs typeface="Courier New" panose="02070309020205020404" pitchFamily="49" charset="0"/>
                <a:sym typeface="Helvetica"/>
              </a:rPr>
              <a:t>ebx</a:t>
            </a:r>
            <a:endParaRPr lang="en-US" altLang="zh-TW" sz="2800" dirty="0">
              <a:solidFill>
                <a:srgbClr val="000000"/>
              </a:solidFill>
              <a:latin typeface="Courier New" panose="02070309020205020404" pitchFamily="49" charset="0"/>
              <a:ea typeface="Helvetica"/>
              <a:cs typeface="Courier New" panose="02070309020205020404" pitchFamily="49" charset="0"/>
              <a:sym typeface="Helvetica"/>
            </a:endParaRPr>
          </a:p>
          <a:p>
            <a:pPr marL="0" lvl="1" indent="457200">
              <a:buSzTx/>
              <a:buFont typeface="Wingdings" panose="05000000000000000000" pitchFamily="2" charset="2"/>
              <a:buNone/>
              <a:defRPr sz="1800">
                <a:solidFill>
                  <a:srgbClr val="000000"/>
                </a:solidFill>
              </a:defRPr>
            </a:pPr>
            <a:r>
              <a:rPr lang="en-US" altLang="zh-TW" sz="2800" dirty="0">
                <a:solidFill>
                  <a:srgbClr val="000000"/>
                </a:solidFill>
                <a:latin typeface="Courier New" panose="02070309020205020404" pitchFamily="49" charset="0"/>
                <a:ea typeface="Helvetica"/>
                <a:cs typeface="Courier New" panose="02070309020205020404" pitchFamily="49" charset="0"/>
                <a:sym typeface="Helvetica"/>
              </a:rPr>
              <a:t>	    ret	</a:t>
            </a:r>
          </a:p>
          <a:p>
            <a:r>
              <a:rPr lang="en-US" altLang="zh-TW" sz="3200" dirty="0" err="1">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xchg</a:t>
            </a:r>
            <a:r>
              <a:rPr lang="en-US" altLang="zh-TW" sz="32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 reg, reg </a:t>
            </a:r>
            <a:r>
              <a:rPr lang="en-US" altLang="zh-TW" sz="3200" dirty="0">
                <a:solidFill>
                  <a:srgbClr val="000000"/>
                </a:solidFill>
                <a:latin typeface="Helvetica" panose="020B0604020202020204" pitchFamily="34" charset="0"/>
                <a:ea typeface="Helvetica" panose="020B0604020202020204" pitchFamily="34" charset="0"/>
                <a:cs typeface="Courier New" panose="02070309020205020404" pitchFamily="49" charset="0"/>
                <a:sym typeface="Helvetica" panose="020B0604020202020204" pitchFamily="34" charset="0"/>
              </a:rPr>
              <a:t>and</a:t>
            </a:r>
            <a:r>
              <a:rPr lang="en-US" altLang="zh-TW" sz="32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 ret</a:t>
            </a:r>
          </a:p>
          <a:p>
            <a:r>
              <a:rPr lang="en-US" altLang="zh-TW" sz="32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mov reg, reg </a:t>
            </a:r>
            <a:r>
              <a:rPr lang="en-US" altLang="zh-TW" sz="3200" dirty="0">
                <a:solidFill>
                  <a:srgbClr val="000000"/>
                </a:solidFill>
                <a:latin typeface="Helvetica" panose="020B0604020202020204" pitchFamily="34" charset="0"/>
                <a:ea typeface="Helvetica" panose="020B0604020202020204" pitchFamily="34" charset="0"/>
                <a:cs typeface="Courier New" panose="02070309020205020404" pitchFamily="49" charset="0"/>
                <a:sym typeface="Helvetica" panose="020B0604020202020204" pitchFamily="34" charset="0"/>
              </a:rPr>
              <a:t>and</a:t>
            </a:r>
            <a:r>
              <a:rPr lang="en-US" altLang="zh-TW" sz="32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 ret</a:t>
            </a:r>
          </a:p>
          <a:p>
            <a:pPr marL="0" indent="57150">
              <a:buSzTx/>
              <a:buNone/>
              <a:defRPr sz="1800">
                <a:solidFill>
                  <a:srgbClr val="000000"/>
                </a:solidFill>
              </a:defRPr>
            </a:pPr>
            <a:endParaRPr lang="en-US" altLang="zh-TW" sz="3200" dirty="0">
              <a:solidFill>
                <a:srgbClr val="000000"/>
              </a:solidFill>
              <a:latin typeface="Courier New" panose="02070309020205020404" pitchFamily="49" charset="0"/>
              <a:ea typeface="Helvetica"/>
              <a:cs typeface="Courier New" panose="02070309020205020404" pitchFamily="49" charset="0"/>
              <a:sym typeface="Helvetica"/>
            </a:endParaRPr>
          </a:p>
          <a:p>
            <a:pPr>
              <a:defRPr/>
            </a:pPr>
            <a:endParaRPr lang="zh-TW" altLang="en-US" sz="1800" dirty="0"/>
          </a:p>
        </p:txBody>
      </p:sp>
    </p:spTree>
    <p:extLst>
      <p:ext uri="{BB962C8B-B14F-4D97-AF65-F5344CB8AC3E}">
        <p14:creationId xmlns:p14="http://schemas.microsoft.com/office/powerpoint/2010/main" val="36936964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4BCB683-BFFE-44F1-9233-2BC50332D2C1}"/>
              </a:ext>
            </a:extLst>
          </p:cNvPr>
          <p:cNvSpPr>
            <a:spLocks noGrp="1"/>
          </p:cNvSpPr>
          <p:nvPr>
            <p:ph type="sldNum" sz="quarter" idx="10"/>
          </p:nvPr>
        </p:nvSpPr>
        <p:spPr/>
        <p:txBody>
          <a:bodyPr/>
          <a:lstStyle/>
          <a:p>
            <a:pPr>
              <a:defRPr/>
            </a:pPr>
            <a:fld id="{C9D1E93E-F34F-496D-BF1C-D8229D0E4D84}" type="slidenum">
              <a:rPr lang="en-US" smtClean="0"/>
              <a:pPr>
                <a:defRPr/>
              </a:pPr>
              <a:t>93</a:t>
            </a:fld>
            <a:endParaRPr lang="en-US"/>
          </a:p>
        </p:txBody>
      </p:sp>
      <p:sp>
        <p:nvSpPr>
          <p:cNvPr id="5" name="標題 1">
            <a:extLst>
              <a:ext uri="{FF2B5EF4-FFF2-40B4-BE49-F238E27FC236}">
                <a16:creationId xmlns:a16="http://schemas.microsoft.com/office/drawing/2014/main" id="{4A6A3EC6-3EA2-426E-9FCC-63E63C07519F}"/>
              </a:ext>
            </a:extLst>
          </p:cNvPr>
          <p:cNvSpPr>
            <a:spLocks noGrp="1"/>
          </p:cNvSpPr>
          <p:nvPr>
            <p:ph type="title"/>
          </p:nvPr>
        </p:nvSpPr>
        <p:spPr>
          <a:xfrm>
            <a:off x="457200" y="457200"/>
            <a:ext cx="8229600" cy="1371600"/>
          </a:xfrm>
        </p:spPr>
        <p:txBody>
          <a:bodyPr/>
          <a:lstStyle/>
          <a:p>
            <a:r>
              <a:rPr lang="zh-CN" altLang="en-US" dirty="0"/>
              <a:t>写</a:t>
            </a:r>
            <a:r>
              <a:rPr lang="en-US" altLang="zh-TW" dirty="0"/>
              <a:t>Memory</a:t>
            </a:r>
            <a:endParaRPr lang="zh-TW" altLang="en-US" dirty="0"/>
          </a:p>
        </p:txBody>
      </p:sp>
      <p:sp>
        <p:nvSpPr>
          <p:cNvPr id="6" name="內容版面配置區 2">
            <a:extLst>
              <a:ext uri="{FF2B5EF4-FFF2-40B4-BE49-F238E27FC236}">
                <a16:creationId xmlns:a16="http://schemas.microsoft.com/office/drawing/2014/main" id="{F18AA1C7-6EB5-4CD5-8EED-16105FB45A3D}"/>
              </a:ext>
            </a:extLst>
          </p:cNvPr>
          <p:cNvSpPr>
            <a:spLocks noGrp="1"/>
          </p:cNvSpPr>
          <p:nvPr>
            <p:ph idx="1"/>
          </p:nvPr>
        </p:nvSpPr>
        <p:spPr>
          <a:xfrm>
            <a:off x="685800" y="1981200"/>
            <a:ext cx="8001000" cy="3886200"/>
          </a:xfrm>
        </p:spPr>
        <p:txBody>
          <a:bodyPr/>
          <a:lstStyle/>
          <a:p>
            <a:r>
              <a:rPr lang="nn-NO" altLang="zh-TW" sz="36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mov [reg], reg</a:t>
            </a:r>
          </a:p>
          <a:p>
            <a:r>
              <a:rPr lang="nn-NO" altLang="zh-TW" sz="3600" dirty="0">
                <a:solidFill>
                  <a:srgbClr val="000000"/>
                </a:solidFill>
                <a:latin typeface="Courier New" panose="02070309020205020404" pitchFamily="49" charset="0"/>
                <a:ea typeface="Helvetica" panose="020B0604020202020204" pitchFamily="34" charset="0"/>
                <a:cs typeface="Courier New" panose="02070309020205020404" pitchFamily="49" charset="0"/>
                <a:sym typeface="Helvetica" panose="020B0604020202020204" pitchFamily="34" charset="0"/>
              </a:rPr>
              <a:t>mov [reg+xx], reg</a:t>
            </a:r>
          </a:p>
        </p:txBody>
      </p:sp>
    </p:spTree>
    <p:extLst>
      <p:ext uri="{BB962C8B-B14F-4D97-AF65-F5344CB8AC3E}">
        <p14:creationId xmlns:p14="http://schemas.microsoft.com/office/powerpoint/2010/main" val="18291061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DC773D-A112-4ECB-AFFC-7559127B3FD1}"/>
              </a:ext>
            </a:extLst>
          </p:cNvPr>
          <p:cNvSpPr>
            <a:spLocks noGrp="1"/>
          </p:cNvSpPr>
          <p:nvPr>
            <p:ph type="sldNum" sz="quarter" idx="10"/>
          </p:nvPr>
        </p:nvSpPr>
        <p:spPr/>
        <p:txBody>
          <a:bodyPr/>
          <a:lstStyle/>
          <a:p>
            <a:pPr>
              <a:defRPr/>
            </a:pPr>
            <a:fld id="{C9D1E93E-F34F-496D-BF1C-D8229D0E4D84}" type="slidenum">
              <a:rPr lang="en-US" smtClean="0"/>
              <a:pPr>
                <a:defRPr/>
              </a:pPr>
              <a:t>94</a:t>
            </a:fld>
            <a:endParaRPr lang="en-US"/>
          </a:p>
        </p:txBody>
      </p:sp>
      <p:sp>
        <p:nvSpPr>
          <p:cNvPr id="5" name="標題 1">
            <a:extLst>
              <a:ext uri="{FF2B5EF4-FFF2-40B4-BE49-F238E27FC236}">
                <a16:creationId xmlns:a16="http://schemas.microsoft.com/office/drawing/2014/main" id="{71828094-A1BD-416C-9CDF-F60742E045F0}"/>
              </a:ext>
            </a:extLst>
          </p:cNvPr>
          <p:cNvSpPr>
            <a:spLocks noGrp="1"/>
          </p:cNvSpPr>
          <p:nvPr>
            <p:ph type="title"/>
          </p:nvPr>
        </p:nvSpPr>
        <p:spPr>
          <a:xfrm>
            <a:off x="457200" y="457200"/>
            <a:ext cx="8229600" cy="1371600"/>
          </a:xfrm>
        </p:spPr>
        <p:txBody>
          <a:bodyPr/>
          <a:lstStyle/>
          <a:p>
            <a:r>
              <a:rPr lang="en-US" altLang="zh-TW" dirty="0"/>
              <a:t>System Call</a:t>
            </a:r>
            <a:endParaRPr lang="zh-TW" altLang="en-US" dirty="0"/>
          </a:p>
        </p:txBody>
      </p:sp>
      <p:sp>
        <p:nvSpPr>
          <p:cNvPr id="6" name="內容版面配置區 2">
            <a:extLst>
              <a:ext uri="{FF2B5EF4-FFF2-40B4-BE49-F238E27FC236}">
                <a16:creationId xmlns:a16="http://schemas.microsoft.com/office/drawing/2014/main" id="{9B5F0888-4B87-4FE5-842C-695AA9AC2594}"/>
              </a:ext>
            </a:extLst>
          </p:cNvPr>
          <p:cNvSpPr>
            <a:spLocks noGrp="1"/>
          </p:cNvSpPr>
          <p:nvPr>
            <p:ph idx="1"/>
          </p:nvPr>
        </p:nvSpPr>
        <p:spPr>
          <a:xfrm>
            <a:off x="304800" y="1981200"/>
            <a:ext cx="8731250" cy="3886200"/>
          </a:xfrm>
        </p:spPr>
        <p:txBody>
          <a:bodyPr/>
          <a:lstStyle/>
          <a:p>
            <a:pPr>
              <a:lnSpc>
                <a:spcPct val="125000"/>
              </a:lnSpc>
            </a:pPr>
            <a:r>
              <a:rPr lang="en-US" altLang="zh-TW" sz="2400" dirty="0" err="1">
                <a:latin typeface="Courier New" panose="02070309020205020404" pitchFamily="49" charset="0"/>
                <a:cs typeface="Courier New" panose="02070309020205020404" pitchFamily="49" charset="0"/>
              </a:rPr>
              <a:t>execve</a:t>
            </a:r>
            <a:r>
              <a:rPr lang="en-US" altLang="zh-TW" sz="2400" dirty="0">
                <a:latin typeface="Courier New" panose="02070309020205020404" pitchFamily="49" charset="0"/>
                <a:cs typeface="Courier New" panose="02070309020205020404" pitchFamily="49" charset="0"/>
              </a:rPr>
              <a:t>(“/bin/</a:t>
            </a:r>
            <a:r>
              <a:rPr lang="en-US" altLang="zh-TW" sz="2400" dirty="0" err="1">
                <a:latin typeface="Courier New" panose="02070309020205020404" pitchFamily="49" charset="0"/>
                <a:cs typeface="Courier New" panose="02070309020205020404" pitchFamily="49" charset="0"/>
              </a:rPr>
              <a:t>sh</a:t>
            </a:r>
            <a:r>
              <a:rPr lang="en-US" altLang="zh-TW" sz="2400" dirty="0">
                <a:latin typeface="Courier New" panose="02070309020205020404" pitchFamily="49" charset="0"/>
                <a:cs typeface="Courier New" panose="02070309020205020404" pitchFamily="49" charset="0"/>
              </a:rPr>
              <a:t>”, NULL, NULL)</a:t>
            </a:r>
          </a:p>
          <a:p>
            <a:pPr>
              <a:lnSpc>
                <a:spcPct val="125000"/>
              </a:lnSpc>
            </a:pPr>
            <a:r>
              <a:rPr lang="zh-CN" altLang="en-US" sz="2400" dirty="0">
                <a:latin typeface="Courier New" panose="02070309020205020404" pitchFamily="49" charset="0"/>
                <a:cs typeface="Courier New" panose="02070309020205020404" pitchFamily="49" charset="0"/>
              </a:rPr>
              <a:t>定位 </a:t>
            </a:r>
            <a:r>
              <a:rPr lang="en-US" altLang="zh-TW" sz="2400" dirty="0">
                <a:latin typeface="Courier New" panose="02070309020205020404" pitchFamily="49" charset="0"/>
                <a:cs typeface="Courier New" panose="02070309020205020404" pitchFamily="49" charset="0"/>
              </a:rPr>
              <a:t>int 0x80 </a:t>
            </a:r>
            <a:r>
              <a:rPr lang="zh-CN" altLang="en-US" sz="2400" dirty="0">
                <a:latin typeface="Courier New" panose="02070309020205020404" pitchFamily="49" charset="0"/>
                <a:cs typeface="Courier New" panose="02070309020205020404" pitchFamily="49" charset="0"/>
              </a:rPr>
              <a:t>指令</a:t>
            </a:r>
            <a:r>
              <a:rPr lang="en-US" altLang="zh-TW" sz="2400" dirty="0">
                <a:latin typeface="Courier New" panose="02070309020205020404" pitchFamily="49" charset="0"/>
                <a:cs typeface="Courier New" panose="02070309020205020404" pitchFamily="49" charset="0"/>
              </a:rPr>
              <a:t> </a:t>
            </a:r>
          </a:p>
          <a:p>
            <a:pPr>
              <a:lnSpc>
                <a:spcPct val="125000"/>
              </a:lnSpc>
            </a:pPr>
            <a:r>
              <a:rPr lang="zh-CN" altLang="en-US" sz="2400" dirty="0"/>
              <a:t>将</a:t>
            </a:r>
            <a:r>
              <a:rPr lang="en-US" altLang="zh-TW" sz="2400" dirty="0"/>
              <a:t> </a:t>
            </a:r>
            <a:r>
              <a:rPr lang="zh-TW" altLang="en-US" sz="2400" dirty="0"/>
              <a:t>“</a:t>
            </a:r>
            <a:r>
              <a:rPr lang="en-US" altLang="zh-TW" sz="2400" dirty="0">
                <a:latin typeface="Courier New" panose="02070309020205020404" pitchFamily="49" charset="0"/>
                <a:cs typeface="Courier New" panose="02070309020205020404" pitchFamily="49" charset="0"/>
              </a:rPr>
              <a:t>/bin/</a:t>
            </a:r>
            <a:r>
              <a:rPr lang="en-US" altLang="zh-TW" sz="2400" dirty="0" err="1">
                <a:latin typeface="Courier New" panose="02070309020205020404" pitchFamily="49" charset="0"/>
                <a:cs typeface="Courier New" panose="02070309020205020404" pitchFamily="49" charset="0"/>
              </a:rPr>
              <a:t>sh</a:t>
            </a:r>
            <a:r>
              <a:rPr lang="en-US" altLang="zh-TW" sz="2400" dirty="0"/>
              <a:t>” </a:t>
            </a:r>
            <a:r>
              <a:rPr lang="zh-CN" altLang="en-US" sz="2400" dirty="0"/>
              <a:t>的地址写入</a:t>
            </a:r>
            <a:r>
              <a:rPr lang="en-US" altLang="zh-TW" sz="2400" dirty="0"/>
              <a:t>stack</a:t>
            </a:r>
            <a:endParaRPr lang="zh-TW" altLang="en-US" sz="2400" dirty="0"/>
          </a:p>
          <a:p>
            <a:pPr lvl="1">
              <a:lnSpc>
                <a:spcPct val="125000"/>
              </a:lnSpc>
            </a:pPr>
            <a:r>
              <a:rPr lang="en-US" altLang="zh-TW" sz="2000" dirty="0">
                <a:latin typeface="Courier New" panose="02070309020205020404" pitchFamily="49" charset="0"/>
                <a:cs typeface="Courier New" panose="02070309020205020404" pitchFamily="49" charset="0"/>
              </a:rPr>
              <a:t>mov [reg], reg</a:t>
            </a:r>
          </a:p>
          <a:p>
            <a:pPr>
              <a:lnSpc>
                <a:spcPct val="125000"/>
              </a:lnSpc>
            </a:pPr>
            <a:r>
              <a:rPr lang="zh-CN" altLang="en-US" sz="2400" dirty="0"/>
              <a:t>设置</a:t>
            </a:r>
            <a:r>
              <a:rPr lang="zh-TW" altLang="en-US" sz="2400" dirty="0"/>
              <a:t> </a:t>
            </a:r>
            <a:r>
              <a:rPr lang="en-US" altLang="zh-TW" sz="2400" dirty="0"/>
              <a:t>register</a:t>
            </a:r>
          </a:p>
          <a:p>
            <a:pPr lvl="1">
              <a:lnSpc>
                <a:spcPct val="125000"/>
              </a:lnSpc>
            </a:pPr>
            <a:r>
              <a:rPr lang="en-US" altLang="zh-TW" sz="2000" dirty="0">
                <a:latin typeface="Courier New" panose="02070309020205020404" pitchFamily="49" charset="0"/>
                <a:cs typeface="Courier New" panose="02070309020205020404" pitchFamily="49" charset="0"/>
              </a:rPr>
              <a:t>pop reg</a:t>
            </a:r>
          </a:p>
          <a:p>
            <a:pPr lvl="1">
              <a:lnSpc>
                <a:spcPct val="125000"/>
              </a:lnSpc>
            </a:pPr>
            <a:r>
              <a:rPr lang="en-US" altLang="zh-TW" sz="2000" dirty="0" err="1">
                <a:latin typeface="Courier New" panose="02070309020205020404" pitchFamily="49" charset="0"/>
                <a:cs typeface="Courier New" panose="02070309020205020404" pitchFamily="49" charset="0"/>
              </a:rPr>
              <a:t>eax</a:t>
            </a:r>
            <a:r>
              <a:rPr lang="en-US" altLang="zh-TW" sz="2000" dirty="0">
                <a:latin typeface="Courier New" panose="02070309020205020404" pitchFamily="49" charset="0"/>
                <a:cs typeface="Courier New" panose="02070309020205020404" pitchFamily="49" charset="0"/>
              </a:rPr>
              <a:t> = 11, </a:t>
            </a:r>
            <a:r>
              <a:rPr lang="en-US" altLang="zh-TW" sz="2000" dirty="0" err="1">
                <a:latin typeface="Courier New" panose="02070309020205020404" pitchFamily="49" charset="0"/>
                <a:cs typeface="Courier New" panose="02070309020205020404" pitchFamily="49" charset="0"/>
              </a:rPr>
              <a:t>ebx</a:t>
            </a:r>
            <a:r>
              <a:rPr lang="en-US" altLang="zh-TW" sz="2000" dirty="0">
                <a:latin typeface="Courier New" panose="02070309020205020404" pitchFamily="49" charset="0"/>
                <a:cs typeface="Courier New" panose="02070309020205020404" pitchFamily="49" charset="0"/>
              </a:rPr>
              <a:t> = &amp;“/bin/</a:t>
            </a:r>
            <a:r>
              <a:rPr lang="en-US" altLang="zh-TW" sz="2000" dirty="0" err="1">
                <a:latin typeface="Courier New" panose="02070309020205020404" pitchFamily="49" charset="0"/>
                <a:cs typeface="Courier New" panose="02070309020205020404" pitchFamily="49" charset="0"/>
              </a:rPr>
              <a:t>sh</a:t>
            </a:r>
            <a:r>
              <a:rPr lang="en-US" altLang="zh-TW" sz="2000" dirty="0">
                <a:latin typeface="Courier New" panose="02070309020205020404" pitchFamily="49" charset="0"/>
                <a:cs typeface="Courier New" panose="02070309020205020404" pitchFamily="49" charset="0"/>
              </a:rPr>
              <a:t>”, </a:t>
            </a:r>
            <a:r>
              <a:rPr lang="en-US" altLang="zh-TW" sz="2000" dirty="0" err="1">
                <a:latin typeface="Courier New" panose="02070309020205020404" pitchFamily="49" charset="0"/>
                <a:cs typeface="Courier New" panose="02070309020205020404" pitchFamily="49" charset="0"/>
              </a:rPr>
              <a:t>ecx</a:t>
            </a:r>
            <a:r>
              <a:rPr lang="en-US" altLang="zh-TW" sz="2000" dirty="0">
                <a:latin typeface="Courier New" panose="02070309020205020404" pitchFamily="49" charset="0"/>
                <a:cs typeface="Courier New" panose="02070309020205020404" pitchFamily="49" charset="0"/>
              </a:rPr>
              <a:t> = 0, </a:t>
            </a:r>
            <a:r>
              <a:rPr lang="en-US" altLang="zh-TW" sz="2000" dirty="0" err="1">
                <a:latin typeface="Courier New" panose="02070309020205020404" pitchFamily="49" charset="0"/>
                <a:cs typeface="Courier New" panose="02070309020205020404" pitchFamily="49" charset="0"/>
              </a:rPr>
              <a:t>edx</a:t>
            </a:r>
            <a:r>
              <a:rPr lang="en-US" altLang="zh-TW" sz="2000" dirty="0">
                <a:latin typeface="Courier New" panose="02070309020205020404" pitchFamily="49" charset="0"/>
                <a:cs typeface="Courier New" panose="02070309020205020404" pitchFamily="49" charset="0"/>
              </a:rPr>
              <a:t> = 0</a:t>
            </a:r>
            <a:endParaRPr lang="zh-TW"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27997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44363" y="318703"/>
            <a:ext cx="8520600" cy="572700"/>
          </a:xfrm>
          <a:prstGeom prst="rect">
            <a:avLst/>
          </a:prstGeom>
        </p:spPr>
        <p:txBody>
          <a:bodyPr vert="horz" wrap="square" lIns="91425" tIns="91425" rIns="91425" bIns="91425" numCol="1" anchor="t" anchorCtr="0" compatLnSpc="1">
            <a:prstTxWarp prst="textNoShape">
              <a:avLst/>
            </a:prstTxWarp>
            <a:noAutofit/>
          </a:bodyPr>
          <a:lstStyle/>
          <a:p>
            <a:r>
              <a:rPr lang="en-US" altLang="zh-CN" dirty="0"/>
              <a:t>ROP</a:t>
            </a:r>
            <a:r>
              <a:rPr lang="zh-CN" altLang="en-US" dirty="0"/>
              <a:t>方法</a:t>
            </a:r>
            <a:endParaRPr lang="en-GB" dirty="0"/>
          </a:p>
        </p:txBody>
      </p:sp>
      <p:sp>
        <p:nvSpPr>
          <p:cNvPr id="82" name="Shape 82"/>
          <p:cNvSpPr txBox="1"/>
          <p:nvPr/>
        </p:nvSpPr>
        <p:spPr>
          <a:xfrm>
            <a:off x="435907" y="1126179"/>
            <a:ext cx="8529056" cy="1868367"/>
          </a:xfrm>
          <a:prstGeom prst="rect">
            <a:avLst/>
          </a:prstGeom>
          <a:noFill/>
          <a:ln>
            <a:noFill/>
          </a:ln>
        </p:spPr>
        <p:txBody>
          <a:bodyPr wrap="square" lIns="91425" tIns="91425" rIns="91425" bIns="91425" anchor="t" anchorCtr="0">
            <a:noAutofit/>
          </a:bodyPr>
          <a:lstStyle/>
          <a:p>
            <a:pPr marL="285750" indent="-285750" algn="l">
              <a:lnSpc>
                <a:spcPct val="120000"/>
              </a:lnSpc>
              <a:buFont typeface="Arial" panose="020B0604020202020204" pitchFamily="34" charset="0"/>
              <a:buChar char="•"/>
            </a:pPr>
            <a:r>
              <a:rPr lang="zh-CN" altLang="en-US" b="0" dirty="0">
                <a:latin typeface="+mj-lt"/>
                <a:cs typeface="Courier New" panose="02070309020205020404" pitchFamily="49" charset="0"/>
              </a:rPr>
              <a:t>使用</a:t>
            </a:r>
            <a:r>
              <a:rPr lang="zh-CN" altLang="en-US" b="0" dirty="0">
                <a:cs typeface="Courier New" panose="02070309020205020404" pitchFamily="49" charset="0"/>
              </a:rPr>
              <a:t>漏洞程序</a:t>
            </a:r>
            <a:r>
              <a:rPr lang="zh-CN" altLang="en-US" b="0" dirty="0">
                <a:latin typeface="+mj-lt"/>
                <a:cs typeface="Courier New" panose="02070309020205020404" pitchFamily="49" charset="0"/>
              </a:rPr>
              <a:t>中的指令片段构造</a:t>
            </a:r>
            <a:r>
              <a:rPr lang="en-US" altLang="zh-CN" b="0" dirty="0">
                <a:latin typeface="+mj-lt"/>
                <a:cs typeface="Courier New" panose="02070309020205020404" pitchFamily="49" charset="0"/>
              </a:rPr>
              <a:t>gadget</a:t>
            </a:r>
            <a:r>
              <a:rPr lang="zh-CN" altLang="en-US" b="0" dirty="0">
                <a:latin typeface="+mj-lt"/>
                <a:cs typeface="Courier New" panose="02070309020205020404" pitchFamily="49" charset="0"/>
              </a:rPr>
              <a:t>链</a:t>
            </a:r>
            <a:r>
              <a:rPr lang="en-US" altLang="zh-CN" b="0" dirty="0">
                <a:latin typeface="+mj-lt"/>
                <a:cs typeface="Courier New" panose="02070309020205020404" pitchFamily="49" charset="0"/>
              </a:rPr>
              <a:t>(</a:t>
            </a:r>
            <a:r>
              <a:rPr lang="zh-CN" altLang="en-US" b="0" dirty="0">
                <a:latin typeface="+mj-lt"/>
                <a:cs typeface="Courier New" panose="02070309020205020404" pitchFamily="49" charset="0"/>
              </a:rPr>
              <a:t>用来执行</a:t>
            </a:r>
            <a:r>
              <a:rPr lang="en-US" altLang="zh-CN" b="0" dirty="0">
                <a:latin typeface="+mj-lt"/>
                <a:cs typeface="Courier New" panose="02070309020205020404" pitchFamily="49" charset="0"/>
              </a:rPr>
              <a:t>shell)</a:t>
            </a:r>
            <a:r>
              <a:rPr lang="zh-CN" altLang="en-US" b="0" dirty="0">
                <a:latin typeface="+mj-lt"/>
                <a:cs typeface="Courier New" panose="02070309020205020404" pitchFamily="49" charset="0"/>
              </a:rPr>
              <a:t>，并使返回地址跳转到此</a:t>
            </a:r>
            <a:r>
              <a:rPr lang="en-US" altLang="zh-CN" b="0" dirty="0">
                <a:latin typeface="+mj-lt"/>
                <a:cs typeface="Courier New" panose="02070309020205020404" pitchFamily="49" charset="0"/>
              </a:rPr>
              <a:t>gadget</a:t>
            </a:r>
            <a:r>
              <a:rPr lang="zh-CN" altLang="en-US" b="0" dirty="0">
                <a:latin typeface="+mj-lt"/>
                <a:cs typeface="Courier New" panose="02070309020205020404" pitchFamily="49" charset="0"/>
              </a:rPr>
              <a:t>链。</a:t>
            </a:r>
            <a:endParaRPr b="0" dirty="0"/>
          </a:p>
          <a:p>
            <a:pPr marL="285750" indent="-285750" algn="l">
              <a:lnSpc>
                <a:spcPct val="120000"/>
              </a:lnSpc>
              <a:buFont typeface="Arial" panose="020B0604020202020204" pitchFamily="34" charset="0"/>
              <a:buChar char="•"/>
            </a:pPr>
            <a:r>
              <a:rPr lang="zh-CN" altLang="en-US" b="0" dirty="0">
                <a:latin typeface="Courier New" panose="02070309020205020404" pitchFamily="49" charset="0"/>
                <a:cs typeface="Courier New" panose="02070309020205020404" pitchFamily="49" charset="0"/>
              </a:rPr>
              <a:t>以</a:t>
            </a:r>
            <a:r>
              <a:rPr lang="en-US" altLang="zh-CN" b="0" dirty="0">
                <a:latin typeface="Courier New" panose="02070309020205020404" pitchFamily="49" charset="0"/>
                <a:cs typeface="Courier New" panose="02070309020205020404" pitchFamily="49" charset="0"/>
              </a:rPr>
              <a:t>ret</a:t>
            </a:r>
            <a:r>
              <a:rPr lang="zh-CN" altLang="en-US" b="0" dirty="0">
                <a:latin typeface="Courier New" panose="02070309020205020404" pitchFamily="49" charset="0"/>
                <a:cs typeface="Courier New" panose="02070309020205020404" pitchFamily="49" charset="0"/>
              </a:rPr>
              <a:t>结尾的指令片段称为</a:t>
            </a:r>
            <a:r>
              <a:rPr lang="en-US" altLang="zh-CN" b="0" dirty="0">
                <a:latin typeface="Courier New" panose="02070309020205020404" pitchFamily="49" charset="0"/>
                <a:cs typeface="Courier New" panose="02070309020205020404" pitchFamily="49" charset="0"/>
              </a:rPr>
              <a:t>gadget</a:t>
            </a:r>
            <a:r>
              <a:rPr lang="zh-CN" altLang="en-US" b="0" dirty="0">
                <a:latin typeface="Courier New" panose="02070309020205020404" pitchFamily="49" charset="0"/>
                <a:cs typeface="Courier New" panose="02070309020205020404" pitchFamily="49" charset="0"/>
              </a:rPr>
              <a:t>，由多个</a:t>
            </a:r>
            <a:r>
              <a:rPr lang="en-US" altLang="zh-CN" b="0" dirty="0">
                <a:latin typeface="Courier New" panose="02070309020205020404" pitchFamily="49" charset="0"/>
                <a:cs typeface="Courier New" panose="02070309020205020404" pitchFamily="49" charset="0"/>
              </a:rPr>
              <a:t>gadget</a:t>
            </a:r>
            <a:r>
              <a:rPr lang="zh-CN" altLang="en-US" b="0" dirty="0">
                <a:latin typeface="Courier New" panose="02070309020205020404" pitchFamily="49" charset="0"/>
                <a:cs typeface="Courier New" panose="02070309020205020404" pitchFamily="49" charset="0"/>
              </a:rPr>
              <a:t>链接而成的执行体称为</a:t>
            </a:r>
            <a:r>
              <a:rPr lang="en-US" altLang="zh-CN" b="0" dirty="0">
                <a:latin typeface="Courier New" panose="02070309020205020404" pitchFamily="49" charset="0"/>
                <a:cs typeface="Courier New" panose="02070309020205020404" pitchFamily="49" charset="0"/>
              </a:rPr>
              <a:t>gadget</a:t>
            </a:r>
            <a:r>
              <a:rPr lang="zh-CN" altLang="en-US" b="0" dirty="0">
                <a:latin typeface="Courier New" panose="02070309020205020404" pitchFamily="49" charset="0"/>
                <a:cs typeface="Courier New" panose="02070309020205020404" pitchFamily="49" charset="0"/>
              </a:rPr>
              <a:t>链。</a:t>
            </a:r>
            <a:endParaRPr lang="en-US" altLang="zh-CN" b="0" dirty="0">
              <a:latin typeface="Courier New" panose="02070309020205020404" pitchFamily="49" charset="0"/>
              <a:cs typeface="Courier New" panose="02070309020205020404" pitchFamily="49" charset="0"/>
            </a:endParaRPr>
          </a:p>
        </p:txBody>
      </p:sp>
      <p:pic>
        <p:nvPicPr>
          <p:cNvPr id="3" name="图片 2"/>
          <p:cNvPicPr>
            <a:picLocks noChangeAspect="1"/>
          </p:cNvPicPr>
          <p:nvPr/>
        </p:nvPicPr>
        <p:blipFill>
          <a:blip r:embed="rId3"/>
          <a:stretch>
            <a:fillRect/>
          </a:stretch>
        </p:blipFill>
        <p:spPr>
          <a:xfrm>
            <a:off x="3545082" y="3070766"/>
            <a:ext cx="5540013" cy="2110834"/>
          </a:xfrm>
          <a:prstGeom prst="rect">
            <a:avLst/>
          </a:prstGeom>
        </p:spPr>
      </p:pic>
      <p:sp>
        <p:nvSpPr>
          <p:cNvPr id="4" name="文本框 3"/>
          <p:cNvSpPr txBox="1"/>
          <p:nvPr/>
        </p:nvSpPr>
        <p:spPr>
          <a:xfrm>
            <a:off x="165817" y="2912211"/>
            <a:ext cx="3584444" cy="3637919"/>
          </a:xfrm>
          <a:prstGeom prst="rect">
            <a:avLst/>
          </a:prstGeom>
          <a:noFill/>
        </p:spPr>
        <p:txBody>
          <a:bodyPr wrap="square" rtlCol="0">
            <a:spAutoFit/>
          </a:bodyPr>
          <a:lstStyle/>
          <a:p>
            <a:pPr marL="342900" indent="-342900" algn="l">
              <a:lnSpc>
                <a:spcPct val="120000"/>
              </a:lnSpc>
              <a:buFont typeface="+mj-lt"/>
              <a:buAutoNum type="arabicPeriod"/>
            </a:pPr>
            <a:r>
              <a:rPr lang="zh-CN" altLang="en-US" sz="1600" b="0" dirty="0">
                <a:latin typeface="Courier New" panose="02070309020205020404" pitchFamily="49" charset="0"/>
                <a:cs typeface="Courier New" panose="02070309020205020404" pitchFamily="49" charset="0"/>
              </a:rPr>
              <a:t>把组织好的</a:t>
            </a:r>
            <a:r>
              <a:rPr lang="en-US" altLang="zh-CN" sz="1600" b="0" dirty="0">
                <a:latin typeface="Courier New" panose="02070309020205020404" pitchFamily="49" charset="0"/>
                <a:cs typeface="Courier New" panose="02070309020205020404" pitchFamily="49" charset="0"/>
              </a:rPr>
              <a:t>gadget</a:t>
            </a:r>
            <a:r>
              <a:rPr lang="zh-CN" altLang="en-US" sz="1600" b="0" dirty="0">
                <a:latin typeface="Courier New" panose="02070309020205020404" pitchFamily="49" charset="0"/>
                <a:cs typeface="Courier New" panose="02070309020205020404" pitchFamily="49" charset="0"/>
              </a:rPr>
              <a:t>的地址放入漏洞程序的栈中，使返回地址被</a:t>
            </a:r>
            <a:r>
              <a:rPr lang="en-US" altLang="zh-CN" sz="1600" b="0" dirty="0">
                <a:latin typeface="Courier New" panose="02070309020205020404" pitchFamily="49" charset="0"/>
                <a:cs typeface="Courier New" panose="02070309020205020404" pitchFamily="49" charset="0"/>
              </a:rPr>
              <a:t>gadget</a:t>
            </a:r>
            <a:r>
              <a:rPr lang="zh-CN" altLang="en-US" sz="1600" b="0" dirty="0">
                <a:latin typeface="Courier New" panose="02070309020205020404" pitchFamily="49" charset="0"/>
                <a:cs typeface="Courier New" panose="02070309020205020404" pitchFamily="49" charset="0"/>
              </a:rPr>
              <a:t>链的第一个地址覆盖。</a:t>
            </a:r>
            <a:endParaRPr lang="en-US" altLang="zh-CN" sz="1600" b="0" dirty="0">
              <a:latin typeface="Courier New" panose="02070309020205020404" pitchFamily="49" charset="0"/>
              <a:cs typeface="Courier New" panose="02070309020205020404" pitchFamily="49" charset="0"/>
            </a:endParaRPr>
          </a:p>
          <a:p>
            <a:pPr marL="342900" indent="-342900" algn="l">
              <a:lnSpc>
                <a:spcPct val="120000"/>
              </a:lnSpc>
              <a:buFont typeface="+mj-lt"/>
              <a:buAutoNum type="arabicPeriod"/>
            </a:pPr>
            <a:r>
              <a:rPr lang="zh-CN" altLang="en-US" sz="1600" b="0" dirty="0">
                <a:latin typeface="Courier New" panose="02070309020205020404" pitchFamily="49" charset="0"/>
                <a:cs typeface="Courier New" panose="02070309020205020404" pitchFamily="49" charset="0"/>
              </a:rPr>
              <a:t>漏洞程序函数返回时开始执行</a:t>
            </a:r>
            <a:r>
              <a:rPr lang="en-US" altLang="zh-CN" sz="1600" b="0" dirty="0">
                <a:latin typeface="Courier New" panose="02070309020205020404" pitchFamily="49" charset="0"/>
                <a:cs typeface="Courier New" panose="02070309020205020404" pitchFamily="49" charset="0"/>
              </a:rPr>
              <a:t>gadget</a:t>
            </a:r>
            <a:r>
              <a:rPr lang="zh-CN" altLang="en-US" sz="1600" b="0" dirty="0">
                <a:latin typeface="Courier New" panose="02070309020205020404" pitchFamily="49" charset="0"/>
                <a:cs typeface="Courier New" panose="02070309020205020404" pitchFamily="49" charset="0"/>
              </a:rPr>
              <a:t>链的第一条指令：  “</a:t>
            </a:r>
            <a:r>
              <a:rPr lang="en-US" altLang="zh-CN" sz="1600" b="0" dirty="0">
                <a:latin typeface="Courier New" panose="02070309020205020404" pitchFamily="49" charset="0"/>
                <a:cs typeface="Courier New" panose="02070309020205020404" pitchFamily="49" charset="0"/>
              </a:rPr>
              <a:t>pop </a:t>
            </a:r>
            <a:r>
              <a:rPr lang="en-US" altLang="zh-CN" sz="1600" b="0" dirty="0" err="1">
                <a:latin typeface="Courier New" panose="02070309020205020404" pitchFamily="49" charset="0"/>
                <a:cs typeface="Courier New" panose="02070309020205020404" pitchFamily="49" charset="0"/>
              </a:rPr>
              <a:t>edx</a:t>
            </a:r>
            <a:r>
              <a:rPr lang="zh-CN" altLang="en-US" sz="1600" b="0" dirty="0">
                <a:latin typeface="Courier New" panose="02070309020205020404" pitchFamily="49" charset="0"/>
                <a:cs typeface="Courier New" panose="02070309020205020404" pitchFamily="49" charset="0"/>
              </a:rPr>
              <a:t>；</a:t>
            </a:r>
            <a:r>
              <a:rPr lang="en-US" altLang="zh-CN" sz="1600" b="0" dirty="0">
                <a:latin typeface="Courier New" panose="02070309020205020404" pitchFamily="49" charset="0"/>
                <a:cs typeface="Courier New" panose="02070309020205020404" pitchFamily="49" charset="0"/>
              </a:rPr>
              <a:t>ret</a:t>
            </a:r>
            <a:r>
              <a:rPr lang="zh-CN" altLang="en-US" sz="1600" b="0" dirty="0">
                <a:latin typeface="Courier New" panose="02070309020205020404" pitchFamily="49" charset="0"/>
                <a:cs typeface="Courier New" panose="02070309020205020404" pitchFamily="49" charset="0"/>
              </a:rPr>
              <a:t>”。</a:t>
            </a:r>
            <a:endParaRPr lang="en-US" altLang="zh-CN" sz="1600" b="0" dirty="0">
              <a:latin typeface="Courier New" panose="02070309020205020404" pitchFamily="49" charset="0"/>
              <a:cs typeface="Courier New" panose="02070309020205020404" pitchFamily="49" charset="0"/>
            </a:endParaRPr>
          </a:p>
          <a:p>
            <a:pPr marL="342900" indent="-342900" algn="l">
              <a:lnSpc>
                <a:spcPct val="120000"/>
              </a:lnSpc>
              <a:buFont typeface="+mj-lt"/>
              <a:buAutoNum type="arabicPeriod"/>
            </a:pPr>
            <a:r>
              <a:rPr lang="en-US" altLang="zh-CN" sz="1600" b="0" dirty="0">
                <a:latin typeface="Courier New" panose="02070309020205020404" pitchFamily="49" charset="0"/>
                <a:cs typeface="Courier New" panose="02070309020205020404" pitchFamily="49" charset="0"/>
              </a:rPr>
              <a:t>pop </a:t>
            </a:r>
            <a:r>
              <a:rPr lang="en-US" altLang="zh-CN" sz="1600" b="0" dirty="0" err="1">
                <a:latin typeface="Courier New" panose="02070309020205020404" pitchFamily="49" charset="0"/>
                <a:cs typeface="Courier New" panose="02070309020205020404" pitchFamily="49" charset="0"/>
              </a:rPr>
              <a:t>edx</a:t>
            </a:r>
            <a:r>
              <a:rPr lang="zh-CN" altLang="en-US" sz="1600" b="0" dirty="0">
                <a:latin typeface="Courier New" panose="02070309020205020404" pitchFamily="49" charset="0"/>
                <a:cs typeface="Courier New" panose="02070309020205020404" pitchFamily="49" charset="0"/>
              </a:rPr>
              <a:t>把下一条数据“</a:t>
            </a:r>
            <a:r>
              <a:rPr lang="en-US" altLang="zh-CN" sz="1600" b="0" dirty="0">
                <a:latin typeface="Courier New" panose="02070309020205020404" pitchFamily="49" charset="0"/>
                <a:cs typeface="Courier New" panose="02070309020205020404" pitchFamily="49" charset="0"/>
              </a:rPr>
              <a:t>0x080ef060</a:t>
            </a:r>
            <a:r>
              <a:rPr lang="zh-CN" altLang="en-US" sz="1600" b="0" dirty="0">
                <a:latin typeface="Courier New" panose="02070309020205020404" pitchFamily="49" charset="0"/>
                <a:cs typeface="Courier New" panose="02070309020205020404" pitchFamily="49" charset="0"/>
              </a:rPr>
              <a:t>”</a:t>
            </a:r>
            <a:r>
              <a:rPr lang="en-US" altLang="zh-CN" sz="1600" b="0" dirty="0">
                <a:latin typeface="Courier New" panose="02070309020205020404" pitchFamily="49" charset="0"/>
                <a:cs typeface="Courier New" panose="02070309020205020404" pitchFamily="49" charset="0"/>
              </a:rPr>
              <a:t>data</a:t>
            </a:r>
            <a:r>
              <a:rPr lang="zh-CN" altLang="en-US" sz="1600" b="0" dirty="0">
                <a:latin typeface="Courier New" panose="02070309020205020404" pitchFamily="49" charset="0"/>
                <a:cs typeface="Courier New" panose="02070309020205020404" pitchFamily="49" charset="0"/>
              </a:rPr>
              <a:t>段的地址放入</a:t>
            </a:r>
            <a:r>
              <a:rPr lang="en-US" altLang="zh-CN" sz="1600" b="0" dirty="0" err="1">
                <a:latin typeface="Courier New" panose="02070309020205020404" pitchFamily="49" charset="0"/>
                <a:cs typeface="Courier New" panose="02070309020205020404" pitchFamily="49" charset="0"/>
              </a:rPr>
              <a:t>edx</a:t>
            </a:r>
            <a:r>
              <a:rPr lang="zh-CN" altLang="en-US" sz="1600" b="0" dirty="0">
                <a:latin typeface="Courier New" panose="02070309020205020404" pitchFamily="49" charset="0"/>
                <a:cs typeface="Courier New" panose="02070309020205020404" pitchFamily="49" charset="0"/>
              </a:rPr>
              <a:t>中，</a:t>
            </a:r>
            <a:r>
              <a:rPr lang="en-US" altLang="zh-CN" sz="1600" b="0" dirty="0" err="1">
                <a:latin typeface="Courier New" panose="02070309020205020404" pitchFamily="49" charset="0"/>
                <a:cs typeface="Courier New" panose="02070309020205020404" pitchFamily="49" charset="0"/>
              </a:rPr>
              <a:t>esp</a:t>
            </a:r>
            <a:r>
              <a:rPr lang="en-US" altLang="zh-CN" sz="1600" b="0" dirty="0">
                <a:latin typeface="Courier New" panose="02070309020205020404" pitchFamily="49" charset="0"/>
                <a:cs typeface="Courier New" panose="02070309020205020404" pitchFamily="49" charset="0"/>
              </a:rPr>
              <a:t>=esp+4</a:t>
            </a:r>
            <a:r>
              <a:rPr lang="zh-CN" altLang="en-US" sz="1600" b="0" dirty="0">
                <a:latin typeface="Courier New" panose="02070309020205020404" pitchFamily="49" charset="0"/>
                <a:cs typeface="Courier New" panose="02070309020205020404" pitchFamily="49" charset="0"/>
              </a:rPr>
              <a:t>；</a:t>
            </a:r>
            <a:endParaRPr lang="en-US" altLang="zh-CN" sz="1600" b="0" dirty="0">
              <a:latin typeface="Courier New" panose="02070309020205020404" pitchFamily="49" charset="0"/>
              <a:cs typeface="Courier New" panose="02070309020205020404" pitchFamily="49" charset="0"/>
            </a:endParaRPr>
          </a:p>
          <a:p>
            <a:pPr marL="342900" indent="-342900" algn="l">
              <a:lnSpc>
                <a:spcPct val="120000"/>
              </a:lnSpc>
              <a:buFont typeface="+mj-lt"/>
              <a:buAutoNum type="arabicPeriod"/>
            </a:pPr>
            <a:r>
              <a:rPr lang="en-US" altLang="zh-CN" sz="1600" b="0" dirty="0">
                <a:latin typeface="Courier New" panose="02070309020205020404" pitchFamily="49" charset="0"/>
                <a:cs typeface="Courier New" panose="02070309020205020404" pitchFamily="49" charset="0"/>
              </a:rPr>
              <a:t>ret</a:t>
            </a:r>
            <a:r>
              <a:rPr lang="zh-CN" altLang="en-US" sz="1600" b="0" dirty="0">
                <a:latin typeface="Courier New" panose="02070309020205020404" pitchFamily="49" charset="0"/>
                <a:cs typeface="Courier New" panose="02070309020205020404" pitchFamily="49" charset="0"/>
              </a:rPr>
              <a:t>把</a:t>
            </a:r>
            <a:r>
              <a:rPr lang="en-US" altLang="zh-CN" sz="1600" b="0" dirty="0">
                <a:latin typeface="Courier New" panose="02070309020205020404" pitchFamily="49" charset="0"/>
                <a:cs typeface="Courier New" panose="02070309020205020404" pitchFamily="49" charset="0"/>
              </a:rPr>
              <a:t>0x080c24c6</a:t>
            </a:r>
            <a:r>
              <a:rPr lang="zh-CN" altLang="en-US" sz="1600" b="0" dirty="0">
                <a:latin typeface="Courier New" panose="02070309020205020404" pitchFamily="49" charset="0"/>
                <a:cs typeface="Courier New" panose="02070309020205020404" pitchFamily="49" charset="0"/>
              </a:rPr>
              <a:t>地址赋值给</a:t>
            </a:r>
            <a:r>
              <a:rPr lang="en-US" altLang="zh-CN" sz="1600" b="0" dirty="0" err="1">
                <a:latin typeface="Courier New" panose="02070309020205020404" pitchFamily="49" charset="0"/>
                <a:cs typeface="Courier New" panose="02070309020205020404" pitchFamily="49" charset="0"/>
              </a:rPr>
              <a:t>eip</a:t>
            </a:r>
            <a:r>
              <a:rPr lang="zh-CN" altLang="en-US" sz="1600" b="0" dirty="0">
                <a:latin typeface="Courier New" panose="02070309020205020404" pitchFamily="49" charset="0"/>
                <a:cs typeface="Courier New" panose="02070309020205020404" pitchFamily="49" charset="0"/>
              </a:rPr>
              <a:t>开始执行，即开始执行下一条</a:t>
            </a:r>
            <a:r>
              <a:rPr lang="en-US" altLang="zh-CN" sz="1600" b="0" dirty="0">
                <a:latin typeface="Courier New" panose="02070309020205020404" pitchFamily="49" charset="0"/>
                <a:cs typeface="Courier New" panose="02070309020205020404" pitchFamily="49" charset="0"/>
              </a:rPr>
              <a:t>gadget</a:t>
            </a:r>
            <a:r>
              <a:rPr lang="zh-CN" altLang="en-US" sz="1600" b="0" dirty="0">
                <a:latin typeface="Courier New" panose="02070309020205020404" pitchFamily="49" charset="0"/>
                <a:cs typeface="Courier New" panose="02070309020205020404" pitchFamily="49" charset="0"/>
              </a:rPr>
              <a:t>指令片段，</a:t>
            </a:r>
            <a:r>
              <a:rPr lang="en-US" altLang="zh-CN" sz="1600" b="0" dirty="0" err="1">
                <a:latin typeface="Courier New" panose="02070309020205020404" pitchFamily="49" charset="0"/>
                <a:cs typeface="Courier New" panose="02070309020205020404" pitchFamily="49" charset="0"/>
              </a:rPr>
              <a:t>esp</a:t>
            </a:r>
            <a:r>
              <a:rPr lang="en-US" altLang="zh-CN" sz="1600" b="0" dirty="0">
                <a:latin typeface="Courier New" panose="02070309020205020404" pitchFamily="49" charset="0"/>
                <a:cs typeface="Courier New" panose="02070309020205020404" pitchFamily="49" charset="0"/>
              </a:rPr>
              <a:t>=esp+4</a:t>
            </a:r>
          </a:p>
        </p:txBody>
      </p:sp>
      <p:sp>
        <p:nvSpPr>
          <p:cNvPr id="2" name="Slide Number Placeholder 1"/>
          <p:cNvSpPr>
            <a:spLocks noGrp="1"/>
          </p:cNvSpPr>
          <p:nvPr>
            <p:ph type="sldNum" idx="12"/>
          </p:nvPr>
        </p:nvSpPr>
        <p:spPr>
          <a:xfrm>
            <a:off x="8536395" y="6287730"/>
            <a:ext cx="548700" cy="524800"/>
          </a:xfrm>
        </p:spPr>
        <p:txBody>
          <a:bodyPr/>
          <a:lstStyle/>
          <a:p>
            <a:fld id="{00000000-1234-1234-1234-123412341234}" type="slidenum">
              <a:rPr lang="en-GB" smtClean="0"/>
              <a:pPr/>
              <a:t>95</a:t>
            </a:fld>
            <a:endParaRPr lang="en-GB" dirty="0"/>
          </a:p>
        </p:txBody>
      </p:sp>
    </p:spTree>
    <p:extLst>
      <p:ext uri="{BB962C8B-B14F-4D97-AF65-F5344CB8AC3E}">
        <p14:creationId xmlns:p14="http://schemas.microsoft.com/office/powerpoint/2010/main" val="1404317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CAE92-ADC9-4E04-9B9F-52AAA4E92697}"/>
              </a:ext>
            </a:extLst>
          </p:cNvPr>
          <p:cNvSpPr>
            <a:spLocks noGrp="1"/>
          </p:cNvSpPr>
          <p:nvPr>
            <p:ph type="title"/>
          </p:nvPr>
        </p:nvSpPr>
        <p:spPr/>
        <p:txBody>
          <a:bodyPr/>
          <a:lstStyle/>
          <a:p>
            <a:r>
              <a:rPr lang="zh-CN" altLang="en-US" dirty="0"/>
              <a:t>更多</a:t>
            </a:r>
            <a:r>
              <a:rPr lang="en-US" altLang="zh-CN" dirty="0"/>
              <a:t>ROP</a:t>
            </a:r>
            <a:r>
              <a:rPr lang="zh-CN" altLang="en-US" dirty="0"/>
              <a:t>的学习资源</a:t>
            </a:r>
          </a:p>
        </p:txBody>
      </p:sp>
      <p:pic>
        <p:nvPicPr>
          <p:cNvPr id="6" name="内容占位符 5">
            <a:extLst>
              <a:ext uri="{FF2B5EF4-FFF2-40B4-BE49-F238E27FC236}">
                <a16:creationId xmlns:a16="http://schemas.microsoft.com/office/drawing/2014/main" id="{87C2EF92-7A33-4CDF-9956-9AA0025B0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145" y="2023757"/>
            <a:ext cx="3962400" cy="1606061"/>
          </a:xfrm>
        </p:spPr>
      </p:pic>
      <p:sp>
        <p:nvSpPr>
          <p:cNvPr id="4" name="灯片编号占位符 3">
            <a:extLst>
              <a:ext uri="{FF2B5EF4-FFF2-40B4-BE49-F238E27FC236}">
                <a16:creationId xmlns:a16="http://schemas.microsoft.com/office/drawing/2014/main" id="{C8ECE4D0-59F4-432A-BE64-74B00520BB3C}"/>
              </a:ext>
            </a:extLst>
          </p:cNvPr>
          <p:cNvSpPr>
            <a:spLocks noGrp="1"/>
          </p:cNvSpPr>
          <p:nvPr>
            <p:ph type="sldNum" sz="quarter" idx="10"/>
          </p:nvPr>
        </p:nvSpPr>
        <p:spPr/>
        <p:txBody>
          <a:bodyPr/>
          <a:lstStyle/>
          <a:p>
            <a:pPr>
              <a:defRPr/>
            </a:pPr>
            <a:fld id="{C9D1E93E-F34F-496D-BF1C-D8229D0E4D84}" type="slidenum">
              <a:rPr lang="en-US" smtClean="0"/>
              <a:pPr>
                <a:defRPr/>
              </a:pPr>
              <a:t>96</a:t>
            </a:fld>
            <a:endParaRPr lang="en-US"/>
          </a:p>
        </p:txBody>
      </p:sp>
      <p:sp>
        <p:nvSpPr>
          <p:cNvPr id="7" name="矩形 6">
            <a:extLst>
              <a:ext uri="{FF2B5EF4-FFF2-40B4-BE49-F238E27FC236}">
                <a16:creationId xmlns:a16="http://schemas.microsoft.com/office/drawing/2014/main" id="{8660EA80-8819-4B49-BA40-6426D4523A85}"/>
              </a:ext>
            </a:extLst>
          </p:cNvPr>
          <p:cNvSpPr/>
          <p:nvPr/>
        </p:nvSpPr>
        <p:spPr>
          <a:xfrm>
            <a:off x="1295400" y="1468513"/>
            <a:ext cx="4267200" cy="400110"/>
          </a:xfrm>
          <a:prstGeom prst="rect">
            <a:avLst/>
          </a:prstGeom>
        </p:spPr>
        <p:txBody>
          <a:bodyPr wrap="square">
            <a:spAutoFit/>
          </a:bodyPr>
          <a:lstStyle/>
          <a:p>
            <a:pPr algn="l"/>
            <a:r>
              <a:rPr lang="en-US" altLang="zh-CN" b="0" dirty="0">
                <a:hlinkClick r:id="rId3">
                  <a:extLst>
                    <a:ext uri="{A12FA001-AC4F-418D-AE19-62706E023703}">
                      <ahyp:hlinkClr xmlns:ahyp="http://schemas.microsoft.com/office/drawing/2018/hyperlinkcolor" val="tx"/>
                    </a:ext>
                  </a:extLst>
                </a:hlinkClick>
              </a:rPr>
              <a:t>https://ropemporium.com/</a:t>
            </a:r>
            <a:endParaRPr lang="zh-CN" altLang="en-US" b="0" dirty="0"/>
          </a:p>
        </p:txBody>
      </p:sp>
      <p:pic>
        <p:nvPicPr>
          <p:cNvPr id="9" name="图片 8">
            <a:extLst>
              <a:ext uri="{FF2B5EF4-FFF2-40B4-BE49-F238E27FC236}">
                <a16:creationId xmlns:a16="http://schemas.microsoft.com/office/drawing/2014/main" id="{6414AD7E-AF63-4793-996B-388D8DC1C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601" y="3080618"/>
            <a:ext cx="4063488" cy="3624982"/>
          </a:xfrm>
          <a:prstGeom prst="rect">
            <a:avLst/>
          </a:prstGeom>
        </p:spPr>
      </p:pic>
    </p:spTree>
    <p:extLst>
      <p:ext uri="{BB962C8B-B14F-4D97-AF65-F5344CB8AC3E}">
        <p14:creationId xmlns:p14="http://schemas.microsoft.com/office/powerpoint/2010/main" val="22090079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C1C69F7-CD12-4FA8-ACCA-7B3A02E6E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642" y="1337930"/>
            <a:ext cx="4156378" cy="4377070"/>
          </a:xfrm>
          <a:prstGeom prst="rect">
            <a:avLst/>
          </a:prstGeom>
        </p:spPr>
      </p:pic>
      <p:sp>
        <p:nvSpPr>
          <p:cNvPr id="2" name="标题 1">
            <a:extLst>
              <a:ext uri="{FF2B5EF4-FFF2-40B4-BE49-F238E27FC236}">
                <a16:creationId xmlns:a16="http://schemas.microsoft.com/office/drawing/2014/main" id="{AAF9479A-CD98-43E3-9DBB-694AF768BAB9}"/>
              </a:ext>
            </a:extLst>
          </p:cNvPr>
          <p:cNvSpPr>
            <a:spLocks noGrp="1"/>
          </p:cNvSpPr>
          <p:nvPr>
            <p:ph type="title"/>
          </p:nvPr>
        </p:nvSpPr>
        <p:spPr/>
        <p:txBody>
          <a:bodyPr/>
          <a:lstStyle/>
          <a:p>
            <a:r>
              <a:rPr lang="en-US" altLang="zh-CN" dirty="0"/>
              <a:t>ROP</a:t>
            </a:r>
            <a:r>
              <a:rPr lang="zh-CN" altLang="en-US" dirty="0"/>
              <a:t>的防御</a:t>
            </a:r>
          </a:p>
        </p:txBody>
      </p:sp>
      <p:sp>
        <p:nvSpPr>
          <p:cNvPr id="3" name="内容占位符 2">
            <a:extLst>
              <a:ext uri="{FF2B5EF4-FFF2-40B4-BE49-F238E27FC236}">
                <a16:creationId xmlns:a16="http://schemas.microsoft.com/office/drawing/2014/main" id="{BC4A428E-8102-4458-842E-61092E4C5776}"/>
              </a:ext>
            </a:extLst>
          </p:cNvPr>
          <p:cNvSpPr>
            <a:spLocks noGrp="1"/>
          </p:cNvSpPr>
          <p:nvPr>
            <p:ph idx="1"/>
          </p:nvPr>
        </p:nvSpPr>
        <p:spPr/>
        <p:txBody>
          <a:bodyPr/>
          <a:lstStyle/>
          <a:p>
            <a:r>
              <a:rPr lang="en-US" altLang="zh-CN" dirty="0"/>
              <a:t>ASLR</a:t>
            </a:r>
          </a:p>
          <a:p>
            <a:r>
              <a:rPr lang="en-US" altLang="zh-CN" dirty="0" err="1"/>
              <a:t>kBouncer</a:t>
            </a:r>
            <a:endParaRPr lang="en-US" altLang="zh-CN" dirty="0"/>
          </a:p>
          <a:p>
            <a:r>
              <a:rPr lang="en-US" altLang="zh-CN" dirty="0"/>
              <a:t>CFI (Control Flow Integrity )</a:t>
            </a:r>
            <a:endParaRPr lang="zh-CN" altLang="en-US" dirty="0"/>
          </a:p>
        </p:txBody>
      </p:sp>
      <p:sp>
        <p:nvSpPr>
          <p:cNvPr id="4" name="灯片编号占位符 3">
            <a:extLst>
              <a:ext uri="{FF2B5EF4-FFF2-40B4-BE49-F238E27FC236}">
                <a16:creationId xmlns:a16="http://schemas.microsoft.com/office/drawing/2014/main" id="{5A4C9D04-6755-4605-A36A-89C769D8FF23}"/>
              </a:ext>
            </a:extLst>
          </p:cNvPr>
          <p:cNvSpPr>
            <a:spLocks noGrp="1"/>
          </p:cNvSpPr>
          <p:nvPr>
            <p:ph type="sldNum" sz="quarter" idx="10"/>
          </p:nvPr>
        </p:nvSpPr>
        <p:spPr/>
        <p:txBody>
          <a:bodyPr/>
          <a:lstStyle/>
          <a:p>
            <a:pPr>
              <a:defRPr/>
            </a:pPr>
            <a:fld id="{C9D1E93E-F34F-496D-BF1C-D8229D0E4D84}" type="slidenum">
              <a:rPr lang="en-US" smtClean="0"/>
              <a:pPr>
                <a:defRPr/>
              </a:pPr>
              <a:t>97</a:t>
            </a:fld>
            <a:endParaRPr lang="en-US"/>
          </a:p>
        </p:txBody>
      </p:sp>
    </p:spTree>
    <p:extLst>
      <p:ext uri="{BB962C8B-B14F-4D97-AF65-F5344CB8AC3E}">
        <p14:creationId xmlns:p14="http://schemas.microsoft.com/office/powerpoint/2010/main" val="39951803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t>总结：控制流劫持攻击</a:t>
            </a:r>
            <a:endParaRPr lang="en-US" dirty="0"/>
          </a:p>
        </p:txBody>
      </p:sp>
      <p:sp>
        <p:nvSpPr>
          <p:cNvPr id="9219" name="Rectangle 3" descr="Rectangle: Click to edit Master text styles&#10;Second level&#10;Third level&#10;Fourth level&#10;Fifth level"/>
          <p:cNvSpPr>
            <a:spLocks noGrp="1" noChangeArrowheads="1"/>
          </p:cNvSpPr>
          <p:nvPr>
            <p:ph idx="1"/>
          </p:nvPr>
        </p:nvSpPr>
        <p:spPr>
          <a:xfrm>
            <a:off x="685800" y="1524000"/>
            <a:ext cx="7772400" cy="4495800"/>
          </a:xfrm>
        </p:spPr>
        <p:txBody>
          <a:bodyPr/>
          <a:lstStyle/>
          <a:p>
            <a:pPr>
              <a:lnSpc>
                <a:spcPct val="130000"/>
              </a:lnSpc>
            </a:pPr>
            <a:r>
              <a:rPr lang="en-US" sz="2400" dirty="0"/>
              <a:t> </a:t>
            </a:r>
            <a:r>
              <a:rPr lang="zh-CN" altLang="en-US" sz="2400" dirty="0"/>
              <a:t>攻击者目标</a:t>
            </a:r>
            <a:r>
              <a:rPr lang="en-US" sz="2400" dirty="0"/>
              <a:t>:</a:t>
            </a:r>
          </a:p>
          <a:p>
            <a:pPr lvl="1">
              <a:lnSpc>
                <a:spcPct val="130000"/>
              </a:lnSpc>
            </a:pPr>
            <a:r>
              <a:rPr lang="zh-CN" altLang="en-US" sz="2000" dirty="0"/>
              <a:t>获得目标机器的控制权</a:t>
            </a:r>
            <a:r>
              <a:rPr lang="en-US" sz="2000" dirty="0"/>
              <a:t>, </a:t>
            </a:r>
            <a:r>
              <a:rPr lang="zh-CN" altLang="en-US" sz="2000" dirty="0"/>
              <a:t>比如服务器</a:t>
            </a:r>
            <a:endParaRPr lang="en-US" sz="2000" dirty="0"/>
          </a:p>
          <a:p>
            <a:pPr lvl="2">
              <a:lnSpc>
                <a:spcPct val="130000"/>
              </a:lnSpc>
            </a:pPr>
            <a:r>
              <a:rPr lang="zh-CN" altLang="en-US" sz="2000" dirty="0"/>
              <a:t>通过劫持应用程序的控制流，在目标机器上执行任意的攻击代码</a:t>
            </a:r>
            <a:endParaRPr lang="en-US" sz="2000" dirty="0"/>
          </a:p>
          <a:p>
            <a:pPr>
              <a:lnSpc>
                <a:spcPct val="130000"/>
              </a:lnSpc>
            </a:pPr>
            <a:r>
              <a:rPr lang="zh-CN" altLang="en-US" sz="2400" dirty="0"/>
              <a:t>三种攻击实例</a:t>
            </a:r>
            <a:endParaRPr lang="en-US" sz="2400" dirty="0"/>
          </a:p>
          <a:p>
            <a:pPr lvl="1">
              <a:lnSpc>
                <a:spcPct val="130000"/>
              </a:lnSpc>
            </a:pPr>
            <a:r>
              <a:rPr lang="zh-CN" altLang="en-US" sz="2000" dirty="0"/>
              <a:t>缓冲区溢出攻击</a:t>
            </a:r>
            <a:endParaRPr lang="en-US" altLang="zh-CN" sz="2000" dirty="0"/>
          </a:p>
          <a:p>
            <a:pPr lvl="1">
              <a:lnSpc>
                <a:spcPct val="130000"/>
              </a:lnSpc>
            </a:pPr>
            <a:r>
              <a:rPr lang="zh-CN" altLang="en-US" sz="2000" dirty="0"/>
              <a:t>整数溢出攻击</a:t>
            </a:r>
            <a:endParaRPr lang="en-US" altLang="zh-CN" sz="2000" dirty="0"/>
          </a:p>
          <a:p>
            <a:pPr lvl="1">
              <a:lnSpc>
                <a:spcPct val="130000"/>
              </a:lnSpc>
            </a:pPr>
            <a:r>
              <a:rPr lang="zh-CN" altLang="en-US" sz="2000" dirty="0"/>
              <a:t>格式化字符串漏洞</a:t>
            </a:r>
          </a:p>
          <a:p>
            <a:pPr>
              <a:lnSpc>
                <a:spcPct val="130000"/>
              </a:lnSpc>
            </a:pPr>
            <a:r>
              <a:rPr lang="zh-CN" altLang="en-US" sz="2400" dirty="0"/>
              <a:t>攻击方式：</a:t>
            </a:r>
            <a:r>
              <a:rPr lang="en-US" altLang="zh-CN" sz="2400" dirty="0"/>
              <a:t>Shell</a:t>
            </a:r>
            <a:r>
              <a:rPr lang="zh-CN" altLang="en-US" sz="2400" dirty="0"/>
              <a:t> </a:t>
            </a:r>
            <a:r>
              <a:rPr lang="en-US" altLang="zh-CN" sz="2400" dirty="0"/>
              <a:t>code</a:t>
            </a:r>
            <a:r>
              <a:rPr lang="zh-CN" altLang="en-US" sz="2400" dirty="0"/>
              <a:t>注入、</a:t>
            </a:r>
            <a:r>
              <a:rPr lang="en-US" altLang="zh-CN" sz="2400" dirty="0"/>
              <a:t>ret2libc</a:t>
            </a:r>
            <a:r>
              <a:rPr lang="zh-CN" altLang="en-US" sz="2400" dirty="0"/>
              <a:t>、</a:t>
            </a:r>
            <a:r>
              <a:rPr lang="en-US" altLang="zh-CN" sz="2400" dirty="0"/>
              <a:t>ROP</a:t>
            </a:r>
            <a:endParaRPr lang="zh-CN" altLang="en-US" sz="2400" dirty="0"/>
          </a:p>
          <a:p>
            <a:pPr>
              <a:lnSpc>
                <a:spcPct val="130000"/>
              </a:lnSpc>
            </a:pPr>
            <a:r>
              <a:rPr lang="zh-CN" altLang="en-US" sz="2400" dirty="0"/>
              <a:t>防御方式： </a:t>
            </a:r>
            <a:r>
              <a:rPr lang="en-US" altLang="zh-CN" sz="2400" dirty="0"/>
              <a:t>NX</a:t>
            </a:r>
            <a:r>
              <a:rPr lang="zh-CN" altLang="en-US" sz="2400" dirty="0"/>
              <a:t>、</a:t>
            </a:r>
            <a:r>
              <a:rPr lang="en-US" altLang="zh-CN" sz="2400" dirty="0" err="1"/>
              <a:t>StackGuard</a:t>
            </a:r>
            <a:r>
              <a:rPr lang="zh-CN" altLang="en-US" sz="2400" dirty="0"/>
              <a:t>、</a:t>
            </a:r>
            <a:r>
              <a:rPr lang="en-US" altLang="zh-CN" sz="2400" dirty="0"/>
              <a:t>ASLR</a:t>
            </a: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98</a:t>
            </a:fld>
            <a:endParaRPr lang="en-US"/>
          </a:p>
        </p:txBody>
      </p:sp>
    </p:spTree>
    <p:extLst>
      <p:ext uri="{BB962C8B-B14F-4D97-AF65-F5344CB8AC3E}">
        <p14:creationId xmlns:p14="http://schemas.microsoft.com/office/powerpoint/2010/main" val="4768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dirty="0"/>
              <a:t>总结：控制流劫持攻击</a:t>
            </a:r>
            <a:endParaRPr lang="en-US" dirty="0"/>
          </a:p>
        </p:txBody>
      </p:sp>
      <p:sp>
        <p:nvSpPr>
          <p:cNvPr id="9219" name="Rectangle 3" descr="Rectangle: Click to edit Master text styles&#10;Second level&#10;Third level&#10;Fourth level&#10;Fifth level"/>
          <p:cNvSpPr>
            <a:spLocks noGrp="1" noChangeArrowheads="1"/>
          </p:cNvSpPr>
          <p:nvPr>
            <p:ph idx="1"/>
          </p:nvPr>
        </p:nvSpPr>
        <p:spPr>
          <a:xfrm>
            <a:off x="685800" y="1524000"/>
            <a:ext cx="7772400" cy="5105400"/>
          </a:xfrm>
        </p:spPr>
        <p:txBody>
          <a:bodyPr/>
          <a:lstStyle/>
          <a:p>
            <a:r>
              <a:rPr lang="en-US" dirty="0"/>
              <a:t> </a:t>
            </a:r>
            <a:r>
              <a:rPr lang="zh-CN" altLang="en-US" dirty="0"/>
              <a:t>防御：</a:t>
            </a:r>
            <a:r>
              <a:rPr lang="zh-CN" altLang="en-US" b="0" dirty="0"/>
              <a:t>设置堆栈不可执行来防止代码注入攻击</a:t>
            </a:r>
            <a:endParaRPr lang="en-US" altLang="zh-CN" b="0" dirty="0"/>
          </a:p>
          <a:p>
            <a:pPr lvl="1"/>
            <a:r>
              <a:rPr lang="zh-CN" altLang="en-US" b="1" dirty="0"/>
              <a:t>攻击技术</a:t>
            </a:r>
            <a:r>
              <a:rPr lang="en-US" dirty="0"/>
              <a:t>: </a:t>
            </a:r>
            <a:r>
              <a:rPr lang="en-US" b="1" dirty="0"/>
              <a:t>Jump/return to </a:t>
            </a:r>
            <a:r>
              <a:rPr lang="en-US" b="1" dirty="0" err="1"/>
              <a:t>libc</a:t>
            </a:r>
            <a:endParaRPr lang="en-US" b="1" dirty="0"/>
          </a:p>
          <a:p>
            <a:r>
              <a:rPr lang="zh-CN" altLang="en-US" dirty="0"/>
              <a:t>防御</a:t>
            </a:r>
            <a:r>
              <a:rPr lang="en-US" dirty="0"/>
              <a:t>: </a:t>
            </a:r>
            <a:r>
              <a:rPr lang="zh-CN" altLang="en-US" b="0" dirty="0"/>
              <a:t>利用</a:t>
            </a:r>
            <a:r>
              <a:rPr lang="en-US" altLang="zh-CN" b="0" dirty="0"/>
              <a:t>ASLR</a:t>
            </a:r>
            <a:r>
              <a:rPr lang="zh-CN" altLang="en-US" b="0" dirty="0"/>
              <a:t>技术隐藏</a:t>
            </a:r>
            <a:r>
              <a:rPr lang="en-US" altLang="zh-CN" b="0" dirty="0" err="1"/>
              <a:t>libc</a:t>
            </a:r>
            <a:r>
              <a:rPr lang="zh-CN" altLang="en-US" b="0" dirty="0"/>
              <a:t>中代码地址和程序返回地址</a:t>
            </a:r>
            <a:endParaRPr lang="en-US" altLang="zh-CN" b="0" dirty="0"/>
          </a:p>
          <a:p>
            <a:pPr lvl="1"/>
            <a:r>
              <a:rPr lang="zh-CN" altLang="en-US" b="1" dirty="0"/>
              <a:t>攻击技术</a:t>
            </a:r>
            <a:r>
              <a:rPr lang="en-US" altLang="zh-CN" dirty="0"/>
              <a:t>: </a:t>
            </a:r>
            <a:r>
              <a:rPr lang="zh-CN" altLang="en-US" dirty="0"/>
              <a:t>暴力破解</a:t>
            </a:r>
            <a:r>
              <a:rPr lang="en-US" altLang="zh-CN" dirty="0"/>
              <a:t>(32-bit)</a:t>
            </a:r>
            <a:r>
              <a:rPr lang="zh-CN" altLang="en-US" dirty="0"/>
              <a:t>或者信息泄露</a:t>
            </a:r>
            <a:endParaRPr lang="en-US" altLang="zh-CN" dirty="0">
              <a:solidFill>
                <a:srgbClr val="FF0000"/>
              </a:solidFill>
            </a:endParaRPr>
          </a:p>
          <a:p>
            <a:r>
              <a:rPr lang="zh-CN" altLang="en-US" dirty="0"/>
              <a:t>防御</a:t>
            </a:r>
            <a:r>
              <a:rPr lang="en-US" altLang="zh-CN" dirty="0"/>
              <a:t>: </a:t>
            </a:r>
            <a:r>
              <a:rPr lang="zh-CN" altLang="en-US" b="0" dirty="0"/>
              <a:t>编程过程中避免使用</a:t>
            </a:r>
            <a:r>
              <a:rPr lang="en-US" altLang="zh-CN" b="0" dirty="0" err="1"/>
              <a:t>libc</a:t>
            </a:r>
            <a:r>
              <a:rPr lang="zh-CN" altLang="en-US" b="0" dirty="0"/>
              <a:t>代码，尽量使用程序内部的代码实现</a:t>
            </a:r>
            <a:endParaRPr lang="en-US" altLang="zh-CN" b="0" dirty="0"/>
          </a:p>
          <a:p>
            <a:pPr lvl="1"/>
            <a:r>
              <a:rPr lang="zh-CN" altLang="en-US" b="1" dirty="0"/>
              <a:t>攻击技术</a:t>
            </a:r>
            <a:r>
              <a:rPr lang="en-US" altLang="zh-CN" dirty="0"/>
              <a:t>: </a:t>
            </a:r>
            <a:r>
              <a:rPr lang="zh-CN" altLang="en-US" dirty="0"/>
              <a:t>利用</a:t>
            </a:r>
            <a:r>
              <a:rPr lang="en-US" altLang="zh-CN" dirty="0"/>
              <a:t>ROP</a:t>
            </a:r>
            <a:r>
              <a:rPr lang="zh-CN" altLang="en-US" dirty="0"/>
              <a:t>技术构造需要的函数功能</a:t>
            </a:r>
            <a:endParaRPr lang="en-US" altLang="zh-CN" b="1" dirty="0">
              <a:solidFill>
                <a:srgbClr val="FF0000"/>
              </a:solidFill>
            </a:endParaRPr>
          </a:p>
        </p:txBody>
      </p:sp>
      <p:sp>
        <p:nvSpPr>
          <p:cNvPr id="2" name="Slide Number Placeholder 1"/>
          <p:cNvSpPr>
            <a:spLocks noGrp="1"/>
          </p:cNvSpPr>
          <p:nvPr>
            <p:ph type="sldNum" sz="quarter" idx="10"/>
          </p:nvPr>
        </p:nvSpPr>
        <p:spPr/>
        <p:txBody>
          <a:bodyPr/>
          <a:lstStyle/>
          <a:p>
            <a:pPr>
              <a:defRPr/>
            </a:pPr>
            <a:fld id="{C9D1E93E-F34F-496D-BF1C-D8229D0E4D84}" type="slidenum">
              <a:rPr lang="en-US" smtClean="0"/>
              <a:pPr>
                <a:defRPr/>
              </a:pPr>
              <a:t>99</a:t>
            </a:fld>
            <a:endParaRPr lang="en-US"/>
          </a:p>
        </p:txBody>
      </p:sp>
    </p:spTree>
    <p:extLst>
      <p:ext uri="{BB962C8B-B14F-4D97-AF65-F5344CB8AC3E}">
        <p14:creationId xmlns:p14="http://schemas.microsoft.com/office/powerpoint/2010/main" val="15322355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Logistics&amp;quot;&quot;/&gt;&lt;property id=&quot;20307&quot; value=&quot;324&quot;/&gt;&lt;/object&gt;&lt;object type=&quot;3&quot; unique_id=&quot;10004&quot;&gt;&lt;property id=&quot;20148&quot; value=&quot;5&quot;/&gt;&lt;property id=&quot;20300&quot; value=&quot;Slide 2 - &amp;quot;Control Hijacking Attacks&amp;quot;&quot;/&gt;&lt;property id=&quot;20307&quot; value=&quot;256&quot;/&gt;&lt;/object&gt;&lt;object type=&quot;3&quot; unique_id=&quot;10005&quot;&gt;&lt;property id=&quot;20148&quot; value=&quot;5&quot;/&gt;&lt;property id=&quot;20300&quot; value=&quot;Slide 3 - &amp;quot;Today&amp;quot;&quot;/&gt;&lt;property id=&quot;20307&quot; value=&quot;304&quot;/&gt;&lt;/object&gt;&lt;object type=&quot;3&quot; unique_id=&quot;10006&quot;&gt;&lt;property id=&quot;20148&quot; value=&quot;5&quot;/&gt;&lt;property id=&quot;20300&quot; value=&quot;Slide 4 - &amp;quot;Today&amp;quot;&quot;/&gt;&lt;property id=&quot;20307&quot; value=&quot;323&quot;/&gt;&lt;/object&gt;&lt;object type=&quot;3&quot; unique_id=&quot;10007&quot;&gt;&lt;property id=&quot;20148&quot; value=&quot;5&quot;/&gt;&lt;property id=&quot;20300&quot; value=&quot;Slide 5 - &amp;quot;Control hijacking attacks&amp;quot;&quot;/&gt;&lt;property id=&quot;20307&quot; value=&quot;257&quot;/&gt;&lt;/object&gt;&lt;object type=&quot;3&quot; unique_id=&quot;10008&quot;&gt;&lt;property id=&quot;20148&quot; value=&quot;5&quot;/&gt;&lt;property id=&quot;20300&quot; value=&quot;Slide 6 - &amp;quot;1. Buffer overflows&amp;quot;&quot;/&gt;&lt;property id=&quot;20307&quot; value=&quot;317&quot;/&gt;&lt;/object&gt;&lt;object type=&quot;3&quot; unique_id=&quot;10009&quot;&gt;&lt;property id=&quot;20148&quot; value=&quot;5&quot;/&gt;&lt;property id=&quot;20300&quot; value=&quot;Slide 7 - &amp;quot;Stack of function activation records&amp;quot;&quot;/&gt;&lt;property id=&quot;20307&quot; value=&quot;260&quot;/&gt;&lt;/object&gt;&lt;object type=&quot;3&quot; unique_id=&quot;10010&quot;&gt;&lt;property id=&quot;20148&quot; value=&quot;5&quot;/&gt;&lt;property id=&quot;20300&quot; value=&quot;Slide 8 - &amp;quot;Stack of function activation records&amp;quot;&quot;/&gt;&lt;property id=&quot;20307&quot; value=&quot;261&quot;/&gt;&lt;/object&gt;&lt;object type=&quot;3&quot; unique_id=&quot;10011&quot;&gt;&lt;property id=&quot;20148&quot; value=&quot;5&quot;/&gt;&lt;property id=&quot;20300&quot; value=&quot;Slide 9 - &amp;quot;Stack frame&amp;quot;&quot;/&gt;&lt;property id=&quot;20307&quot; value=&quot;262&quot;/&gt;&lt;/object&gt;&lt;object type=&quot;3&quot; unique_id=&quot;10012&quot;&gt;&lt;property id=&quot;20148&quot; value=&quot;5&quot;/&gt;&lt;property id=&quot;20300&quot; value=&quot;Slide 10 - &amp;quot;What are buffer overflows?&amp;quot;&quot;/&gt;&lt;property id=&quot;20307&quot; value=&quot;318&quot;/&gt;&lt;/object&gt;&lt;object type=&quot;3&quot; unique_id=&quot;10013&quot;&gt;&lt;property id=&quot;20148&quot; value=&quot;5&quot;/&gt;&lt;property id=&quot;20300&quot; value=&quot;Slide 11 - &amp;quot;What are buffer overflows?&amp;quot;&quot;/&gt;&lt;property id=&quot;20307&quot; value=&quot;319&quot;/&gt;&lt;/object&gt;&lt;object type=&quot;3&quot; unique_id=&quot;10014&quot;&gt;&lt;property id=&quot;20148&quot; value=&quot;5&quot;/&gt;&lt;property id=&quot;20300&quot; value=&quot;Slide 12 - &amp;quot;Basic stack exploit&amp;quot;&quot;/&gt;&lt;property id=&quot;20307&quot; value=&quot;320&quot;/&gt;&lt;/object&gt;&lt;object type=&quot;3&quot; unique_id=&quot;10015&quot;&gt;&lt;property id=&quot;20148&quot; value=&quot;5&quot;/&gt;&lt;property id=&quot;20300&quot; value=&quot;Slide 13 - &amp;quot;Many unsafe C lib functions&amp;quot;&quot;/&gt;&lt;property id=&quot;20307&quot; value=&quot;265&quot;/&gt;&lt;/object&gt;&lt;object type=&quot;3&quot; unique_id=&quot;10016&quot;&gt;&lt;property id=&quot;20148&quot; value=&quot;5&quot;/&gt;&lt;property id=&quot;20300&quot; value=&quot;Slide 14 - &amp;quot;Exploiting buffer overflows&amp;quot;&quot;/&gt;&lt;property id=&quot;20307&quot; value=&quot;266&quot;/&gt;&lt;/object&gt;&lt;object type=&quot;3&quot; unique_id=&quot;10017&quot;&gt;&lt;property id=&quot;20148&quot; value=&quot;5&quot;/&gt;&lt;property id=&quot;20300&quot; value=&quot;Slide 15 - &amp;quot;Control hijacking options&amp;quot;&quot;/&gt;&lt;property id=&quot;20307&quot; value=&quot;321&quot;/&gt;&lt;/object&gt;&lt;object type=&quot;3&quot; unique_id=&quot;10018&quot;&gt;&lt;property id=&quot;20148&quot; value=&quot;5&quot;/&gt;&lt;property id=&quot;20300&quot; value=&quot;Slide 16 - &amp;quot;Other types of overflow attacks&amp;quot;&quot;/&gt;&lt;property id=&quot;20307&quot; value=&quot;268&quot;/&gt;&lt;/object&gt;&lt;object type=&quot;3&quot; unique_id=&quot;10019&quot;&gt;&lt;property id=&quot;20148&quot; value=&quot;5&quot;/&gt;&lt;property id=&quot;20300&quot; value=&quot;Slide 17 - &amp;quot;2. Integer overflow&amp;quot;&quot;/&gt;&lt;property id=&quot;20307&quot; value=&quot;269&quot;/&gt;&lt;/object&gt;&lt;object type=&quot;3&quot; unique_id=&quot;10020&quot;&gt;&lt;property id=&quot;20148&quot; value=&quot;5&quot;/&gt;&lt;property id=&quot;20300&quot; value=&quot;Slide 18 - &amp;quot;Integer overflow (2)&amp;quot;&quot;/&gt;&lt;property id=&quot;20307&quot; value=&quot;270&quot;/&gt;&lt;/object&gt;&lt;object type=&quot;3&quot; unique_id=&quot;10021&quot;&gt;&lt;property id=&quot;20148&quot; value=&quot;5&quot;/&gt;&lt;property id=&quot;20300&quot; value=&quot;Slide 19 - &amp;quot;3. Format string bugs&amp;quot;&quot;/&gt;&lt;property id=&quot;20307&quot; value=&quot;310&quot;/&gt;&lt;/object&gt;&lt;object type=&quot;3&quot; unique_id=&quot;10022&quot;&gt;&lt;property id=&quot;20148&quot; value=&quot;5&quot;/&gt;&lt;property id=&quot;20300&quot; value=&quot;Slide 20 - &amp;quot;History&amp;quot;&quot;/&gt;&lt;property id=&quot;20307&quot; value=&quot;311&quot;/&gt;&lt;/object&gt;&lt;object type=&quot;3&quot; unique_id=&quot;10023&quot;&gt;&lt;property id=&quot;20148&quot; value=&quot;5&quot;/&gt;&lt;property id=&quot;20300&quot; value=&quot;Slide 21 - &amp;quot;Vulnerable functions&amp;quot;&quot;/&gt;&lt;property id=&quot;20307&quot; value=&quot;312&quot;/&gt;&lt;/object&gt;&lt;object type=&quot;3&quot; unique_id=&quot;10024&quot;&gt;&lt;property id=&quot;20148&quot; value=&quot;5&quot;/&gt;&lt;property id=&quot;20300&quot; value=&quot;Slide 22 - &amp;quot;Format function execution&amp;quot;&quot;/&gt;&lt;property id=&quot;20307&quot; value=&quot;313&quot;/&gt;&lt;/object&gt;&lt;object type=&quot;3&quot; unique_id=&quot;10025&quot;&gt;&lt;property id=&quot;20148&quot; value=&quot;5&quot;/&gt;&lt;property id=&quot;20300&quot; value=&quot;Slide 23 - &amp;quot;Crashing a program: DoS attack&amp;quot;&quot;/&gt;&lt;property id=&quot;20307&quot; value=&quot;314&quot;/&gt;&lt;/object&gt;&lt;object type=&quot;3&quot; unique_id=&quot;10026&quot;&gt;&lt;property id=&quot;20148&quot; value=&quot;5&quot;/&gt;&lt;property id=&quot;20300&quot; value=&quot;Slide 24 - &amp;quot;Viewing the stack&amp;quot;&quot;/&gt;&lt;property id=&quot;20307&quot; value=&quot;315&quot;/&gt;&lt;/object&gt;&lt;object type=&quot;3&quot; unique_id=&quot;10027&quot;&gt;&lt;property id=&quot;20148&quot; value=&quot;5&quot;/&gt;&lt;property id=&quot;20300&quot; value=&quot;Slide 25 - &amp;quot;Buffer overflow using format string&amp;quot;&quot;/&gt;&lt;property id=&quot;20307&quot; value=&quot;316&quot;/&gt;&lt;/object&gt;&lt;object type=&quot;3&quot; unique_id=&quot;10028&quot;&gt;&lt;property id=&quot;20148&quot; value=&quot;5&quot;/&gt;&lt;property id=&quot;20300&quot; value=&quot;Slide 26 - &amp;quot;Summary: buffer overflow exploits&amp;quot;&quot;/&gt;&lt;property id=&quot;20307&quot; value=&quot;272&quot;/&gt;&lt;/object&gt;&lt;object type=&quot;3&quot; unique_id=&quot;10029&quot;&gt;&lt;property id=&quot;20148&quot; value=&quot;5&quot;/&gt;&lt;property id=&quot;20300&quot; value=&quot;Slide 27 - &amp;quot;Preventing hijacking attacks&amp;quot;&quot;/&gt;&lt;property id=&quot;20307&quot; value=&quot;274&quot;/&gt;&lt;/object&gt;&lt;object type=&quot;3&quot; unique_id=&quot;10030&quot;&gt;&lt;property id=&quot;20148&quot; value=&quot;5&quot;/&gt;&lt;property id=&quot;20300&quot; value=&quot;Slide 28 - &amp;quot;Linux process memory layout&amp;quot;&quot;/&gt;&lt;property id=&quot;20307&quot; value=&quot;275&quot;/&gt;&lt;/object&gt;&lt;object type=&quot;3&quot; unique_id=&quot;10031&quot;&gt;&lt;property id=&quot;20148&quot; value=&quot;5&quot;/&gt;&lt;property id=&quot;20300&quot; value=&quot;Slide 29 - &amp;quot;Marking memory as non-executable  (W^X)&amp;quot;&quot;/&gt;&lt;property id=&quot;20307&quot; value=&quot;276&quot;/&gt;&lt;/object&gt;&lt;object type=&quot;3&quot; unique_id=&quot;10032&quot;&gt;&lt;property id=&quot;20148&quot; value=&quot;5&quot;/&gt;&lt;property id=&quot;20300&quot; value=&quot;Slide 30 - &amp;quot;Examples: DEP controls in Vista&amp;quot;&quot;/&gt;&lt;property id=&quot;20307&quot; value=&quot;277&quot;/&gt;&lt;/object&gt;&lt;object type=&quot;3&quot; unique_id=&quot;10033&quot;&gt;&lt;property id=&quot;20148&quot; value=&quot;5&quot;/&gt;&lt;property id=&quot;20300&quot; value=&quot;Slide 31 - &amp;quot;Return to libc&amp;quot;&quot;/&gt;&lt;property id=&quot;20307&quot; value=&quot;278&quot;/&gt;&lt;/object&gt;&lt;object type=&quot;3&quot; unique_id=&quot;10034&quot;&gt;&lt;property id=&quot;20148&quot; value=&quot;5&quot;/&gt;&lt;property id=&quot;20300&quot; value=&quot;Slide 32 - &amp;quot;Return to libc&amp;quot;&quot;/&gt;&lt;property id=&quot;20307&quot; value=&quot;305&quot;/&gt;&lt;/object&gt;&lt;object type=&quot;3&quot; unique_id=&quot;10035&quot;&gt;&lt;property id=&quot;20148&quot; value=&quot;5&quot;/&gt;&lt;property id=&quot;20300&quot; value=&quot;Slide 33 - &amp;quot;The Return-oriented programming thesis&amp;quot;&quot;/&gt;&lt;property id=&quot;20307&quot; value=&quot;306&quot;/&gt;&lt;/object&gt;&lt;object type=&quot;3&quot; unique_id=&quot;10036&quot;&gt;&lt;property id=&quot;20148&quot; value=&quot;5&quot;/&gt;&lt;property id=&quot;20300&quot; value=&quot;Slide 34 - &amp;quot;Return-oriented programming&amp;quot;&quot;/&gt;&lt;property id=&quot;20307&quot; value=&quot;307&quot;/&gt;&lt;/object&gt;&lt;object type=&quot;3&quot; unique_id=&quot;10037&quot;&gt;&lt;property id=&quot;20148&quot; value=&quot;5&quot;/&gt;&lt;property id=&quot;20300&quot; value=&quot;Slide 35 - &amp;quot;Like rearranging magazine headlines …&amp;quot;&quot;/&gt;&lt;property id=&quot;20307&quot; value=&quot;308&quot;/&gt;&lt;/object&gt;&lt;object type=&quot;3&quot; unique_id=&quot;10038&quot;&gt;&lt;property id=&quot;20148&quot; value=&quot;5&quot;/&gt;&lt;property id=&quot;20300&quot; value=&quot;Slide 36 - &amp;quot;… to compose a ransom note&amp;quot;&quot;/&gt;&lt;property id=&quot;20307&quot; value=&quot;309&quot;/&gt;&lt;/object&gt;&lt;object type=&quot;3&quot; unique_id=&quot;10039&quot;&gt;&lt;property id=&quot;20148&quot; value=&quot;5&quot;/&gt;&lt;property id=&quot;20300&quot; value=&quot;Slide 37 - &amp;quot;Response: Randomization&amp;quot;&quot;/&gt;&lt;property id=&quot;20307&quot; value=&quot;279&quot;/&gt;&lt;/object&gt;&lt;object type=&quot;3&quot; unique_id=&quot;10040&quot;&gt;&lt;property id=&quot;20148&quot; value=&quot;5&quot;/&gt;&lt;property id=&quot;20300&quot; value=&quot;Slide 38 - &amp;quot;ASLR example&amp;quot;&quot;/&gt;&lt;property id=&quot;20307&quot; value=&quot;280&quot;/&gt;&lt;/object&gt;&lt;object type=&quot;3&quot; unique_id=&quot;10041&quot;&gt;&lt;property id=&quot;20148&quot; value=&quot;5&quot;/&gt;&lt;property id=&quot;20300&quot; value=&quot;Slide 39 - &amp;quot;Run-time checking: StackGuard&amp;quot;&quot;/&gt;&lt;property id=&quot;20307&quot; value=&quot;282&quot;/&gt;&lt;/object&gt;&lt;object type=&quot;3&quot; unique_id=&quot;10042&quot;&gt;&lt;property id=&quot;20148&quot; value=&quot;5&quot;/&gt;&lt;property id=&quot;20300&quot; value=&quot;Slide 40 - &amp;quot;Canary types&amp;quot;&quot;/&gt;&lt;property id=&quot;20307&quot; value=&quot;283&quot;/&gt;&lt;/object&gt;&lt;object type=&quot;3&quot; unique_id=&quot;10043&quot;&gt;&lt;property id=&quot;20148&quot; value=&quot;5&quot;/&gt;&lt;property id=&quot;20300&quot; value=&quot;Slide 41 - &amp;quot;StackGuard (cont.)&amp;quot;&quot;/&gt;&lt;property id=&quot;20307&quot; value=&quot;284&quot;/&gt;&lt;/object&gt;&lt;object type=&quot;3&quot; unique_id=&quot;10044&quot;&gt;&lt;property id=&quot;20148&quot; value=&quot;5&quot;/&gt;&lt;property id=&quot;20300&quot; value=&quot;Slide 42 - &amp;quot;More methods …&amp;quot;&quot;/&gt;&lt;property id=&quot;20307&quot; value=&quot;286&quot;/&gt;&lt;/object&gt;&lt;object type=&quot;3&quot; unique_id=&quot;10045&quot;&gt;&lt;property id=&quot;20148&quot; value=&quot;5&quot;/&gt;&lt;property id=&quot;20300&quot; value=&quot;Slide 43 - &amp;quot;Summary: Control hijacking attacks&amp;quot;&quot;/&gt;&lt;property id=&quot;20307&quot; value=&quot;322&quot;/&gt;&lt;/object&gt;&lt;object type=&quot;3&quot; unique_id=&quot;10046&quot;&gt;&lt;property id=&quot;20148&quot; value=&quot;5&quot;/&gt;&lt;property id=&quot;20300&quot; value=&quot;Slide 44 - &amp;quot;Sources&amp;quot;&quot;/&gt;&lt;property id=&quot;20307&quot; value=&quot;301&quot;/&gt;&lt;/object&gt;&lt;/object&gt;&lt;object type=&quot;8&quot; unique_id=&quot;10092&quot;&gt;&lt;/object&gt;&lt;/object&gt;&lt;/database&gt;"/>
  <p:tag name="SECTOMILLISECCONVERTED" val="1"/>
</p:tagLst>
</file>

<file path=ppt/theme/theme1.xml><?xml version="1.0" encoding="utf-8"?>
<a:theme xmlns:a="http://schemas.openxmlformats.org/drawingml/2006/main" name="ecescreen">
  <a:themeElements>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escre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8575" cap="flat" cmpd="sng">
          <a:solidFill>
            <a:srgbClr val="FFFFFF"/>
          </a:solidFill>
          <a:miter lim="800000"/>
        </a:ln>
      </a:spPr>
      <a:bodyPr wrap="square" rtlCol="0" anchor="ctr" anchorCtr="1">
        <a:noAutofit/>
      </a:bodyPr>
      <a:lstStyle>
        <a:defPPr algn="ctr">
          <a:defRPr sz="2800" dirty="0"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80292</TotalTime>
  <Words>9052</Words>
  <Application>Microsoft Office PowerPoint</Application>
  <PresentationFormat>全屏显示(4:3)</PresentationFormat>
  <Paragraphs>1652</Paragraphs>
  <Slides>149</Slides>
  <Notes>89</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149</vt:i4>
      </vt:variant>
    </vt:vector>
  </HeadingPairs>
  <TitlesOfParts>
    <vt:vector size="167" baseType="lpstr">
      <vt:lpstr>Courier</vt:lpstr>
      <vt:lpstr>Gill Sans</vt:lpstr>
      <vt:lpstr>Lucida Grande</vt:lpstr>
      <vt:lpstr>Microsoft YaHei Light</vt:lpstr>
      <vt:lpstr>微软雅黑</vt:lpstr>
      <vt:lpstr>Arial</vt:lpstr>
      <vt:lpstr>Arial Narrow</vt:lpstr>
      <vt:lpstr>Calibri</vt:lpstr>
      <vt:lpstr>Consolas</vt:lpstr>
      <vt:lpstr>Courier New</vt:lpstr>
      <vt:lpstr>Helvetica</vt:lpstr>
      <vt:lpstr>Open Sans</vt:lpstr>
      <vt:lpstr>Symbol</vt:lpstr>
      <vt:lpstr>Times</vt:lpstr>
      <vt:lpstr>Times New Roman</vt:lpstr>
      <vt:lpstr>Wingdings</vt:lpstr>
      <vt:lpstr>Wingdings 2</vt:lpstr>
      <vt:lpstr>ecescreen</vt:lpstr>
      <vt:lpstr>控制流劫持及 控制流完整性</vt:lpstr>
      <vt:lpstr>大纲</vt:lpstr>
      <vt:lpstr>控制流劫持攻击</vt:lpstr>
      <vt:lpstr>函数栈</vt:lpstr>
      <vt:lpstr>函数栈</vt:lpstr>
      <vt:lpstr>栈帧</vt:lpstr>
      <vt:lpstr>缓冲区溢出</vt:lpstr>
      <vt:lpstr>缓冲区溢出</vt:lpstr>
      <vt:lpstr>栈利用(stack exploit)</vt:lpstr>
      <vt:lpstr>许多不安全的libc函数</vt:lpstr>
      <vt:lpstr>利用缓冲区溢出</vt:lpstr>
      <vt:lpstr>控制劫持的方法</vt:lpstr>
      <vt:lpstr>setjmp/longjmp</vt:lpstr>
      <vt:lpstr>setjmp/longjmp</vt:lpstr>
      <vt:lpstr>堆缓冲区利用</vt:lpstr>
      <vt:lpstr>Heap Spraying</vt:lpstr>
      <vt:lpstr>格式化字符串漏洞</vt:lpstr>
      <vt:lpstr>历史</vt:lpstr>
      <vt:lpstr>易受攻击的函数</vt:lpstr>
      <vt:lpstr>格式化函数执行</vt:lpstr>
      <vt:lpstr>PowerPoint 演示文稿</vt:lpstr>
      <vt:lpstr>DoS 攻击</vt:lpstr>
      <vt:lpstr>查看栈中数据</vt:lpstr>
      <vt:lpstr>修改栈中数据</vt:lpstr>
      <vt:lpstr>使用格式化字符串的缓冲区溢出</vt:lpstr>
      <vt:lpstr>格式化字符串说明符</vt:lpstr>
      <vt:lpstr>任意读</vt:lpstr>
      <vt:lpstr>写任意位置</vt:lpstr>
      <vt:lpstr>任意写</vt:lpstr>
      <vt:lpstr>任意写</vt:lpstr>
      <vt:lpstr>任意写</vt:lpstr>
      <vt:lpstr>格式化字符串漏洞</vt:lpstr>
      <vt:lpstr>堆溢出举例</vt:lpstr>
      <vt:lpstr>BSS 溢出举例</vt:lpstr>
      <vt:lpstr>BSS 溢出举例</vt:lpstr>
      <vt:lpstr>大纲</vt:lpstr>
      <vt:lpstr>防御控制流劫持攻击</vt:lpstr>
      <vt:lpstr>防御控制流劫持攻击</vt:lpstr>
      <vt:lpstr>Linux进程内存布局</vt:lpstr>
      <vt:lpstr>将内存标记为不可执行(W^X)</vt:lpstr>
      <vt:lpstr>Vista中的DEP控件</vt:lpstr>
      <vt:lpstr>Non-executable 栈</vt:lpstr>
      <vt:lpstr>Non-executable 栈</vt:lpstr>
      <vt:lpstr>运行时检查: StackGuard</vt:lpstr>
      <vt:lpstr>Canary 类型</vt:lpstr>
      <vt:lpstr>StackGuard (cont.)</vt:lpstr>
      <vt:lpstr>Execution with StackGuard</vt:lpstr>
      <vt:lpstr>StackShield</vt:lpstr>
      <vt:lpstr>Separate Stack</vt:lpstr>
      <vt:lpstr>PointGuard</vt:lpstr>
      <vt:lpstr>随机化</vt:lpstr>
      <vt:lpstr>ASLR - Overview</vt:lpstr>
      <vt:lpstr>ASLR 实例</vt:lpstr>
      <vt:lpstr>ASLR 实例</vt:lpstr>
      <vt:lpstr>ASLR 实例</vt:lpstr>
      <vt:lpstr>ASLR</vt:lpstr>
      <vt:lpstr>ASLR, PIE, PIC</vt:lpstr>
      <vt:lpstr>PIE</vt:lpstr>
      <vt:lpstr>绕过 ASLR</vt:lpstr>
      <vt:lpstr>Brute force问题</vt:lpstr>
      <vt:lpstr>Brute force</vt:lpstr>
      <vt:lpstr>Brute force</vt:lpstr>
      <vt:lpstr>GOT/PLT</vt:lpstr>
      <vt:lpstr>GOT/PLT</vt:lpstr>
      <vt:lpstr>GOT/PLT</vt:lpstr>
      <vt:lpstr>GOT</vt:lpstr>
      <vt:lpstr>内存泄露</vt:lpstr>
      <vt:lpstr>内存泄露</vt:lpstr>
      <vt:lpstr>Control Flow Integrity</vt:lpstr>
      <vt:lpstr>大纲</vt:lpstr>
      <vt:lpstr>Return to libc</vt:lpstr>
      <vt:lpstr>Return to libc攻击概述</vt:lpstr>
      <vt:lpstr>Task C : system()的参数</vt:lpstr>
      <vt:lpstr>Task C : system()的参数</vt:lpstr>
      <vt:lpstr>Task C : system()的参数</vt:lpstr>
      <vt:lpstr>Function Prologue 和Epilogue 举例</vt:lpstr>
      <vt:lpstr>如何查找system()的参数地址?</vt:lpstr>
      <vt:lpstr>理解system()参数</vt:lpstr>
      <vt:lpstr>理解system()参数</vt:lpstr>
      <vt:lpstr>恶意代码</vt:lpstr>
      <vt:lpstr>Ret2lic: 多函数调用</vt:lpstr>
      <vt:lpstr>Ret2lic: 多函数调用</vt:lpstr>
      <vt:lpstr>Ret2lic: 多函数调用</vt:lpstr>
      <vt:lpstr>Ret2lic: 多函数调用</vt:lpstr>
      <vt:lpstr>The Return-oriented programming</vt:lpstr>
      <vt:lpstr>Return-oriented programming</vt:lpstr>
      <vt:lpstr>ROP方法</vt:lpstr>
      <vt:lpstr>ROP方法</vt:lpstr>
      <vt:lpstr>ret 指令</vt:lpstr>
      <vt:lpstr>Gadgets</vt:lpstr>
      <vt:lpstr>使用ret进行指令序列执行</vt:lpstr>
      <vt:lpstr>写Registers</vt:lpstr>
      <vt:lpstr>写Memory</vt:lpstr>
      <vt:lpstr>System Call</vt:lpstr>
      <vt:lpstr>ROP方法</vt:lpstr>
      <vt:lpstr>更多ROP的学习资源</vt:lpstr>
      <vt:lpstr>ROP的防御</vt:lpstr>
      <vt:lpstr>总结：控制流劫持攻击</vt:lpstr>
      <vt:lpstr>总结：控制流劫持攻击</vt:lpstr>
      <vt:lpstr>几点回顾</vt:lpstr>
      <vt:lpstr>大纲</vt:lpstr>
      <vt:lpstr>控制流劫持</vt:lpstr>
      <vt:lpstr>基于行为的检测</vt:lpstr>
      <vt:lpstr>Control-flow Integrity (CFI)</vt:lpstr>
      <vt:lpstr>CFI的主要思想</vt:lpstr>
      <vt:lpstr>基本块(Basic Block)</vt:lpstr>
      <vt:lpstr>基本块(Basic Block)</vt:lpstr>
      <vt:lpstr>CFG 的定义</vt:lpstr>
      <vt:lpstr>调用图 Call Graph</vt:lpstr>
      <vt:lpstr>控制流图 Control Flow Graph</vt:lpstr>
      <vt:lpstr>CFI: 符合CFG定义</vt:lpstr>
      <vt:lpstr>控制流图 Control Flow Graph</vt:lpstr>
      <vt:lpstr>内联检测器 In-line Monitor</vt:lpstr>
      <vt:lpstr>简单标注</vt:lpstr>
      <vt:lpstr>详细标注</vt:lpstr>
      <vt:lpstr>上下文敏感示例</vt:lpstr>
      <vt:lpstr>CFI-步骤 </vt:lpstr>
      <vt:lpstr>构建 CFG</vt:lpstr>
      <vt:lpstr>二进制插桩</vt:lpstr>
      <vt:lpstr>插桩示例</vt:lpstr>
      <vt:lpstr>插桩示例</vt:lpstr>
      <vt:lpstr>校验CFI插桩</vt:lpstr>
      <vt:lpstr>安全假设</vt:lpstr>
      <vt:lpstr>安全保证</vt:lpstr>
      <vt:lpstr>CFI实现</vt:lpstr>
      <vt:lpstr>基于软件 vs 基于硬件的 CFI 保证</vt:lpstr>
      <vt:lpstr>控制流劫持</vt:lpstr>
      <vt:lpstr>控制流保护 CFG (Control Flow Guard)</vt:lpstr>
      <vt:lpstr>返回控制流保护 RFG (Return Flow Guard)</vt:lpstr>
      <vt:lpstr>返回控制流保护 RFG (Return Flow Guard)</vt:lpstr>
      <vt:lpstr>Google’s CFI</vt:lpstr>
      <vt:lpstr>VTV</vt:lpstr>
      <vt:lpstr>VTV</vt:lpstr>
      <vt:lpstr>VTV</vt:lpstr>
      <vt:lpstr>IFCC</vt:lpstr>
      <vt:lpstr>IFCC</vt:lpstr>
      <vt:lpstr>IFCC</vt:lpstr>
      <vt:lpstr>IFCC</vt:lpstr>
      <vt:lpstr>IFCC</vt:lpstr>
      <vt:lpstr>Intel CET</vt:lpstr>
      <vt:lpstr>Intel CET (Control-flow Enforcement Technology)</vt:lpstr>
      <vt:lpstr>影子栈Shadow Stack</vt:lpstr>
      <vt:lpstr>间接分支跟踪 Indirect Branch Tracking (IBT) </vt:lpstr>
      <vt:lpstr>CET 指令</vt:lpstr>
      <vt:lpstr>Intel CET</vt:lpstr>
      <vt:lpstr>Microsoft: 基于硬件实现的栈保护</vt:lpstr>
      <vt:lpstr>Microsoft: 基于硬件实现的栈保护</vt:lpstr>
      <vt:lpstr>PowerPoint 演示文稿</vt:lpstr>
      <vt:lpstr>Example: 利用PA保护return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Lujo Bauer</dc:creator>
  <cp:lastModifiedBy>j w</cp:lastModifiedBy>
  <cp:revision>766</cp:revision>
  <cp:lastPrinted>1999-09-20T15:19:18Z</cp:lastPrinted>
  <dcterms:created xsi:type="dcterms:W3CDTF">2008-09-15T18:02:46Z</dcterms:created>
  <dcterms:modified xsi:type="dcterms:W3CDTF">2024-05-10T01:12:29Z</dcterms:modified>
</cp:coreProperties>
</file>